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46" r:id="rId4"/>
  </p:sldMasterIdLst>
  <p:notesMasterIdLst>
    <p:notesMasterId r:id="rId28"/>
  </p:notesMasterIdLst>
  <p:sldIdLst>
    <p:sldId id="517" r:id="rId5"/>
    <p:sldId id="313" r:id="rId6"/>
    <p:sldId id="1173" r:id="rId7"/>
    <p:sldId id="1172" r:id="rId8"/>
    <p:sldId id="503" r:id="rId9"/>
    <p:sldId id="514" r:id="rId10"/>
    <p:sldId id="328" r:id="rId11"/>
    <p:sldId id="515" r:id="rId12"/>
    <p:sldId id="1178" r:id="rId13"/>
    <p:sldId id="520" r:id="rId14"/>
    <p:sldId id="324" r:id="rId15"/>
    <p:sldId id="325" r:id="rId16"/>
    <p:sldId id="1179" r:id="rId17"/>
    <p:sldId id="1174" r:id="rId18"/>
    <p:sldId id="1052" r:id="rId19"/>
    <p:sldId id="1054" r:id="rId20"/>
    <p:sldId id="1175" r:id="rId21"/>
    <p:sldId id="1176" r:id="rId22"/>
    <p:sldId id="1171" r:id="rId23"/>
    <p:sldId id="354" r:id="rId24"/>
    <p:sldId id="329" r:id="rId25"/>
    <p:sldId id="1177" r:id="rId26"/>
    <p:sldId id="371" r:id="rId2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9933"/>
    <a:srgbClr val="1B75BC"/>
    <a:srgbClr val="4F75BC"/>
    <a:srgbClr val="D24B20"/>
    <a:srgbClr val="E46C0A"/>
    <a:srgbClr val="009900"/>
    <a:srgbClr val="106F0C"/>
    <a:srgbClr val="1CD921"/>
    <a:srgbClr val="00AD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269" autoAdjust="0"/>
    <p:restoredTop sz="94655"/>
  </p:normalViewPr>
  <p:slideViewPr>
    <p:cSldViewPr>
      <p:cViewPr varScale="1">
        <p:scale>
          <a:sx n="108" d="100"/>
          <a:sy n="108" d="100"/>
        </p:scale>
        <p:origin x="192" y="376"/>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09BF53"/>
              </a:solidFill>
              <a:ln>
                <a:noFill/>
              </a:ln>
            </c:spPr>
            <c:extLst>
              <c:ext xmlns:c16="http://schemas.microsoft.com/office/drawing/2014/chart" uri="{C3380CC4-5D6E-409C-BE32-E72D297353CC}">
                <c16:uniqueId val="{00000001-377E-44D3-8285-8D5D4A342A58}"/>
              </c:ext>
            </c:extLst>
          </c:dPt>
          <c:dPt>
            <c:idx val="1"/>
            <c:bubble3D val="0"/>
            <c:spPr>
              <a:solidFill>
                <a:srgbClr val="F0F51F"/>
              </a:solidFill>
              <a:ln>
                <a:noFill/>
              </a:ln>
            </c:spPr>
            <c:extLst>
              <c:ext xmlns:c16="http://schemas.microsoft.com/office/drawing/2014/chart" uri="{C3380CC4-5D6E-409C-BE32-E72D297353CC}">
                <c16:uniqueId val="{00000003-377E-44D3-8285-8D5D4A342A58}"/>
              </c:ext>
            </c:extLst>
          </c:dPt>
          <c:dPt>
            <c:idx val="2"/>
            <c:bubble3D val="0"/>
            <c:spPr>
              <a:solidFill>
                <a:srgbClr val="FF7EC1"/>
              </a:solidFill>
              <a:ln>
                <a:noFill/>
              </a:ln>
            </c:spPr>
            <c:extLst>
              <c:ext xmlns:c16="http://schemas.microsoft.com/office/drawing/2014/chart" uri="{C3380CC4-5D6E-409C-BE32-E72D297353CC}">
                <c16:uniqueId val="{00000005-377E-44D3-8285-8D5D4A342A58}"/>
              </c:ext>
            </c:extLst>
          </c:dPt>
          <c:dPt>
            <c:idx val="3"/>
            <c:bubble3D val="0"/>
            <c:spPr>
              <a:solidFill>
                <a:srgbClr val="FF831F"/>
              </a:solidFill>
              <a:ln>
                <a:noFill/>
              </a:ln>
            </c:spPr>
            <c:extLst>
              <c:ext xmlns:c16="http://schemas.microsoft.com/office/drawing/2014/chart" uri="{C3380CC4-5D6E-409C-BE32-E72D297353CC}">
                <c16:uniqueId val="{00000007-377E-44D3-8285-8D5D4A342A58}"/>
              </c:ext>
            </c:extLst>
          </c:dPt>
          <c:dPt>
            <c:idx val="4"/>
            <c:bubble3D val="0"/>
            <c:spPr>
              <a:solidFill>
                <a:srgbClr val="2827AC"/>
              </a:solidFill>
              <a:ln>
                <a:noFill/>
              </a:ln>
            </c:spPr>
            <c:extLst>
              <c:ext xmlns:c16="http://schemas.microsoft.com/office/drawing/2014/chart" uri="{C3380CC4-5D6E-409C-BE32-E72D297353CC}">
                <c16:uniqueId val="{00000009-377E-44D3-8285-8D5D4A342A58}"/>
              </c:ext>
            </c:extLst>
          </c:dPt>
          <c:dPt>
            <c:idx val="5"/>
            <c:bubble3D val="0"/>
            <c:spPr>
              <a:solidFill>
                <a:srgbClr val="A366C7"/>
              </a:solidFill>
              <a:ln>
                <a:noFill/>
              </a:ln>
            </c:spPr>
            <c:extLst>
              <c:ext xmlns:c16="http://schemas.microsoft.com/office/drawing/2014/chart" uri="{C3380CC4-5D6E-409C-BE32-E72D297353CC}">
                <c16:uniqueId val="{0000000B-377E-44D3-8285-8D5D4A342A58}"/>
              </c:ext>
            </c:extLst>
          </c:dPt>
          <c:dPt>
            <c:idx val="6"/>
            <c:bubble3D val="0"/>
            <c:spPr>
              <a:solidFill>
                <a:srgbClr val="FF3737"/>
              </a:solidFill>
              <a:ln>
                <a:noFill/>
              </a:ln>
            </c:spPr>
            <c:extLst>
              <c:ext xmlns:c16="http://schemas.microsoft.com/office/drawing/2014/chart" uri="{C3380CC4-5D6E-409C-BE32-E72D297353CC}">
                <c16:uniqueId val="{0000000D-377E-44D3-8285-8D5D4A342A58}"/>
              </c:ext>
            </c:extLst>
          </c:dPt>
          <c:dPt>
            <c:idx val="7"/>
            <c:bubble3D val="0"/>
            <c:spPr>
              <a:solidFill>
                <a:srgbClr val="0688F4"/>
              </a:solidFill>
            </c:spPr>
            <c:extLst>
              <c:ext xmlns:c16="http://schemas.microsoft.com/office/drawing/2014/chart" uri="{C3380CC4-5D6E-409C-BE32-E72D297353CC}">
                <c16:uniqueId val="{0000000F-377E-44D3-8285-8D5D4A342A58}"/>
              </c:ext>
            </c:extLst>
          </c:dPt>
          <c:cat>
            <c:strRef>
              <c:f>'[Worksheet in Presentation8]Sheet1'!$A$2:$A$9</c:f>
              <c:strCache>
                <c:ptCount val="8"/>
                <c:pt idx="0">
                  <c:v>1st Qtr</c:v>
                </c:pt>
                <c:pt idx="1">
                  <c:v>2nd Qtr</c:v>
                </c:pt>
                <c:pt idx="2">
                  <c:v>3rd Qtr</c:v>
                </c:pt>
                <c:pt idx="3">
                  <c:v>4th Qtr</c:v>
                </c:pt>
                <c:pt idx="4">
                  <c:v>5th Qtr</c:v>
                </c:pt>
                <c:pt idx="5">
                  <c:v>6th Qtr</c:v>
                </c:pt>
                <c:pt idx="6">
                  <c:v>7th Qtr</c:v>
                </c:pt>
                <c:pt idx="7">
                  <c:v>8th Qtr</c:v>
                </c:pt>
              </c:strCache>
            </c:strRef>
          </c:cat>
          <c:val>
            <c:numRef>
              <c:f>'[Worksheet in Presentation8]Sheet1'!$B$2:$B$9</c:f>
              <c:numCache>
                <c:formatCode>General</c:formatCode>
                <c:ptCount val="8"/>
                <c:pt idx="0">
                  <c:v>3.5</c:v>
                </c:pt>
                <c:pt idx="1">
                  <c:v>3.5</c:v>
                </c:pt>
                <c:pt idx="2">
                  <c:v>2.2000000000000002</c:v>
                </c:pt>
                <c:pt idx="3">
                  <c:v>1.8</c:v>
                </c:pt>
                <c:pt idx="4">
                  <c:v>1</c:v>
                </c:pt>
                <c:pt idx="5">
                  <c:v>1</c:v>
                </c:pt>
                <c:pt idx="6">
                  <c:v>8.5</c:v>
                </c:pt>
                <c:pt idx="7">
                  <c:v>1.2</c:v>
                </c:pt>
              </c:numCache>
            </c:numRef>
          </c:val>
          <c:extLst>
            <c:ext xmlns:c16="http://schemas.microsoft.com/office/drawing/2014/chart" uri="{C3380CC4-5D6E-409C-BE32-E72D297353CC}">
              <c16:uniqueId val="{00000010-377E-44D3-8285-8D5D4A342A58}"/>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09BF53"/>
              </a:solidFill>
              <a:ln>
                <a:noFill/>
              </a:ln>
            </c:spPr>
            <c:extLst>
              <c:ext xmlns:c16="http://schemas.microsoft.com/office/drawing/2014/chart" uri="{C3380CC4-5D6E-409C-BE32-E72D297353CC}">
                <c16:uniqueId val="{00000001-80A2-4545-91A5-0A42E3071B04}"/>
              </c:ext>
            </c:extLst>
          </c:dPt>
          <c:dPt>
            <c:idx val="1"/>
            <c:bubble3D val="0"/>
            <c:spPr>
              <a:solidFill>
                <a:srgbClr val="FF831F"/>
              </a:solidFill>
              <a:ln>
                <a:noFill/>
              </a:ln>
            </c:spPr>
            <c:extLst>
              <c:ext xmlns:c16="http://schemas.microsoft.com/office/drawing/2014/chart" uri="{C3380CC4-5D6E-409C-BE32-E72D297353CC}">
                <c16:uniqueId val="{00000003-80A2-4545-91A5-0A42E3071B04}"/>
              </c:ext>
            </c:extLst>
          </c:dPt>
          <c:dPt>
            <c:idx val="2"/>
            <c:bubble3D val="0"/>
            <c:spPr>
              <a:solidFill>
                <a:srgbClr val="0688F4"/>
              </a:solidFill>
              <a:ln>
                <a:noFill/>
              </a:ln>
            </c:spPr>
            <c:extLst>
              <c:ext xmlns:c16="http://schemas.microsoft.com/office/drawing/2014/chart" uri="{C3380CC4-5D6E-409C-BE32-E72D297353CC}">
                <c16:uniqueId val="{00000005-80A2-4545-91A5-0A42E3071B04}"/>
              </c:ext>
            </c:extLst>
          </c:dPt>
          <c:dPt>
            <c:idx val="3"/>
            <c:bubble3D val="0"/>
            <c:spPr>
              <a:solidFill>
                <a:srgbClr val="F0F51F"/>
              </a:solidFill>
              <a:ln>
                <a:noFill/>
              </a:ln>
            </c:spPr>
            <c:extLst>
              <c:ext xmlns:c16="http://schemas.microsoft.com/office/drawing/2014/chart" uri="{C3380CC4-5D6E-409C-BE32-E72D297353CC}">
                <c16:uniqueId val="{00000007-80A2-4545-91A5-0A42E3071B04}"/>
              </c:ext>
            </c:extLst>
          </c:dPt>
          <c:dPt>
            <c:idx val="4"/>
            <c:bubble3D val="0"/>
            <c:spPr>
              <a:solidFill>
                <a:srgbClr val="C260FF"/>
              </a:solidFill>
              <a:ln>
                <a:noFill/>
              </a:ln>
            </c:spPr>
            <c:extLst>
              <c:ext xmlns:c16="http://schemas.microsoft.com/office/drawing/2014/chart" uri="{C3380CC4-5D6E-409C-BE32-E72D297353CC}">
                <c16:uniqueId val="{00000009-80A2-4545-91A5-0A42E3071B04}"/>
              </c:ext>
            </c:extLst>
          </c:dPt>
          <c:dPt>
            <c:idx val="5"/>
            <c:bubble3D val="0"/>
            <c:spPr>
              <a:solidFill>
                <a:schemeClr val="bg1"/>
              </a:solidFill>
              <a:ln>
                <a:noFill/>
              </a:ln>
            </c:spPr>
            <c:extLst>
              <c:ext xmlns:c16="http://schemas.microsoft.com/office/drawing/2014/chart" uri="{C3380CC4-5D6E-409C-BE32-E72D297353CC}">
                <c16:uniqueId val="{0000000B-80A2-4545-91A5-0A42E3071B04}"/>
              </c:ext>
            </c:extLst>
          </c:dPt>
          <c:dPt>
            <c:idx val="6"/>
            <c:bubble3D val="0"/>
            <c:spPr>
              <a:solidFill>
                <a:schemeClr val="tx1">
                  <a:lumMod val="65000"/>
                  <a:lumOff val="35000"/>
                </a:schemeClr>
              </a:solidFill>
              <a:ln>
                <a:noFill/>
              </a:ln>
            </c:spPr>
            <c:extLst>
              <c:ext xmlns:c16="http://schemas.microsoft.com/office/drawing/2014/chart" uri="{C3380CC4-5D6E-409C-BE32-E72D297353CC}">
                <c16:uniqueId val="{0000000D-80A2-4545-91A5-0A42E3071B04}"/>
              </c:ext>
            </c:extLst>
          </c:dPt>
          <c:dPt>
            <c:idx val="7"/>
            <c:bubble3D val="0"/>
            <c:spPr>
              <a:solidFill>
                <a:srgbClr val="1B91A9"/>
              </a:solidFill>
            </c:spPr>
            <c:extLst>
              <c:ext xmlns:c16="http://schemas.microsoft.com/office/drawing/2014/chart" uri="{C3380CC4-5D6E-409C-BE32-E72D297353CC}">
                <c16:uniqueId val="{0000000F-80A2-4545-91A5-0A42E3071B04}"/>
              </c:ext>
            </c:extLst>
          </c:dPt>
          <c:dPt>
            <c:idx val="8"/>
            <c:bubble3D val="0"/>
            <c:spPr>
              <a:solidFill>
                <a:srgbClr val="FF3737"/>
              </a:solidFill>
            </c:spPr>
            <c:extLst>
              <c:ext xmlns:c16="http://schemas.microsoft.com/office/drawing/2014/chart" uri="{C3380CC4-5D6E-409C-BE32-E72D297353CC}">
                <c16:uniqueId val="{00000011-80A2-4545-91A5-0A42E3071B04}"/>
              </c:ext>
            </c:extLst>
          </c:dPt>
          <c:dPt>
            <c:idx val="9"/>
            <c:bubble3D val="0"/>
            <c:spPr>
              <a:solidFill>
                <a:srgbClr val="E177A6"/>
              </a:solidFill>
            </c:spPr>
            <c:extLst>
              <c:ext xmlns:c16="http://schemas.microsoft.com/office/drawing/2014/chart" uri="{C3380CC4-5D6E-409C-BE32-E72D297353CC}">
                <c16:uniqueId val="{00000013-80A2-4545-91A5-0A42E3071B04}"/>
              </c:ext>
            </c:extLst>
          </c:dPt>
          <c:cat>
            <c:strRef>
              <c:f>'[Worksheet in Presentation8]Sheet1'!$A$2:$A$11</c:f>
              <c:strCache>
                <c:ptCount val="10"/>
                <c:pt idx="0">
                  <c:v>1st Qtr</c:v>
                </c:pt>
                <c:pt idx="1">
                  <c:v>2nd Qtr</c:v>
                </c:pt>
                <c:pt idx="2">
                  <c:v>3rd Qtr</c:v>
                </c:pt>
                <c:pt idx="3">
                  <c:v>4th Qtr</c:v>
                </c:pt>
                <c:pt idx="4">
                  <c:v>5th Qtr</c:v>
                </c:pt>
                <c:pt idx="5">
                  <c:v>6th Qtr</c:v>
                </c:pt>
                <c:pt idx="6">
                  <c:v>7th Qtr</c:v>
                </c:pt>
                <c:pt idx="7">
                  <c:v>8th Qtr</c:v>
                </c:pt>
                <c:pt idx="8">
                  <c:v>8th Qtr</c:v>
                </c:pt>
                <c:pt idx="9">
                  <c:v>8th Qtr</c:v>
                </c:pt>
              </c:strCache>
            </c:strRef>
          </c:cat>
          <c:val>
            <c:numRef>
              <c:f>'[Worksheet in Presentation8]Sheet1'!$B$2:$B$11</c:f>
              <c:numCache>
                <c:formatCode>General</c:formatCode>
                <c:ptCount val="10"/>
                <c:pt idx="0">
                  <c:v>4.8</c:v>
                </c:pt>
                <c:pt idx="1">
                  <c:v>5.0999999999999996</c:v>
                </c:pt>
                <c:pt idx="2">
                  <c:v>1.8</c:v>
                </c:pt>
                <c:pt idx="3">
                  <c:v>3.1</c:v>
                </c:pt>
                <c:pt idx="4">
                  <c:v>1.1000000000000001</c:v>
                </c:pt>
                <c:pt idx="5">
                  <c:v>1.5</c:v>
                </c:pt>
                <c:pt idx="6">
                  <c:v>1.3</c:v>
                </c:pt>
                <c:pt idx="7">
                  <c:v>0.5</c:v>
                </c:pt>
                <c:pt idx="8">
                  <c:v>3.1</c:v>
                </c:pt>
                <c:pt idx="9">
                  <c:v>2.2000000000000002</c:v>
                </c:pt>
              </c:numCache>
            </c:numRef>
          </c:val>
          <c:extLst>
            <c:ext xmlns:c16="http://schemas.microsoft.com/office/drawing/2014/chart" uri="{C3380CC4-5D6E-409C-BE32-E72D297353CC}">
              <c16:uniqueId val="{00000014-80A2-4545-91A5-0A42E3071B04}"/>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FF831F"/>
              </a:solidFill>
            </c:spPr>
            <c:extLst>
              <c:ext xmlns:c16="http://schemas.microsoft.com/office/drawing/2014/chart" uri="{C3380CC4-5D6E-409C-BE32-E72D297353CC}">
                <c16:uniqueId val="{00000001-006E-43E4-BB39-F613B0783128}"/>
              </c:ext>
            </c:extLst>
          </c:dPt>
          <c:dPt>
            <c:idx val="1"/>
            <c:bubble3D val="0"/>
            <c:spPr>
              <a:solidFill>
                <a:srgbClr val="09BF53"/>
              </a:solidFill>
            </c:spPr>
            <c:extLst>
              <c:ext xmlns:c16="http://schemas.microsoft.com/office/drawing/2014/chart" uri="{C3380CC4-5D6E-409C-BE32-E72D297353CC}">
                <c16:uniqueId val="{00000003-006E-43E4-BB39-F613B0783128}"/>
              </c:ext>
            </c:extLst>
          </c:dPt>
          <c:dPt>
            <c:idx val="2"/>
            <c:bubble3D val="0"/>
            <c:spPr>
              <a:solidFill>
                <a:srgbClr val="F0F51F"/>
              </a:solidFill>
            </c:spPr>
            <c:extLst>
              <c:ext xmlns:c16="http://schemas.microsoft.com/office/drawing/2014/chart" uri="{C3380CC4-5D6E-409C-BE32-E72D297353CC}">
                <c16:uniqueId val="{00000005-006E-43E4-BB39-F613B0783128}"/>
              </c:ext>
            </c:extLst>
          </c:dPt>
          <c:dPt>
            <c:idx val="3"/>
            <c:bubble3D val="0"/>
            <c:spPr>
              <a:solidFill>
                <a:srgbClr val="FF3737"/>
              </a:solidFill>
            </c:spPr>
            <c:extLst>
              <c:ext xmlns:c16="http://schemas.microsoft.com/office/drawing/2014/chart" uri="{C3380CC4-5D6E-409C-BE32-E72D297353CC}">
                <c16:uniqueId val="{00000007-006E-43E4-BB39-F613B0783128}"/>
              </c:ext>
            </c:extLst>
          </c:dPt>
          <c:dPt>
            <c:idx val="4"/>
            <c:bubble3D val="0"/>
            <c:spPr>
              <a:solidFill>
                <a:srgbClr val="0688F4"/>
              </a:solidFill>
            </c:spPr>
            <c:extLst>
              <c:ext xmlns:c16="http://schemas.microsoft.com/office/drawing/2014/chart" uri="{C3380CC4-5D6E-409C-BE32-E72D297353CC}">
                <c16:uniqueId val="{00000009-006E-43E4-BB39-F613B0783128}"/>
              </c:ext>
            </c:extLst>
          </c:dPt>
          <c:cat>
            <c:strRef>
              <c:f>'[Worksheet in Presentation8]Sheet1'!$A$2:$A$6</c:f>
              <c:strCache>
                <c:ptCount val="5"/>
                <c:pt idx="0">
                  <c:v>1st Qtr</c:v>
                </c:pt>
                <c:pt idx="1">
                  <c:v>2nd Qtr</c:v>
                </c:pt>
                <c:pt idx="2">
                  <c:v>3rd Qtr</c:v>
                </c:pt>
                <c:pt idx="3">
                  <c:v>4th Qtr</c:v>
                </c:pt>
                <c:pt idx="4">
                  <c:v>4th Qtr</c:v>
                </c:pt>
              </c:strCache>
            </c:strRef>
          </c:cat>
          <c:val>
            <c:numRef>
              <c:f>'[Worksheet in Presentation8]Sheet1'!$B$2:$B$6</c:f>
              <c:numCache>
                <c:formatCode>General</c:formatCode>
                <c:ptCount val="5"/>
                <c:pt idx="0">
                  <c:v>3.5</c:v>
                </c:pt>
                <c:pt idx="1">
                  <c:v>3.2</c:v>
                </c:pt>
                <c:pt idx="2">
                  <c:v>1.4</c:v>
                </c:pt>
                <c:pt idx="3">
                  <c:v>1.2</c:v>
                </c:pt>
                <c:pt idx="4">
                  <c:v>2.1</c:v>
                </c:pt>
              </c:numCache>
            </c:numRef>
          </c:val>
          <c:extLst>
            <c:ext xmlns:c16="http://schemas.microsoft.com/office/drawing/2014/chart" uri="{C3380CC4-5D6E-409C-BE32-E72D297353CC}">
              <c16:uniqueId val="{0000000A-006E-43E4-BB39-F613B0783128}"/>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09BF53"/>
              </a:solidFill>
              <a:ln>
                <a:noFill/>
              </a:ln>
            </c:spPr>
            <c:extLst>
              <c:ext xmlns:c16="http://schemas.microsoft.com/office/drawing/2014/chart" uri="{C3380CC4-5D6E-409C-BE32-E72D297353CC}">
                <c16:uniqueId val="{00000001-D22C-43A3-B9BB-90ADF6DF6009}"/>
              </c:ext>
            </c:extLst>
          </c:dPt>
          <c:dPt>
            <c:idx val="1"/>
            <c:bubble3D val="0"/>
            <c:spPr>
              <a:solidFill>
                <a:srgbClr val="FF831F"/>
              </a:solidFill>
              <a:ln>
                <a:noFill/>
              </a:ln>
            </c:spPr>
            <c:extLst>
              <c:ext xmlns:c16="http://schemas.microsoft.com/office/drawing/2014/chart" uri="{C3380CC4-5D6E-409C-BE32-E72D297353CC}">
                <c16:uniqueId val="{00000003-D22C-43A3-B9BB-90ADF6DF6009}"/>
              </c:ext>
            </c:extLst>
          </c:dPt>
          <c:dPt>
            <c:idx val="2"/>
            <c:bubble3D val="0"/>
            <c:spPr>
              <a:solidFill>
                <a:schemeClr val="accent4">
                  <a:lumMod val="75000"/>
                </a:schemeClr>
              </a:solidFill>
              <a:ln>
                <a:noFill/>
              </a:ln>
            </c:spPr>
            <c:extLst>
              <c:ext xmlns:c16="http://schemas.microsoft.com/office/drawing/2014/chart" uri="{C3380CC4-5D6E-409C-BE32-E72D297353CC}">
                <c16:uniqueId val="{00000005-D22C-43A3-B9BB-90ADF6DF6009}"/>
              </c:ext>
            </c:extLst>
          </c:dPt>
          <c:dPt>
            <c:idx val="3"/>
            <c:bubble3D val="0"/>
            <c:spPr>
              <a:solidFill>
                <a:schemeClr val="bg1"/>
              </a:solidFill>
              <a:ln>
                <a:noFill/>
              </a:ln>
            </c:spPr>
            <c:extLst>
              <c:ext xmlns:c16="http://schemas.microsoft.com/office/drawing/2014/chart" uri="{C3380CC4-5D6E-409C-BE32-E72D297353CC}">
                <c16:uniqueId val="{00000007-D22C-43A3-B9BB-90ADF6DF6009}"/>
              </c:ext>
            </c:extLst>
          </c:dPt>
          <c:dPt>
            <c:idx val="4"/>
            <c:bubble3D val="0"/>
            <c:spPr>
              <a:solidFill>
                <a:srgbClr val="F0F51F"/>
              </a:solidFill>
              <a:ln>
                <a:noFill/>
              </a:ln>
            </c:spPr>
            <c:extLst>
              <c:ext xmlns:c16="http://schemas.microsoft.com/office/drawing/2014/chart" uri="{C3380CC4-5D6E-409C-BE32-E72D297353CC}">
                <c16:uniqueId val="{00000009-D22C-43A3-B9BB-90ADF6DF6009}"/>
              </c:ext>
            </c:extLst>
          </c:dPt>
          <c:dPt>
            <c:idx val="5"/>
            <c:bubble3D val="0"/>
            <c:spPr>
              <a:solidFill>
                <a:srgbClr val="0688F4"/>
              </a:solidFill>
              <a:ln>
                <a:noFill/>
              </a:ln>
            </c:spPr>
            <c:extLst>
              <c:ext xmlns:c16="http://schemas.microsoft.com/office/drawing/2014/chart" uri="{C3380CC4-5D6E-409C-BE32-E72D297353CC}">
                <c16:uniqueId val="{0000000B-D22C-43A3-B9BB-90ADF6DF6009}"/>
              </c:ext>
            </c:extLst>
          </c:dPt>
          <c:dPt>
            <c:idx val="6"/>
            <c:bubble3D val="0"/>
            <c:spPr>
              <a:solidFill>
                <a:srgbClr val="FF93D8"/>
              </a:solidFill>
              <a:ln>
                <a:noFill/>
              </a:ln>
            </c:spPr>
            <c:extLst>
              <c:ext xmlns:c16="http://schemas.microsoft.com/office/drawing/2014/chart" uri="{C3380CC4-5D6E-409C-BE32-E72D297353CC}">
                <c16:uniqueId val="{0000000D-D22C-43A3-B9BB-90ADF6DF6009}"/>
              </c:ext>
            </c:extLst>
          </c:dPt>
          <c:dPt>
            <c:idx val="7"/>
            <c:bubble3D val="0"/>
            <c:spPr>
              <a:solidFill>
                <a:srgbClr val="FF3737"/>
              </a:solidFill>
              <a:ln>
                <a:noFill/>
              </a:ln>
            </c:spPr>
            <c:extLst>
              <c:ext xmlns:c16="http://schemas.microsoft.com/office/drawing/2014/chart" uri="{C3380CC4-5D6E-409C-BE32-E72D297353CC}">
                <c16:uniqueId val="{0000000F-D22C-43A3-B9BB-90ADF6DF6009}"/>
              </c:ext>
            </c:extLst>
          </c:dPt>
          <c:cat>
            <c:strRef>
              <c:f>'[Worksheet in Presentation8]Sheet1'!$A$2:$A$9</c:f>
              <c:strCache>
                <c:ptCount val="8"/>
                <c:pt idx="0">
                  <c:v>1st Qtr</c:v>
                </c:pt>
                <c:pt idx="1">
                  <c:v>2nd Qtr</c:v>
                </c:pt>
                <c:pt idx="2">
                  <c:v>3rd Qtr</c:v>
                </c:pt>
                <c:pt idx="3">
                  <c:v>4th Qtr</c:v>
                </c:pt>
                <c:pt idx="4">
                  <c:v>5th Qtr</c:v>
                </c:pt>
                <c:pt idx="5">
                  <c:v>6th Qtr</c:v>
                </c:pt>
                <c:pt idx="6">
                  <c:v>7th Qtr</c:v>
                </c:pt>
                <c:pt idx="7">
                  <c:v>8th Qtr</c:v>
                </c:pt>
              </c:strCache>
            </c:strRef>
          </c:cat>
          <c:val>
            <c:numRef>
              <c:f>'[Worksheet in Presentation8]Sheet1'!$B$2:$B$9</c:f>
              <c:numCache>
                <c:formatCode>General</c:formatCode>
                <c:ptCount val="8"/>
                <c:pt idx="0">
                  <c:v>4.8</c:v>
                </c:pt>
                <c:pt idx="1">
                  <c:v>3.2</c:v>
                </c:pt>
                <c:pt idx="2">
                  <c:v>1.4</c:v>
                </c:pt>
                <c:pt idx="3">
                  <c:v>1.2</c:v>
                </c:pt>
                <c:pt idx="4">
                  <c:v>2.2000000000000002</c:v>
                </c:pt>
                <c:pt idx="5">
                  <c:v>7.4</c:v>
                </c:pt>
                <c:pt idx="6">
                  <c:v>1.3</c:v>
                </c:pt>
                <c:pt idx="7">
                  <c:v>2.1</c:v>
                </c:pt>
              </c:numCache>
            </c:numRef>
          </c:val>
          <c:extLst>
            <c:ext xmlns:c16="http://schemas.microsoft.com/office/drawing/2014/chart" uri="{C3380CC4-5D6E-409C-BE32-E72D297353CC}">
              <c16:uniqueId val="{00000010-D22C-43A3-B9BB-90ADF6DF6009}"/>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AA40E7"/>
              </a:solidFill>
              <a:ln>
                <a:noFill/>
              </a:ln>
            </c:spPr>
            <c:extLst>
              <c:ext xmlns:c16="http://schemas.microsoft.com/office/drawing/2014/chart" uri="{C3380CC4-5D6E-409C-BE32-E72D297353CC}">
                <c16:uniqueId val="{00000001-CBF0-4ABA-AA36-9B5556718DFC}"/>
              </c:ext>
            </c:extLst>
          </c:dPt>
          <c:dPt>
            <c:idx val="1"/>
            <c:bubble3D val="0"/>
            <c:spPr>
              <a:solidFill>
                <a:srgbClr val="F0F51F"/>
              </a:solidFill>
              <a:ln>
                <a:noFill/>
              </a:ln>
            </c:spPr>
            <c:extLst>
              <c:ext xmlns:c16="http://schemas.microsoft.com/office/drawing/2014/chart" uri="{C3380CC4-5D6E-409C-BE32-E72D297353CC}">
                <c16:uniqueId val="{00000003-CBF0-4ABA-AA36-9B5556718DFC}"/>
              </c:ext>
            </c:extLst>
          </c:dPt>
          <c:dPt>
            <c:idx val="2"/>
            <c:bubble3D val="0"/>
            <c:spPr>
              <a:solidFill>
                <a:srgbClr val="0688F4"/>
              </a:solidFill>
              <a:ln>
                <a:noFill/>
              </a:ln>
            </c:spPr>
            <c:extLst>
              <c:ext xmlns:c16="http://schemas.microsoft.com/office/drawing/2014/chart" uri="{C3380CC4-5D6E-409C-BE32-E72D297353CC}">
                <c16:uniqueId val="{00000005-CBF0-4ABA-AA36-9B5556718DFC}"/>
              </c:ext>
            </c:extLst>
          </c:dPt>
          <c:dPt>
            <c:idx val="3"/>
            <c:bubble3D val="0"/>
            <c:spPr>
              <a:solidFill>
                <a:srgbClr val="FF3737"/>
              </a:solidFill>
              <a:ln>
                <a:noFill/>
              </a:ln>
            </c:spPr>
            <c:extLst>
              <c:ext xmlns:c16="http://schemas.microsoft.com/office/drawing/2014/chart" uri="{C3380CC4-5D6E-409C-BE32-E72D297353CC}">
                <c16:uniqueId val="{00000007-CBF0-4ABA-AA36-9B5556718DFC}"/>
              </c:ext>
            </c:extLst>
          </c:dPt>
          <c:dPt>
            <c:idx val="4"/>
            <c:bubble3D val="0"/>
            <c:spPr>
              <a:solidFill>
                <a:srgbClr val="09BF53"/>
              </a:solidFill>
              <a:ln>
                <a:noFill/>
              </a:ln>
            </c:spPr>
            <c:extLst>
              <c:ext xmlns:c16="http://schemas.microsoft.com/office/drawing/2014/chart" uri="{C3380CC4-5D6E-409C-BE32-E72D297353CC}">
                <c16:uniqueId val="{00000009-CBF0-4ABA-AA36-9B5556718DFC}"/>
              </c:ext>
            </c:extLst>
          </c:dPt>
          <c:dPt>
            <c:idx val="5"/>
            <c:bubble3D val="0"/>
            <c:spPr>
              <a:solidFill>
                <a:srgbClr val="FF76B8"/>
              </a:solidFill>
              <a:ln>
                <a:noFill/>
              </a:ln>
            </c:spPr>
            <c:extLst>
              <c:ext xmlns:c16="http://schemas.microsoft.com/office/drawing/2014/chart" uri="{C3380CC4-5D6E-409C-BE32-E72D297353CC}">
                <c16:uniqueId val="{0000000B-CBF0-4ABA-AA36-9B5556718DFC}"/>
              </c:ext>
            </c:extLst>
          </c:dPt>
          <c:dPt>
            <c:idx val="6"/>
            <c:bubble3D val="0"/>
            <c:spPr>
              <a:solidFill>
                <a:srgbClr val="FF831F"/>
              </a:solidFill>
              <a:ln>
                <a:noFill/>
              </a:ln>
            </c:spPr>
            <c:extLst>
              <c:ext xmlns:c16="http://schemas.microsoft.com/office/drawing/2014/chart" uri="{C3380CC4-5D6E-409C-BE32-E72D297353CC}">
                <c16:uniqueId val="{0000000D-CBF0-4ABA-AA36-9B5556718DFC}"/>
              </c:ext>
            </c:extLst>
          </c:dPt>
          <c:cat>
            <c:strRef>
              <c:f>'[Worksheet in Presentation8]Sheet1'!$A$2:$A$8</c:f>
              <c:strCache>
                <c:ptCount val="7"/>
                <c:pt idx="0">
                  <c:v>1st Qtr</c:v>
                </c:pt>
                <c:pt idx="1">
                  <c:v>2nd Qtr</c:v>
                </c:pt>
                <c:pt idx="2">
                  <c:v>3rd Qtr</c:v>
                </c:pt>
                <c:pt idx="3">
                  <c:v>4th Qtr</c:v>
                </c:pt>
                <c:pt idx="4">
                  <c:v>5th Qtr</c:v>
                </c:pt>
                <c:pt idx="5">
                  <c:v>6th Qtr</c:v>
                </c:pt>
                <c:pt idx="6">
                  <c:v>7th Qtr</c:v>
                </c:pt>
              </c:strCache>
            </c:strRef>
          </c:cat>
          <c:val>
            <c:numRef>
              <c:f>'[Worksheet in Presentation8]Sheet1'!$B$2:$B$8</c:f>
              <c:numCache>
                <c:formatCode>General</c:formatCode>
                <c:ptCount val="7"/>
                <c:pt idx="0">
                  <c:v>4.8</c:v>
                </c:pt>
                <c:pt idx="1">
                  <c:v>5.0999999999999996</c:v>
                </c:pt>
                <c:pt idx="2">
                  <c:v>3.5</c:v>
                </c:pt>
                <c:pt idx="3">
                  <c:v>2.2000000000000002</c:v>
                </c:pt>
                <c:pt idx="4">
                  <c:v>1.5</c:v>
                </c:pt>
                <c:pt idx="5">
                  <c:v>1.5</c:v>
                </c:pt>
                <c:pt idx="6">
                  <c:v>1.3</c:v>
                </c:pt>
              </c:numCache>
            </c:numRef>
          </c:val>
          <c:extLst>
            <c:ext xmlns:c16="http://schemas.microsoft.com/office/drawing/2014/chart" uri="{C3380CC4-5D6E-409C-BE32-E72D297353CC}">
              <c16:uniqueId val="{0000000E-CBF0-4ABA-AA36-9B5556718DFC}"/>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FCF958-062D-4DAE-8E0B-2AB1BC7B6108}"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n-US"/>
        </a:p>
      </dgm:t>
    </dgm:pt>
    <dgm:pt modelId="{0F20D0B5-EB32-41F7-B051-6B1AC46CAF32}">
      <dgm:prSet phldrT="[Text]" custT="1"/>
      <dgm:spPr/>
      <dgm:t>
        <a:bodyPr/>
        <a:lstStyle/>
        <a:p>
          <a:pPr algn="l">
            <a:buNone/>
          </a:pPr>
          <a:r>
            <a:rPr lang="en-US" sz="1600" dirty="0"/>
            <a:t>  </a:t>
          </a:r>
          <a:r>
            <a:rPr lang="en-US" sz="1100" b="1" dirty="0">
              <a:solidFill>
                <a:srgbClr val="000000"/>
              </a:solidFill>
            </a:rPr>
            <a:t>Advisory Services</a:t>
          </a:r>
        </a:p>
      </dgm:t>
    </dgm:pt>
    <dgm:pt modelId="{A6350CA5-4EAB-47A7-8D74-91038B6EE45D}" type="parTrans" cxnId="{6B146195-C4E5-4CE8-A1E8-A684200C9ACF}">
      <dgm:prSet/>
      <dgm:spPr/>
      <dgm:t>
        <a:bodyPr/>
        <a:lstStyle/>
        <a:p>
          <a:endParaRPr lang="en-US"/>
        </a:p>
      </dgm:t>
    </dgm:pt>
    <dgm:pt modelId="{9DD89207-DAAD-46C9-A0A0-9874E05172B5}" type="sibTrans" cxnId="{6B146195-C4E5-4CE8-A1E8-A684200C9ACF}">
      <dgm:prSet/>
      <dgm:spPr/>
      <dgm:t>
        <a:bodyPr/>
        <a:lstStyle/>
        <a:p>
          <a:endParaRPr lang="en-US"/>
        </a:p>
      </dgm:t>
    </dgm:pt>
    <dgm:pt modelId="{7918D402-6FFA-44F4-BFA4-1D97F2A7B0DE}">
      <dgm:prSet phldrT="[Text]" custT="1"/>
      <dgm:spPr/>
      <dgm:t>
        <a:bodyPr/>
        <a:lstStyle/>
        <a:p>
          <a:pPr algn="l"/>
          <a:r>
            <a:rPr lang="en-US" sz="1100" dirty="0">
              <a:solidFill>
                <a:srgbClr val="000000"/>
              </a:solidFill>
            </a:rPr>
            <a:t>  Goal Centric</a:t>
          </a:r>
        </a:p>
      </dgm:t>
    </dgm:pt>
    <dgm:pt modelId="{0FA96483-15B5-41AB-AE5D-8F4370B26C37}" type="sibTrans" cxnId="{DDC0AF53-D162-4CF5-B293-08BB2AF69536}">
      <dgm:prSet/>
      <dgm:spPr/>
      <dgm:t>
        <a:bodyPr/>
        <a:lstStyle/>
        <a:p>
          <a:endParaRPr lang="en-US"/>
        </a:p>
      </dgm:t>
    </dgm:pt>
    <dgm:pt modelId="{43FF30F8-323A-4A6F-92D3-C4579DFB6810}" type="parTrans" cxnId="{DDC0AF53-D162-4CF5-B293-08BB2AF69536}">
      <dgm:prSet/>
      <dgm:spPr/>
      <dgm:t>
        <a:bodyPr/>
        <a:lstStyle/>
        <a:p>
          <a:endParaRPr lang="en-US"/>
        </a:p>
      </dgm:t>
    </dgm:pt>
    <dgm:pt modelId="{3A409355-7055-46B6-BF27-F4FE82F1B18A}">
      <dgm:prSet phldrT="[Text]" custT="1"/>
      <dgm:spPr/>
      <dgm:t>
        <a:bodyPr/>
        <a:lstStyle/>
        <a:p>
          <a:pPr algn="l"/>
          <a:r>
            <a:rPr lang="en-US" sz="1100" dirty="0">
              <a:solidFill>
                <a:srgbClr val="000000"/>
              </a:solidFill>
            </a:rPr>
            <a:t>  A/L Modeling</a:t>
          </a:r>
        </a:p>
      </dgm:t>
    </dgm:pt>
    <dgm:pt modelId="{9D646D25-B3C1-48E1-A741-3C3BB3CDC0B4}" type="sibTrans" cxnId="{2084C2DD-EC19-4FB9-89CE-89D69BE4CA05}">
      <dgm:prSet/>
      <dgm:spPr/>
      <dgm:t>
        <a:bodyPr/>
        <a:lstStyle/>
        <a:p>
          <a:endParaRPr lang="en-US"/>
        </a:p>
      </dgm:t>
    </dgm:pt>
    <dgm:pt modelId="{2CD8AD9F-CB2B-449C-B40A-4DF48C8D9890}" type="parTrans" cxnId="{2084C2DD-EC19-4FB9-89CE-89D69BE4CA05}">
      <dgm:prSet/>
      <dgm:spPr/>
      <dgm:t>
        <a:bodyPr/>
        <a:lstStyle/>
        <a:p>
          <a:endParaRPr lang="en-US"/>
        </a:p>
      </dgm:t>
    </dgm:pt>
    <dgm:pt modelId="{3076E3BC-D073-4B4E-8804-4125665B5D4E}">
      <dgm:prSet phldrT="[Text]" custT="1"/>
      <dgm:spPr/>
      <dgm:t>
        <a:bodyPr/>
        <a:lstStyle/>
        <a:p>
          <a:pPr algn="l"/>
          <a:endParaRPr lang="en-US" sz="900" dirty="0"/>
        </a:p>
      </dgm:t>
    </dgm:pt>
    <dgm:pt modelId="{AED82BD3-CF51-4217-AE08-CFDC5EF18EC3}" type="sibTrans" cxnId="{9C87B1E4-B3C5-4DEF-B952-96EC12E860B4}">
      <dgm:prSet/>
      <dgm:spPr/>
      <dgm:t>
        <a:bodyPr/>
        <a:lstStyle/>
        <a:p>
          <a:endParaRPr lang="en-US"/>
        </a:p>
      </dgm:t>
    </dgm:pt>
    <dgm:pt modelId="{A77653B9-D8A9-4A07-B79F-8673D4C26124}" type="parTrans" cxnId="{9C87B1E4-B3C5-4DEF-B952-96EC12E860B4}">
      <dgm:prSet/>
      <dgm:spPr/>
      <dgm:t>
        <a:bodyPr/>
        <a:lstStyle/>
        <a:p>
          <a:endParaRPr lang="en-US"/>
        </a:p>
      </dgm:t>
    </dgm:pt>
    <dgm:pt modelId="{8973C081-072A-40C0-BEC0-89E3FF038CBE}">
      <dgm:prSet phldrT="[Text]" custT="1"/>
      <dgm:spPr/>
      <dgm:t>
        <a:bodyPr/>
        <a:lstStyle/>
        <a:p>
          <a:pPr algn="l"/>
          <a:r>
            <a:rPr lang="en-US" sz="1100" dirty="0">
              <a:solidFill>
                <a:srgbClr val="000000"/>
              </a:solidFill>
              <a:latin typeface="Calibri" panose="020F0502020204030204" pitchFamily="34" charset="0"/>
            </a:rPr>
            <a:t>Ø Balance Sheet Risk</a:t>
          </a:r>
          <a:endParaRPr lang="en-US" sz="1100" dirty="0">
            <a:solidFill>
              <a:srgbClr val="000000"/>
            </a:solidFill>
          </a:endParaRPr>
        </a:p>
      </dgm:t>
    </dgm:pt>
    <dgm:pt modelId="{46F54821-F159-4D9A-B67F-A15A9C5B5F56}" type="sibTrans" cxnId="{B60447E1-C43F-4EB9-A18E-9AE4EDE7D380}">
      <dgm:prSet/>
      <dgm:spPr/>
      <dgm:t>
        <a:bodyPr/>
        <a:lstStyle/>
        <a:p>
          <a:endParaRPr lang="en-US"/>
        </a:p>
      </dgm:t>
    </dgm:pt>
    <dgm:pt modelId="{FA4FCD48-BA64-49DF-B802-05C2234E4D22}" type="parTrans" cxnId="{B60447E1-C43F-4EB9-A18E-9AE4EDE7D380}">
      <dgm:prSet/>
      <dgm:spPr/>
      <dgm:t>
        <a:bodyPr/>
        <a:lstStyle/>
        <a:p>
          <a:endParaRPr lang="en-US"/>
        </a:p>
      </dgm:t>
    </dgm:pt>
    <dgm:pt modelId="{442FED22-0CE6-4C79-AF3E-15A7EF67D992}">
      <dgm:prSet phldrT="[Text]" custT="1"/>
      <dgm:spPr/>
      <dgm:t>
        <a:bodyPr/>
        <a:lstStyle/>
        <a:p>
          <a:pPr algn="l"/>
          <a:r>
            <a:rPr lang="en-US" sz="1100" dirty="0">
              <a:solidFill>
                <a:srgbClr val="000000"/>
              </a:solidFill>
              <a:latin typeface="Calibri" panose="020F0502020204030204" pitchFamily="34" charset="0"/>
            </a:rPr>
            <a:t>Ø Proprietary Trading</a:t>
          </a:r>
          <a:endParaRPr lang="en-US" sz="1100" dirty="0">
            <a:solidFill>
              <a:srgbClr val="000000"/>
            </a:solidFill>
          </a:endParaRPr>
        </a:p>
      </dgm:t>
    </dgm:pt>
    <dgm:pt modelId="{AE5B4FDF-672F-4B93-9CB5-148EDAE5FB18}" type="sibTrans" cxnId="{4CF439CA-FD1E-4565-8CE3-8D667CF94620}">
      <dgm:prSet/>
      <dgm:spPr/>
      <dgm:t>
        <a:bodyPr/>
        <a:lstStyle/>
        <a:p>
          <a:endParaRPr lang="en-US"/>
        </a:p>
      </dgm:t>
    </dgm:pt>
    <dgm:pt modelId="{0FFF9A77-B6E5-425B-ADBC-BFD8F4B3A1DE}" type="parTrans" cxnId="{4CF439CA-FD1E-4565-8CE3-8D667CF94620}">
      <dgm:prSet/>
      <dgm:spPr/>
      <dgm:t>
        <a:bodyPr/>
        <a:lstStyle/>
        <a:p>
          <a:endParaRPr lang="en-US"/>
        </a:p>
      </dgm:t>
    </dgm:pt>
    <dgm:pt modelId="{9F1CFF7E-E6CD-4F0D-B012-DC26754FCD68}">
      <dgm:prSet phldrT="[Text]" custT="1"/>
      <dgm:spPr/>
      <dgm:t>
        <a:bodyPr/>
        <a:lstStyle/>
        <a:p>
          <a:pPr algn="l"/>
          <a:r>
            <a:rPr lang="en-US" sz="1100" u="sng" dirty="0">
              <a:solidFill>
                <a:srgbClr val="000000"/>
              </a:solidFill>
              <a:latin typeface="Calibri" panose="020F0502020204030204" pitchFamily="34" charset="0"/>
            </a:rPr>
            <a:t>Ø Proprietary Product</a:t>
          </a:r>
          <a:endParaRPr lang="en-US" sz="1000" u="sng" dirty="0">
            <a:solidFill>
              <a:srgbClr val="000000"/>
            </a:solidFill>
          </a:endParaRPr>
        </a:p>
      </dgm:t>
    </dgm:pt>
    <dgm:pt modelId="{EF31E06E-A558-4E82-9CE4-933D2C986427}" type="sibTrans" cxnId="{06D9018A-3CD0-40F1-BBA1-D01A79DDE2EF}">
      <dgm:prSet/>
      <dgm:spPr/>
      <dgm:t>
        <a:bodyPr/>
        <a:lstStyle/>
        <a:p>
          <a:endParaRPr lang="en-US"/>
        </a:p>
      </dgm:t>
    </dgm:pt>
    <dgm:pt modelId="{105C8B48-A1DC-4C6F-B375-9DB96AD264E7}" type="parTrans" cxnId="{06D9018A-3CD0-40F1-BBA1-D01A79DDE2EF}">
      <dgm:prSet/>
      <dgm:spPr/>
      <dgm:t>
        <a:bodyPr/>
        <a:lstStyle/>
        <a:p>
          <a:endParaRPr lang="en-US"/>
        </a:p>
      </dgm:t>
    </dgm:pt>
    <dgm:pt modelId="{6BE16B7A-CE29-491D-B4CD-964AA247F60D}">
      <dgm:prSet phldrT="[Text]" custT="1"/>
      <dgm:spPr/>
      <dgm:t>
        <a:bodyPr/>
        <a:lstStyle/>
        <a:p>
          <a:pPr algn="l"/>
          <a:r>
            <a:rPr lang="en-US" sz="1100" dirty="0">
              <a:solidFill>
                <a:srgbClr val="000000"/>
              </a:solidFill>
            </a:rPr>
            <a:t>  Asset Mgt.</a:t>
          </a:r>
        </a:p>
      </dgm:t>
    </dgm:pt>
    <dgm:pt modelId="{241E24F9-CDED-4A37-8A3C-A257E95BB2FC}" type="parTrans" cxnId="{9ED2F99E-0B02-4268-AE0E-EEAE9E9C2291}">
      <dgm:prSet/>
      <dgm:spPr/>
      <dgm:t>
        <a:bodyPr/>
        <a:lstStyle/>
        <a:p>
          <a:endParaRPr lang="en-US"/>
        </a:p>
      </dgm:t>
    </dgm:pt>
    <dgm:pt modelId="{7F55BFCD-7C76-4AD0-9464-2C93718FDA07}" type="sibTrans" cxnId="{9ED2F99E-0B02-4268-AE0E-EEAE9E9C2291}">
      <dgm:prSet/>
      <dgm:spPr/>
      <dgm:t>
        <a:bodyPr/>
        <a:lstStyle/>
        <a:p>
          <a:endParaRPr lang="en-US"/>
        </a:p>
      </dgm:t>
    </dgm:pt>
    <dgm:pt modelId="{45B56144-A8E0-4ADE-A2AE-88D13A1E3873}">
      <dgm:prSet phldrT="[Text]" custT="1"/>
      <dgm:spPr/>
      <dgm:t>
        <a:bodyPr/>
        <a:lstStyle/>
        <a:p>
          <a:pPr algn="l"/>
          <a:r>
            <a:rPr lang="en-US" sz="1100" b="1" dirty="0">
              <a:solidFill>
                <a:srgbClr val="000000"/>
              </a:solidFill>
              <a:latin typeface="Calibri" panose="020F0502020204030204" pitchFamily="34" charset="0"/>
            </a:rPr>
            <a:t>$ Institutional Pricing</a:t>
          </a:r>
        </a:p>
        <a:p>
          <a:pPr algn="l"/>
          <a:endParaRPr lang="en-US" sz="1200" dirty="0">
            <a:solidFill>
              <a:srgbClr val="000000"/>
            </a:solidFill>
            <a:latin typeface="Calibri" panose="020F0502020204030204" pitchFamily="34" charset="0"/>
          </a:endParaRPr>
        </a:p>
        <a:p>
          <a:pPr algn="l"/>
          <a:endParaRPr lang="en-US" sz="1000" dirty="0">
            <a:solidFill>
              <a:schemeClr val="tx1"/>
            </a:solidFill>
          </a:endParaRPr>
        </a:p>
      </dgm:t>
    </dgm:pt>
    <dgm:pt modelId="{36C3C363-69E3-4413-A8F8-92F36A259A85}" type="parTrans" cxnId="{EA490488-2DE7-4054-92B6-31635BF6EFDD}">
      <dgm:prSet/>
      <dgm:spPr/>
      <dgm:t>
        <a:bodyPr/>
        <a:lstStyle/>
        <a:p>
          <a:endParaRPr lang="en-US"/>
        </a:p>
      </dgm:t>
    </dgm:pt>
    <dgm:pt modelId="{AD4A2628-4AC9-4B2D-BEAC-EC995EC79364}" type="sibTrans" cxnId="{EA490488-2DE7-4054-92B6-31635BF6EFDD}">
      <dgm:prSet/>
      <dgm:spPr/>
      <dgm:t>
        <a:bodyPr/>
        <a:lstStyle/>
        <a:p>
          <a:endParaRPr lang="en-US"/>
        </a:p>
      </dgm:t>
    </dgm:pt>
    <dgm:pt modelId="{5D970876-7CB4-46FA-8F40-39BA4D31A684}" type="pres">
      <dgm:prSet presAssocID="{6FFCF958-062D-4DAE-8E0B-2AB1BC7B6108}" presName="compositeShape" presStyleCnt="0">
        <dgm:presLayoutVars>
          <dgm:chMax val="2"/>
          <dgm:dir/>
          <dgm:resizeHandles val="exact"/>
        </dgm:presLayoutVars>
      </dgm:prSet>
      <dgm:spPr/>
    </dgm:pt>
    <dgm:pt modelId="{C97D9352-02B9-463B-9429-90833470319F}" type="pres">
      <dgm:prSet presAssocID="{6FFCF958-062D-4DAE-8E0B-2AB1BC7B6108}" presName="ribbon" presStyleLbl="node1" presStyleIdx="0" presStyleCnt="1" custScaleY="173824" custLinFactNeighborX="-2105" custLinFactNeighborY="24931"/>
      <dgm:spPr>
        <a:solidFill>
          <a:schemeClr val="accent6"/>
        </a:solidFill>
        <a:effectLst>
          <a:outerShdw blurRad="76200" dir="18900000" sy="23000" kx="-1200000" algn="bl" rotWithShape="0">
            <a:prstClr val="black">
              <a:alpha val="20000"/>
            </a:prstClr>
          </a:outerShdw>
        </a:effectLst>
      </dgm:spPr>
    </dgm:pt>
    <dgm:pt modelId="{7337A160-BDCB-4D0D-9AD7-7EE6F3B46751}" type="pres">
      <dgm:prSet presAssocID="{6FFCF958-062D-4DAE-8E0B-2AB1BC7B6108}" presName="leftArrowText" presStyleLbl="node1" presStyleIdx="0" presStyleCnt="1" custScaleX="142716" custScaleY="140473" custLinFactNeighborX="26375" custLinFactNeighborY="25741">
        <dgm:presLayoutVars>
          <dgm:chMax val="0"/>
          <dgm:bulletEnabled val="1"/>
        </dgm:presLayoutVars>
      </dgm:prSet>
      <dgm:spPr/>
    </dgm:pt>
    <dgm:pt modelId="{313E24BB-C19A-4D6D-AA70-A3E9C20D72FF}" type="pres">
      <dgm:prSet presAssocID="{6FFCF958-062D-4DAE-8E0B-2AB1BC7B6108}" presName="rightArrowText" presStyleLbl="node1" presStyleIdx="0" presStyleCnt="1" custScaleY="117266" custLinFactNeighborX="-1659" custLinFactNeighborY="62431">
        <dgm:presLayoutVars>
          <dgm:chMax val="0"/>
          <dgm:bulletEnabled val="1"/>
        </dgm:presLayoutVars>
      </dgm:prSet>
      <dgm:spPr/>
    </dgm:pt>
  </dgm:ptLst>
  <dgm:cxnLst>
    <dgm:cxn modelId="{0DB46C01-0D2E-4333-96CF-5D5F52162EE1}" type="presOf" srcId="{7918D402-6FFA-44F4-BFA4-1D97F2A7B0DE}" destId="{7337A160-BDCB-4D0D-9AD7-7EE6F3B46751}" srcOrd="0" destOrd="2" presId="urn:microsoft.com/office/officeart/2005/8/layout/arrow6"/>
    <dgm:cxn modelId="{3BBA2135-8576-4E8A-A237-ADD6FE6F67FA}" type="presOf" srcId="{3076E3BC-D073-4B4E-8804-4125665B5D4E}" destId="{313E24BB-C19A-4D6D-AA70-A3E9C20D72FF}" srcOrd="0" destOrd="0" presId="urn:microsoft.com/office/officeart/2005/8/layout/arrow6"/>
    <dgm:cxn modelId="{34CBAD52-8924-465F-BD51-5E5F28087D4A}" type="presOf" srcId="{3A409355-7055-46B6-BF27-F4FE82F1B18A}" destId="{7337A160-BDCB-4D0D-9AD7-7EE6F3B46751}" srcOrd="0" destOrd="1" presId="urn:microsoft.com/office/officeart/2005/8/layout/arrow6"/>
    <dgm:cxn modelId="{DDC0AF53-D162-4CF5-B293-08BB2AF69536}" srcId="{0F20D0B5-EB32-41F7-B051-6B1AC46CAF32}" destId="{7918D402-6FFA-44F4-BFA4-1D97F2A7B0DE}" srcOrd="1" destOrd="0" parTransId="{43FF30F8-323A-4A6F-92D3-C4579DFB6810}" sibTransId="{0FA96483-15B5-41AB-AE5D-8F4370B26C37}"/>
    <dgm:cxn modelId="{5114055C-BAAB-472E-B311-115395F0FF36}" type="presOf" srcId="{0F20D0B5-EB32-41F7-B051-6B1AC46CAF32}" destId="{7337A160-BDCB-4D0D-9AD7-7EE6F3B46751}" srcOrd="0" destOrd="0" presId="urn:microsoft.com/office/officeart/2005/8/layout/arrow6"/>
    <dgm:cxn modelId="{EA490488-2DE7-4054-92B6-31635BF6EFDD}" srcId="{3076E3BC-D073-4B4E-8804-4125665B5D4E}" destId="{45B56144-A8E0-4ADE-A2AE-88D13A1E3873}" srcOrd="3" destOrd="0" parTransId="{36C3C363-69E3-4413-A8F8-92F36A259A85}" sibTransId="{AD4A2628-4AC9-4B2D-BEAC-EC995EC79364}"/>
    <dgm:cxn modelId="{06D9018A-3CD0-40F1-BBA1-D01A79DDE2EF}" srcId="{3076E3BC-D073-4B4E-8804-4125665B5D4E}" destId="{9F1CFF7E-E6CD-4F0D-B012-DC26754FCD68}" srcOrd="2" destOrd="0" parTransId="{105C8B48-A1DC-4C6F-B375-9DB96AD264E7}" sibTransId="{EF31E06E-A558-4E82-9CE4-933D2C986427}"/>
    <dgm:cxn modelId="{6B146195-C4E5-4CE8-A1E8-A684200C9ACF}" srcId="{6FFCF958-062D-4DAE-8E0B-2AB1BC7B6108}" destId="{0F20D0B5-EB32-41F7-B051-6B1AC46CAF32}" srcOrd="0" destOrd="0" parTransId="{A6350CA5-4EAB-47A7-8D74-91038B6EE45D}" sibTransId="{9DD89207-DAAD-46C9-A0A0-9874E05172B5}"/>
    <dgm:cxn modelId="{9ED2F99E-0B02-4268-AE0E-EEAE9E9C2291}" srcId="{0F20D0B5-EB32-41F7-B051-6B1AC46CAF32}" destId="{6BE16B7A-CE29-491D-B4CD-964AA247F60D}" srcOrd="2" destOrd="0" parTransId="{241E24F9-CDED-4A37-8A3C-A257E95BB2FC}" sibTransId="{7F55BFCD-7C76-4AD0-9464-2C93718FDA07}"/>
    <dgm:cxn modelId="{343B5BA0-66D5-477C-BD8F-E50C4199F142}" type="presOf" srcId="{9F1CFF7E-E6CD-4F0D-B012-DC26754FCD68}" destId="{313E24BB-C19A-4D6D-AA70-A3E9C20D72FF}" srcOrd="0" destOrd="3" presId="urn:microsoft.com/office/officeart/2005/8/layout/arrow6"/>
    <dgm:cxn modelId="{FFF1FEAD-D0A6-42B6-850A-CB98C83FD7B8}" type="presOf" srcId="{6BE16B7A-CE29-491D-B4CD-964AA247F60D}" destId="{7337A160-BDCB-4D0D-9AD7-7EE6F3B46751}" srcOrd="0" destOrd="3" presId="urn:microsoft.com/office/officeart/2005/8/layout/arrow6"/>
    <dgm:cxn modelId="{4CF439CA-FD1E-4565-8CE3-8D667CF94620}" srcId="{3076E3BC-D073-4B4E-8804-4125665B5D4E}" destId="{442FED22-0CE6-4C79-AF3E-15A7EF67D992}" srcOrd="1" destOrd="0" parTransId="{0FFF9A77-B6E5-425B-ADBC-BFD8F4B3A1DE}" sibTransId="{AE5B4FDF-672F-4B93-9CB5-148EDAE5FB18}"/>
    <dgm:cxn modelId="{4E6F50DA-40EF-4469-BA55-B0B4EFFAD308}" type="presOf" srcId="{8973C081-072A-40C0-BEC0-89E3FF038CBE}" destId="{313E24BB-C19A-4D6D-AA70-A3E9C20D72FF}" srcOrd="0" destOrd="1" presId="urn:microsoft.com/office/officeart/2005/8/layout/arrow6"/>
    <dgm:cxn modelId="{2084C2DD-EC19-4FB9-89CE-89D69BE4CA05}" srcId="{0F20D0B5-EB32-41F7-B051-6B1AC46CAF32}" destId="{3A409355-7055-46B6-BF27-F4FE82F1B18A}" srcOrd="0" destOrd="0" parTransId="{2CD8AD9F-CB2B-449C-B40A-4DF48C8D9890}" sibTransId="{9D646D25-B3C1-48E1-A741-3C3BB3CDC0B4}"/>
    <dgm:cxn modelId="{B60447E1-C43F-4EB9-A18E-9AE4EDE7D380}" srcId="{3076E3BC-D073-4B4E-8804-4125665B5D4E}" destId="{8973C081-072A-40C0-BEC0-89E3FF038CBE}" srcOrd="0" destOrd="0" parTransId="{FA4FCD48-BA64-49DF-B802-05C2234E4D22}" sibTransId="{46F54821-F159-4D9A-B67F-A15A9C5B5F56}"/>
    <dgm:cxn modelId="{9C87B1E4-B3C5-4DEF-B952-96EC12E860B4}" srcId="{6FFCF958-062D-4DAE-8E0B-2AB1BC7B6108}" destId="{3076E3BC-D073-4B4E-8804-4125665B5D4E}" srcOrd="1" destOrd="0" parTransId="{A77653B9-D8A9-4A07-B79F-8673D4C26124}" sibTransId="{AED82BD3-CF51-4217-AE08-CFDC5EF18EC3}"/>
    <dgm:cxn modelId="{AD016FE8-DD13-443A-BB4D-32924A758587}" type="presOf" srcId="{6FFCF958-062D-4DAE-8E0B-2AB1BC7B6108}" destId="{5D970876-7CB4-46FA-8F40-39BA4D31A684}" srcOrd="0" destOrd="0" presId="urn:microsoft.com/office/officeart/2005/8/layout/arrow6"/>
    <dgm:cxn modelId="{5E71BAF0-ADE2-4186-83AC-781B7EB5E2AC}" type="presOf" srcId="{45B56144-A8E0-4ADE-A2AE-88D13A1E3873}" destId="{313E24BB-C19A-4D6D-AA70-A3E9C20D72FF}" srcOrd="0" destOrd="4" presId="urn:microsoft.com/office/officeart/2005/8/layout/arrow6"/>
    <dgm:cxn modelId="{CEF11CF4-F7CD-4B09-BEC2-2E484DB6AEC9}" type="presOf" srcId="{442FED22-0CE6-4C79-AF3E-15A7EF67D992}" destId="{313E24BB-C19A-4D6D-AA70-A3E9C20D72FF}" srcOrd="0" destOrd="2" presId="urn:microsoft.com/office/officeart/2005/8/layout/arrow6"/>
    <dgm:cxn modelId="{D662D926-E8D6-4293-9985-658607E53F52}" type="presParOf" srcId="{5D970876-7CB4-46FA-8F40-39BA4D31A684}" destId="{C97D9352-02B9-463B-9429-90833470319F}" srcOrd="0" destOrd="0" presId="urn:microsoft.com/office/officeart/2005/8/layout/arrow6"/>
    <dgm:cxn modelId="{F3537BAA-A955-419D-8712-68C539894630}" type="presParOf" srcId="{5D970876-7CB4-46FA-8F40-39BA4D31A684}" destId="{7337A160-BDCB-4D0D-9AD7-7EE6F3B46751}" srcOrd="1" destOrd="0" presId="urn:microsoft.com/office/officeart/2005/8/layout/arrow6"/>
    <dgm:cxn modelId="{5928A27C-91F0-433F-B360-FF7655529C63}" type="presParOf" srcId="{5D970876-7CB4-46FA-8F40-39BA4D31A684}" destId="{313E24BB-C19A-4D6D-AA70-A3E9C20D72FF}"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8086FC-4E78-466C-8FB5-FB635271F996}"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1202BE97-E925-4CBB-B537-DC28EF0D0C75}">
      <dgm:prSet phldrT="[Text]" custT="1"/>
      <dgm:spPr/>
      <dgm:t>
        <a:bodyPr/>
        <a:lstStyle/>
        <a:p>
          <a:r>
            <a:rPr lang="en-US" sz="1050" b="1" dirty="0">
              <a:solidFill>
                <a:srgbClr val="000000"/>
              </a:solidFill>
            </a:rPr>
            <a:t>Product        Manufacturers &amp; Distribution</a:t>
          </a:r>
        </a:p>
      </dgm:t>
    </dgm:pt>
    <dgm:pt modelId="{6D04D29C-1237-4D7D-8604-7984DB9C4CE2}" type="parTrans" cxnId="{8BA76539-8AED-40FB-9319-09632C8CF03C}">
      <dgm:prSet/>
      <dgm:spPr/>
      <dgm:t>
        <a:bodyPr/>
        <a:lstStyle/>
        <a:p>
          <a:endParaRPr lang="en-US"/>
        </a:p>
      </dgm:t>
    </dgm:pt>
    <dgm:pt modelId="{4AA8BD68-3CC4-4504-A13C-98532CBAB759}" type="sibTrans" cxnId="{8BA76539-8AED-40FB-9319-09632C8CF03C}">
      <dgm:prSet/>
      <dgm:spPr/>
      <dgm:t>
        <a:bodyPr/>
        <a:lstStyle/>
        <a:p>
          <a:endParaRPr lang="en-US"/>
        </a:p>
      </dgm:t>
    </dgm:pt>
    <dgm:pt modelId="{6D417C02-7E41-4C54-9EF0-6CDDB6938CAE}">
      <dgm:prSet phldrT="[Text]" custT="1"/>
      <dgm:spPr/>
      <dgm:t>
        <a:bodyPr/>
        <a:lstStyle/>
        <a:p>
          <a:pPr algn="l"/>
          <a:r>
            <a:rPr lang="en-US" sz="1050" b="1" dirty="0">
              <a:solidFill>
                <a:srgbClr val="000000"/>
              </a:solidFill>
            </a:rPr>
            <a:t>Multiple Masters</a:t>
          </a:r>
        </a:p>
      </dgm:t>
    </dgm:pt>
    <dgm:pt modelId="{D021D90C-6E99-47B9-8A57-2CCA5589998D}" type="parTrans" cxnId="{5F46D6EC-B7AD-4DB4-900C-6097C4E4AE87}">
      <dgm:prSet/>
      <dgm:spPr/>
      <dgm:t>
        <a:bodyPr/>
        <a:lstStyle/>
        <a:p>
          <a:endParaRPr lang="en-US"/>
        </a:p>
      </dgm:t>
    </dgm:pt>
    <dgm:pt modelId="{54FA55A3-265C-4B2E-8833-3D3B08791B61}" type="sibTrans" cxnId="{5F46D6EC-B7AD-4DB4-900C-6097C4E4AE87}">
      <dgm:prSet/>
      <dgm:spPr/>
      <dgm:t>
        <a:bodyPr/>
        <a:lstStyle/>
        <a:p>
          <a:endParaRPr lang="en-US"/>
        </a:p>
      </dgm:t>
    </dgm:pt>
    <dgm:pt modelId="{2DA42CD0-C66A-4BF5-92E6-6D4112D25F40}">
      <dgm:prSet phldrT="[Text]" custT="1"/>
      <dgm:spPr/>
      <dgm:t>
        <a:bodyPr/>
        <a:lstStyle/>
        <a:p>
          <a:r>
            <a:rPr lang="en-US" sz="1000" dirty="0">
              <a:solidFill>
                <a:srgbClr val="000000"/>
              </a:solidFill>
            </a:rPr>
            <a:t>Institutional Sales</a:t>
          </a:r>
        </a:p>
      </dgm:t>
    </dgm:pt>
    <dgm:pt modelId="{6DA54243-3F95-4401-BBBD-A1DBAE673DFC}" type="parTrans" cxnId="{86AB4FF7-5D88-4DB4-B634-A25731E4C485}">
      <dgm:prSet/>
      <dgm:spPr/>
      <dgm:t>
        <a:bodyPr/>
        <a:lstStyle/>
        <a:p>
          <a:endParaRPr lang="en-US"/>
        </a:p>
      </dgm:t>
    </dgm:pt>
    <dgm:pt modelId="{145FF29C-9B09-4B62-A57D-823EA3839ED0}" type="sibTrans" cxnId="{86AB4FF7-5D88-4DB4-B634-A25731E4C485}">
      <dgm:prSet/>
      <dgm:spPr/>
      <dgm:t>
        <a:bodyPr/>
        <a:lstStyle/>
        <a:p>
          <a:endParaRPr lang="en-US"/>
        </a:p>
      </dgm:t>
    </dgm:pt>
    <dgm:pt modelId="{785670F4-CBEB-41CA-82F3-A98C461DEFF3}">
      <dgm:prSet phldrT="[Text]" custT="1"/>
      <dgm:spPr/>
      <dgm:t>
        <a:bodyPr/>
        <a:lstStyle/>
        <a:p>
          <a:r>
            <a:rPr lang="en-US" sz="1000" dirty="0">
              <a:solidFill>
                <a:srgbClr val="000000"/>
              </a:solidFill>
            </a:rPr>
            <a:t>Analyst Research [Big/Small]</a:t>
          </a:r>
        </a:p>
      </dgm:t>
    </dgm:pt>
    <dgm:pt modelId="{D99E23F2-DE5A-439B-A38B-88CA2B595403}" type="parTrans" cxnId="{E506C99D-0D8C-4402-A859-A838853E6349}">
      <dgm:prSet/>
      <dgm:spPr/>
      <dgm:t>
        <a:bodyPr/>
        <a:lstStyle/>
        <a:p>
          <a:endParaRPr lang="en-US"/>
        </a:p>
      </dgm:t>
    </dgm:pt>
    <dgm:pt modelId="{B2BC6EF0-1931-4653-8269-014E89BA806F}" type="sibTrans" cxnId="{E506C99D-0D8C-4402-A859-A838853E6349}">
      <dgm:prSet/>
      <dgm:spPr/>
      <dgm:t>
        <a:bodyPr/>
        <a:lstStyle/>
        <a:p>
          <a:endParaRPr lang="en-US"/>
        </a:p>
      </dgm:t>
    </dgm:pt>
    <dgm:pt modelId="{76E9A4DE-53A3-483E-A08A-A8F9C6995D5B}">
      <dgm:prSet phldrT="[Text]" custT="1"/>
      <dgm:spPr/>
      <dgm:t>
        <a:bodyPr/>
        <a:lstStyle/>
        <a:p>
          <a:r>
            <a:rPr lang="en-US" sz="1000" dirty="0">
              <a:solidFill>
                <a:srgbClr val="000000"/>
              </a:solidFill>
            </a:rPr>
            <a:t>Investment Banking</a:t>
          </a:r>
        </a:p>
      </dgm:t>
    </dgm:pt>
    <dgm:pt modelId="{4B115AD1-1882-4D6B-BEED-64F47C709B0A}" type="parTrans" cxnId="{AAABAC3A-8A42-4160-B8E7-54A99B61E6B3}">
      <dgm:prSet/>
      <dgm:spPr/>
      <dgm:t>
        <a:bodyPr/>
        <a:lstStyle/>
        <a:p>
          <a:endParaRPr lang="en-US"/>
        </a:p>
      </dgm:t>
    </dgm:pt>
    <dgm:pt modelId="{6D1D0597-4283-43FA-A396-B63F272C8CB2}" type="sibTrans" cxnId="{AAABAC3A-8A42-4160-B8E7-54A99B61E6B3}">
      <dgm:prSet/>
      <dgm:spPr/>
      <dgm:t>
        <a:bodyPr/>
        <a:lstStyle/>
        <a:p>
          <a:endParaRPr lang="en-US"/>
        </a:p>
      </dgm:t>
    </dgm:pt>
    <dgm:pt modelId="{CA009BA9-56A8-4BBD-A281-123799C56B85}">
      <dgm:prSet phldrT="[Text]" custT="1"/>
      <dgm:spPr/>
      <dgm:t>
        <a:bodyPr/>
        <a:lstStyle/>
        <a:p>
          <a:pPr algn="l"/>
          <a:r>
            <a:rPr lang="en-US" sz="1050" dirty="0">
              <a:solidFill>
                <a:srgbClr val="000000"/>
              </a:solidFill>
              <a:latin typeface="Calibri" panose="020F0502020204030204" pitchFamily="34" charset="0"/>
            </a:rPr>
            <a:t>$ Distribution/Sales Desk</a:t>
          </a:r>
          <a:endParaRPr lang="en-US" sz="1050" dirty="0">
            <a:solidFill>
              <a:srgbClr val="000000"/>
            </a:solidFill>
          </a:endParaRPr>
        </a:p>
      </dgm:t>
    </dgm:pt>
    <dgm:pt modelId="{3AC2C07D-A442-4D47-9534-2E80836BBBE6}" type="parTrans" cxnId="{B542590D-F3CC-4ACC-B761-8A7AAE3E2F63}">
      <dgm:prSet/>
      <dgm:spPr/>
      <dgm:t>
        <a:bodyPr/>
        <a:lstStyle/>
        <a:p>
          <a:endParaRPr lang="en-US"/>
        </a:p>
      </dgm:t>
    </dgm:pt>
    <dgm:pt modelId="{CB07980C-A882-402F-B472-A0115B102B15}" type="sibTrans" cxnId="{B542590D-F3CC-4ACC-B761-8A7AAE3E2F63}">
      <dgm:prSet/>
      <dgm:spPr/>
      <dgm:t>
        <a:bodyPr/>
        <a:lstStyle/>
        <a:p>
          <a:endParaRPr lang="en-US"/>
        </a:p>
      </dgm:t>
    </dgm:pt>
    <dgm:pt modelId="{4387636F-E816-48C7-A150-0A463011A31B}">
      <dgm:prSet phldrT="[Text]" custT="1"/>
      <dgm:spPr/>
      <dgm:t>
        <a:bodyPr/>
        <a:lstStyle/>
        <a:p>
          <a:pPr algn="l"/>
          <a:r>
            <a:rPr lang="en-US" sz="1050" u="sng" dirty="0">
              <a:solidFill>
                <a:srgbClr val="000000"/>
              </a:solidFill>
              <a:latin typeface="Calibri" panose="020F0502020204030204" pitchFamily="34" charset="0"/>
            </a:rPr>
            <a:t>$ Broken Sales Force</a:t>
          </a:r>
          <a:endParaRPr lang="en-US" sz="1050" u="sng" dirty="0">
            <a:solidFill>
              <a:srgbClr val="000000"/>
            </a:solidFill>
          </a:endParaRPr>
        </a:p>
      </dgm:t>
    </dgm:pt>
    <dgm:pt modelId="{F9C12135-F0AF-4B5B-AAB9-BFD62400BD14}" type="parTrans" cxnId="{8F5B7199-8C36-44BE-B18B-EC18D30C6335}">
      <dgm:prSet/>
      <dgm:spPr/>
      <dgm:t>
        <a:bodyPr/>
        <a:lstStyle/>
        <a:p>
          <a:endParaRPr lang="en-US"/>
        </a:p>
      </dgm:t>
    </dgm:pt>
    <dgm:pt modelId="{2155F5B0-D9A9-4FDB-9648-A68E7002288C}" type="sibTrans" cxnId="{8F5B7199-8C36-44BE-B18B-EC18D30C6335}">
      <dgm:prSet/>
      <dgm:spPr/>
      <dgm:t>
        <a:bodyPr/>
        <a:lstStyle/>
        <a:p>
          <a:endParaRPr lang="en-US"/>
        </a:p>
      </dgm:t>
    </dgm:pt>
    <dgm:pt modelId="{D79526D7-5AEB-4EEE-B69E-0FBACA612D5B}">
      <dgm:prSet phldrT="[Text]" custT="1"/>
      <dgm:spPr/>
      <dgm:t>
        <a:bodyPr/>
        <a:lstStyle/>
        <a:p>
          <a:pPr algn="l"/>
          <a:r>
            <a:rPr lang="en-US" sz="1050" b="1" dirty="0">
              <a:solidFill>
                <a:srgbClr val="000000"/>
              </a:solidFill>
              <a:latin typeface="Calibri" panose="020F0502020204030204" pitchFamily="34" charset="0"/>
            </a:rPr>
            <a:t>$ Retail Client Pricing</a:t>
          </a:r>
          <a:endParaRPr lang="en-US" sz="1050" b="1" dirty="0">
            <a:solidFill>
              <a:srgbClr val="000000"/>
            </a:solidFill>
          </a:endParaRPr>
        </a:p>
      </dgm:t>
    </dgm:pt>
    <dgm:pt modelId="{8305C4D2-941D-4761-B737-44016DA25BAD}" type="parTrans" cxnId="{DC9CC643-C6BD-4B03-AAE4-BE86123B95A2}">
      <dgm:prSet/>
      <dgm:spPr/>
      <dgm:t>
        <a:bodyPr/>
        <a:lstStyle/>
        <a:p>
          <a:endParaRPr lang="en-US"/>
        </a:p>
      </dgm:t>
    </dgm:pt>
    <dgm:pt modelId="{B4609066-0610-4C8E-B29B-430910234C6C}" type="sibTrans" cxnId="{DC9CC643-C6BD-4B03-AAE4-BE86123B95A2}">
      <dgm:prSet/>
      <dgm:spPr/>
      <dgm:t>
        <a:bodyPr/>
        <a:lstStyle/>
        <a:p>
          <a:endParaRPr lang="en-US"/>
        </a:p>
      </dgm:t>
    </dgm:pt>
    <dgm:pt modelId="{8292C890-193D-4E8B-AD3A-B2E908814D9C}">
      <dgm:prSet phldrT="[Text]" custT="1"/>
      <dgm:spPr/>
      <dgm:t>
        <a:bodyPr/>
        <a:lstStyle/>
        <a:p>
          <a:pPr algn="l"/>
          <a:r>
            <a:rPr lang="en-US" sz="1050" dirty="0">
              <a:solidFill>
                <a:srgbClr val="000000"/>
              </a:solidFill>
              <a:latin typeface="Calibri" panose="020F0502020204030204" pitchFamily="34" charset="0"/>
            </a:rPr>
            <a:t>$ </a:t>
          </a:r>
          <a:r>
            <a:rPr lang="en-US" sz="900" dirty="0">
              <a:solidFill>
                <a:srgbClr val="000000"/>
              </a:solidFill>
            </a:rPr>
            <a:t>Private Client Group</a:t>
          </a:r>
        </a:p>
      </dgm:t>
    </dgm:pt>
    <dgm:pt modelId="{6A7DFEB9-3EC6-4262-AD42-1FB33E9E6367}" type="sibTrans" cxnId="{BACEA598-65B9-49C0-B674-B68930819A9B}">
      <dgm:prSet/>
      <dgm:spPr/>
      <dgm:t>
        <a:bodyPr/>
        <a:lstStyle/>
        <a:p>
          <a:endParaRPr lang="en-US"/>
        </a:p>
      </dgm:t>
    </dgm:pt>
    <dgm:pt modelId="{9A539145-0E54-42B1-A122-F46DEBA9A259}" type="parTrans" cxnId="{BACEA598-65B9-49C0-B674-B68930819A9B}">
      <dgm:prSet/>
      <dgm:spPr/>
      <dgm:t>
        <a:bodyPr/>
        <a:lstStyle/>
        <a:p>
          <a:endParaRPr lang="en-US"/>
        </a:p>
      </dgm:t>
    </dgm:pt>
    <dgm:pt modelId="{14C1F122-2452-4835-ABB0-4FA80173C68E}" type="pres">
      <dgm:prSet presAssocID="{458086FC-4E78-466C-8FB5-FB635271F996}" presName="compositeShape" presStyleCnt="0">
        <dgm:presLayoutVars>
          <dgm:chMax val="2"/>
          <dgm:dir/>
          <dgm:resizeHandles val="exact"/>
        </dgm:presLayoutVars>
      </dgm:prSet>
      <dgm:spPr/>
    </dgm:pt>
    <dgm:pt modelId="{5800CAAC-4008-4220-AD7B-24B79986E417}" type="pres">
      <dgm:prSet presAssocID="{458086FC-4E78-466C-8FB5-FB635271F996}" presName="ribbon" presStyleLbl="node1" presStyleIdx="0" presStyleCnt="1" custScaleY="163826" custLinFactNeighborX="-243" custLinFactNeighborY="32897"/>
      <dgm:spPr>
        <a:solidFill>
          <a:schemeClr val="accent1">
            <a:lumMod val="60000"/>
            <a:lumOff val="40000"/>
          </a:schemeClr>
        </a:solidFill>
        <a:effectLst>
          <a:outerShdw blurRad="76200" dir="18900000" sy="23000" kx="-1200000" algn="bl" rotWithShape="0">
            <a:prstClr val="black">
              <a:alpha val="20000"/>
            </a:prstClr>
          </a:outerShdw>
        </a:effectLst>
      </dgm:spPr>
    </dgm:pt>
    <dgm:pt modelId="{C361FD0A-B683-4215-87CC-7E12D9369AA7}" type="pres">
      <dgm:prSet presAssocID="{458086FC-4E78-466C-8FB5-FB635271F996}" presName="leftArrowText" presStyleLbl="node1" presStyleIdx="0" presStyleCnt="1" custScaleX="100000" custLinFactNeighborX="17220" custLinFactNeighborY="54470">
        <dgm:presLayoutVars>
          <dgm:chMax val="0"/>
          <dgm:bulletEnabled val="1"/>
        </dgm:presLayoutVars>
      </dgm:prSet>
      <dgm:spPr/>
    </dgm:pt>
    <dgm:pt modelId="{1C62D1E1-45E6-45D0-9F33-A6F8D50DA5B5}" type="pres">
      <dgm:prSet presAssocID="{458086FC-4E78-466C-8FB5-FB635271F996}" presName="rightArrowText" presStyleLbl="node1" presStyleIdx="0" presStyleCnt="1" custScaleX="100448" custScaleY="115165" custLinFactNeighborX="-547" custLinFactNeighborY="63684">
        <dgm:presLayoutVars>
          <dgm:chMax val="0"/>
          <dgm:bulletEnabled val="1"/>
        </dgm:presLayoutVars>
      </dgm:prSet>
      <dgm:spPr/>
    </dgm:pt>
  </dgm:ptLst>
  <dgm:cxnLst>
    <dgm:cxn modelId="{B542590D-F3CC-4ACC-B761-8A7AAE3E2F63}" srcId="{6D417C02-7E41-4C54-9EF0-6CDDB6938CAE}" destId="{CA009BA9-56A8-4BBD-A281-123799C56B85}" srcOrd="1" destOrd="0" parTransId="{3AC2C07D-A442-4D47-9534-2E80836BBBE6}" sibTransId="{CB07980C-A882-402F-B472-A0115B102B15}"/>
    <dgm:cxn modelId="{E966BE1F-FCB6-421D-8AC1-E3C056748BA9}" type="presOf" srcId="{76E9A4DE-53A3-483E-A08A-A8F9C6995D5B}" destId="{C361FD0A-B683-4215-87CC-7E12D9369AA7}" srcOrd="0" destOrd="3" presId="urn:microsoft.com/office/officeart/2005/8/layout/arrow6"/>
    <dgm:cxn modelId="{1E5A4431-CDAD-446D-8550-7A4BE1863DAD}" type="presOf" srcId="{2DA42CD0-C66A-4BF5-92E6-6D4112D25F40}" destId="{C361FD0A-B683-4215-87CC-7E12D9369AA7}" srcOrd="0" destOrd="1" presId="urn:microsoft.com/office/officeart/2005/8/layout/arrow6"/>
    <dgm:cxn modelId="{01A32E38-A3A8-4DBB-850A-143514F828CB}" type="presOf" srcId="{458086FC-4E78-466C-8FB5-FB635271F996}" destId="{14C1F122-2452-4835-ABB0-4FA80173C68E}" srcOrd="0" destOrd="0" presId="urn:microsoft.com/office/officeart/2005/8/layout/arrow6"/>
    <dgm:cxn modelId="{8BA76539-8AED-40FB-9319-09632C8CF03C}" srcId="{458086FC-4E78-466C-8FB5-FB635271F996}" destId="{1202BE97-E925-4CBB-B537-DC28EF0D0C75}" srcOrd="0" destOrd="0" parTransId="{6D04D29C-1237-4D7D-8604-7984DB9C4CE2}" sibTransId="{4AA8BD68-3CC4-4504-A13C-98532CBAB759}"/>
    <dgm:cxn modelId="{AAABAC3A-8A42-4160-B8E7-54A99B61E6B3}" srcId="{1202BE97-E925-4CBB-B537-DC28EF0D0C75}" destId="{76E9A4DE-53A3-483E-A08A-A8F9C6995D5B}" srcOrd="2" destOrd="0" parTransId="{4B115AD1-1882-4D6B-BEED-64F47C709B0A}" sibTransId="{6D1D0597-4283-43FA-A396-B63F272C8CB2}"/>
    <dgm:cxn modelId="{DC9CC643-C6BD-4B03-AAE4-BE86123B95A2}" srcId="{6D417C02-7E41-4C54-9EF0-6CDDB6938CAE}" destId="{D79526D7-5AEB-4EEE-B69E-0FBACA612D5B}" srcOrd="3" destOrd="0" parTransId="{8305C4D2-941D-4761-B737-44016DA25BAD}" sibTransId="{B4609066-0610-4C8E-B29B-430910234C6C}"/>
    <dgm:cxn modelId="{4E2CB159-F585-418E-85AA-D5DA56672FA8}" type="presOf" srcId="{D79526D7-5AEB-4EEE-B69E-0FBACA612D5B}" destId="{1C62D1E1-45E6-45D0-9F33-A6F8D50DA5B5}" srcOrd="0" destOrd="4" presId="urn:microsoft.com/office/officeart/2005/8/layout/arrow6"/>
    <dgm:cxn modelId="{BACEA598-65B9-49C0-B674-B68930819A9B}" srcId="{6D417C02-7E41-4C54-9EF0-6CDDB6938CAE}" destId="{8292C890-193D-4E8B-AD3A-B2E908814D9C}" srcOrd="0" destOrd="0" parTransId="{9A539145-0E54-42B1-A122-F46DEBA9A259}" sibTransId="{6A7DFEB9-3EC6-4262-AD42-1FB33E9E6367}"/>
    <dgm:cxn modelId="{8F5B7199-8C36-44BE-B18B-EC18D30C6335}" srcId="{6D417C02-7E41-4C54-9EF0-6CDDB6938CAE}" destId="{4387636F-E816-48C7-A150-0A463011A31B}" srcOrd="2" destOrd="0" parTransId="{F9C12135-F0AF-4B5B-AAB9-BFD62400BD14}" sibTransId="{2155F5B0-D9A9-4FDB-9648-A68E7002288C}"/>
    <dgm:cxn modelId="{E506C99D-0D8C-4402-A859-A838853E6349}" srcId="{1202BE97-E925-4CBB-B537-DC28EF0D0C75}" destId="{785670F4-CBEB-41CA-82F3-A98C461DEFF3}" srcOrd="1" destOrd="0" parTransId="{D99E23F2-DE5A-439B-A38B-88CA2B595403}" sibTransId="{B2BC6EF0-1931-4653-8269-014E89BA806F}"/>
    <dgm:cxn modelId="{B9423DAB-02C7-4C96-B10A-9C74A81573E1}" type="presOf" srcId="{1202BE97-E925-4CBB-B537-DC28EF0D0C75}" destId="{C361FD0A-B683-4215-87CC-7E12D9369AA7}" srcOrd="0" destOrd="0" presId="urn:microsoft.com/office/officeart/2005/8/layout/arrow6"/>
    <dgm:cxn modelId="{65DAAAB0-7E34-48CC-9D4E-0F4A221ED5CA}" type="presOf" srcId="{6D417C02-7E41-4C54-9EF0-6CDDB6938CAE}" destId="{1C62D1E1-45E6-45D0-9F33-A6F8D50DA5B5}" srcOrd="0" destOrd="0" presId="urn:microsoft.com/office/officeart/2005/8/layout/arrow6"/>
    <dgm:cxn modelId="{E4F50CBD-5B5F-4901-B9EC-9F8851EF9D67}" type="presOf" srcId="{8292C890-193D-4E8B-AD3A-B2E908814D9C}" destId="{1C62D1E1-45E6-45D0-9F33-A6F8D50DA5B5}" srcOrd="0" destOrd="1" presId="urn:microsoft.com/office/officeart/2005/8/layout/arrow6"/>
    <dgm:cxn modelId="{5F771AC7-07A6-4B9F-BF5E-06B7B9A431E2}" type="presOf" srcId="{4387636F-E816-48C7-A150-0A463011A31B}" destId="{1C62D1E1-45E6-45D0-9F33-A6F8D50DA5B5}" srcOrd="0" destOrd="3" presId="urn:microsoft.com/office/officeart/2005/8/layout/arrow6"/>
    <dgm:cxn modelId="{C6A362CB-8F58-4328-8ED5-AF516B2170A1}" type="presOf" srcId="{CA009BA9-56A8-4BBD-A281-123799C56B85}" destId="{1C62D1E1-45E6-45D0-9F33-A6F8D50DA5B5}" srcOrd="0" destOrd="2" presId="urn:microsoft.com/office/officeart/2005/8/layout/arrow6"/>
    <dgm:cxn modelId="{29C4F4EA-853A-43C9-885B-A6BEF50A4D22}" type="presOf" srcId="{785670F4-CBEB-41CA-82F3-A98C461DEFF3}" destId="{C361FD0A-B683-4215-87CC-7E12D9369AA7}" srcOrd="0" destOrd="2" presId="urn:microsoft.com/office/officeart/2005/8/layout/arrow6"/>
    <dgm:cxn modelId="{5F46D6EC-B7AD-4DB4-900C-6097C4E4AE87}" srcId="{458086FC-4E78-466C-8FB5-FB635271F996}" destId="{6D417C02-7E41-4C54-9EF0-6CDDB6938CAE}" srcOrd="1" destOrd="0" parTransId="{D021D90C-6E99-47B9-8A57-2CCA5589998D}" sibTransId="{54FA55A3-265C-4B2E-8833-3D3B08791B61}"/>
    <dgm:cxn modelId="{86AB4FF7-5D88-4DB4-B634-A25731E4C485}" srcId="{1202BE97-E925-4CBB-B537-DC28EF0D0C75}" destId="{2DA42CD0-C66A-4BF5-92E6-6D4112D25F40}" srcOrd="0" destOrd="0" parTransId="{6DA54243-3F95-4401-BBBD-A1DBAE673DFC}" sibTransId="{145FF29C-9B09-4B62-A57D-823EA3839ED0}"/>
    <dgm:cxn modelId="{F3F48BE9-AAC8-49F4-BCA5-C25459B16448}" type="presParOf" srcId="{14C1F122-2452-4835-ABB0-4FA80173C68E}" destId="{5800CAAC-4008-4220-AD7B-24B79986E417}" srcOrd="0" destOrd="0" presId="urn:microsoft.com/office/officeart/2005/8/layout/arrow6"/>
    <dgm:cxn modelId="{7FB5E4B3-4F09-4313-BABA-E34D934D1515}" type="presParOf" srcId="{14C1F122-2452-4835-ABB0-4FA80173C68E}" destId="{C361FD0A-B683-4215-87CC-7E12D9369AA7}" srcOrd="1" destOrd="0" presId="urn:microsoft.com/office/officeart/2005/8/layout/arrow6"/>
    <dgm:cxn modelId="{BAC7B889-14A4-4CB7-AC2D-FD2353087A27}" type="presParOf" srcId="{14C1F122-2452-4835-ABB0-4FA80173C68E}" destId="{1C62D1E1-45E6-45D0-9F33-A6F8D50DA5B5}" srcOrd="2" destOrd="0" presId="urn:microsoft.com/office/officeart/2005/8/layout/arrow6"/>
  </dgm:cxnLst>
  <dgm:bg>
    <a:effectLst>
      <a:outerShdw blurRad="76200" dir="18900000" sy="23000" kx="-1200000" algn="bl" rotWithShape="0">
        <a:prstClr val="black">
          <a:alpha val="20000"/>
        </a:prst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D9352-02B9-463B-9429-90833470319F}">
      <dsp:nvSpPr>
        <dsp:cNvPr id="0" name=""/>
        <dsp:cNvSpPr/>
      </dsp:nvSpPr>
      <dsp:spPr>
        <a:xfrm>
          <a:off x="0" y="766341"/>
          <a:ext cx="3842320" cy="2671549"/>
        </a:xfrm>
        <a:prstGeom prst="leftRightRibbon">
          <a:avLst/>
        </a:prstGeom>
        <a:solidFill>
          <a:schemeClr val="accent6"/>
        </a:solidFill>
        <a:ln w="1905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dsp:spPr>
      <dsp:style>
        <a:lnRef idx="2">
          <a:scrgbClr r="0" g="0" b="0"/>
        </a:lnRef>
        <a:fillRef idx="1">
          <a:scrgbClr r="0" g="0" b="0"/>
        </a:fillRef>
        <a:effectRef idx="0">
          <a:scrgbClr r="0" g="0" b="0"/>
        </a:effectRef>
        <a:fontRef idx="minor">
          <a:schemeClr val="lt1"/>
        </a:fontRef>
      </dsp:style>
    </dsp:sp>
    <dsp:sp modelId="{7337A160-BDCB-4D0D-9AD7-7EE6F3B46751}">
      <dsp:nvSpPr>
        <dsp:cNvPr id="0" name=""/>
        <dsp:cNvSpPr/>
      </dsp:nvSpPr>
      <dsp:spPr>
        <a:xfrm>
          <a:off x="524692" y="1260897"/>
          <a:ext cx="1809589" cy="1057894"/>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marL="0" lvl="0" indent="0" algn="l" defTabSz="711200">
            <a:lnSpc>
              <a:spcPct val="90000"/>
            </a:lnSpc>
            <a:spcBef>
              <a:spcPct val="0"/>
            </a:spcBef>
            <a:spcAft>
              <a:spcPct val="35000"/>
            </a:spcAft>
            <a:buNone/>
          </a:pPr>
          <a:r>
            <a:rPr lang="en-US" sz="1600" kern="1200" dirty="0"/>
            <a:t>  </a:t>
          </a:r>
          <a:r>
            <a:rPr lang="en-US" sz="1100" b="1" kern="1200" dirty="0">
              <a:solidFill>
                <a:srgbClr val="000000"/>
              </a:solidFill>
            </a:rPr>
            <a:t>Advisory Services</a:t>
          </a:r>
        </a:p>
        <a:p>
          <a:pPr marL="57150" lvl="1" indent="-57150" algn="l" defTabSz="488950">
            <a:lnSpc>
              <a:spcPct val="90000"/>
            </a:lnSpc>
            <a:spcBef>
              <a:spcPct val="0"/>
            </a:spcBef>
            <a:spcAft>
              <a:spcPct val="15000"/>
            </a:spcAft>
            <a:buChar char="•"/>
          </a:pPr>
          <a:r>
            <a:rPr lang="en-US" sz="1100" kern="1200" dirty="0">
              <a:solidFill>
                <a:srgbClr val="000000"/>
              </a:solidFill>
            </a:rPr>
            <a:t>  A/L Modeling</a:t>
          </a:r>
        </a:p>
        <a:p>
          <a:pPr marL="57150" lvl="1" indent="-57150" algn="l" defTabSz="488950">
            <a:lnSpc>
              <a:spcPct val="90000"/>
            </a:lnSpc>
            <a:spcBef>
              <a:spcPct val="0"/>
            </a:spcBef>
            <a:spcAft>
              <a:spcPct val="15000"/>
            </a:spcAft>
            <a:buChar char="•"/>
          </a:pPr>
          <a:r>
            <a:rPr lang="en-US" sz="1100" kern="1200" dirty="0">
              <a:solidFill>
                <a:srgbClr val="000000"/>
              </a:solidFill>
            </a:rPr>
            <a:t>  Goal Centric</a:t>
          </a:r>
        </a:p>
        <a:p>
          <a:pPr marL="57150" lvl="1" indent="-57150" algn="l" defTabSz="488950">
            <a:lnSpc>
              <a:spcPct val="90000"/>
            </a:lnSpc>
            <a:spcBef>
              <a:spcPct val="0"/>
            </a:spcBef>
            <a:spcAft>
              <a:spcPct val="15000"/>
            </a:spcAft>
            <a:buChar char="•"/>
          </a:pPr>
          <a:r>
            <a:rPr lang="en-US" sz="1100" kern="1200" dirty="0">
              <a:solidFill>
                <a:srgbClr val="000000"/>
              </a:solidFill>
            </a:rPr>
            <a:t>  Asset Mgt.</a:t>
          </a:r>
        </a:p>
      </dsp:txBody>
      <dsp:txXfrm>
        <a:off x="524692" y="1260897"/>
        <a:ext cx="1809589" cy="1057894"/>
      </dsp:txXfrm>
    </dsp:sp>
    <dsp:sp modelId="{313E24BB-C19A-4D6D-AA70-A3E9C20D72FF}">
      <dsp:nvSpPr>
        <dsp:cNvPr id="0" name=""/>
        <dsp:cNvSpPr/>
      </dsp:nvSpPr>
      <dsp:spPr>
        <a:xfrm>
          <a:off x="1896299" y="1870502"/>
          <a:ext cx="1498504" cy="883124"/>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2004" rIns="0" bIns="34290" numCol="1" spcCol="1270" anchor="ctr" anchorCtr="0">
          <a:noAutofit/>
        </a:bodyPr>
        <a:lstStyle/>
        <a:p>
          <a:pPr marL="0" lvl="0" indent="0" algn="l" defTabSz="400050">
            <a:lnSpc>
              <a:spcPct val="90000"/>
            </a:lnSpc>
            <a:spcBef>
              <a:spcPct val="0"/>
            </a:spcBef>
            <a:spcAft>
              <a:spcPct val="35000"/>
            </a:spcAft>
            <a:buNone/>
          </a:pPr>
          <a:endParaRPr lang="en-US" sz="900" kern="1200" dirty="0"/>
        </a:p>
        <a:p>
          <a:pPr marL="57150" lvl="1" indent="-57150" algn="l" defTabSz="488950">
            <a:lnSpc>
              <a:spcPct val="90000"/>
            </a:lnSpc>
            <a:spcBef>
              <a:spcPct val="0"/>
            </a:spcBef>
            <a:spcAft>
              <a:spcPct val="15000"/>
            </a:spcAft>
            <a:buChar char="•"/>
          </a:pPr>
          <a:r>
            <a:rPr lang="en-US" sz="1100" kern="1200" dirty="0">
              <a:solidFill>
                <a:srgbClr val="000000"/>
              </a:solidFill>
              <a:latin typeface="Calibri" panose="020F0502020204030204" pitchFamily="34" charset="0"/>
            </a:rPr>
            <a:t>Ø Balance Sheet Risk</a:t>
          </a:r>
          <a:endParaRPr lang="en-US" sz="1100" kern="1200" dirty="0">
            <a:solidFill>
              <a:srgbClr val="000000"/>
            </a:solidFill>
          </a:endParaRPr>
        </a:p>
        <a:p>
          <a:pPr marL="57150" lvl="1" indent="-57150" algn="l" defTabSz="488950">
            <a:lnSpc>
              <a:spcPct val="90000"/>
            </a:lnSpc>
            <a:spcBef>
              <a:spcPct val="0"/>
            </a:spcBef>
            <a:spcAft>
              <a:spcPct val="15000"/>
            </a:spcAft>
            <a:buChar char="•"/>
          </a:pPr>
          <a:r>
            <a:rPr lang="en-US" sz="1100" kern="1200" dirty="0">
              <a:solidFill>
                <a:srgbClr val="000000"/>
              </a:solidFill>
              <a:latin typeface="Calibri" panose="020F0502020204030204" pitchFamily="34" charset="0"/>
            </a:rPr>
            <a:t>Ø Proprietary Trading</a:t>
          </a:r>
          <a:endParaRPr lang="en-US" sz="1100" kern="1200" dirty="0">
            <a:solidFill>
              <a:srgbClr val="000000"/>
            </a:solidFill>
          </a:endParaRPr>
        </a:p>
        <a:p>
          <a:pPr marL="57150" lvl="1" indent="-57150" algn="l" defTabSz="488950">
            <a:lnSpc>
              <a:spcPct val="90000"/>
            </a:lnSpc>
            <a:spcBef>
              <a:spcPct val="0"/>
            </a:spcBef>
            <a:spcAft>
              <a:spcPct val="15000"/>
            </a:spcAft>
            <a:buChar char="•"/>
          </a:pPr>
          <a:r>
            <a:rPr lang="en-US" sz="1100" u="sng" kern="1200" dirty="0">
              <a:solidFill>
                <a:srgbClr val="000000"/>
              </a:solidFill>
              <a:latin typeface="Calibri" panose="020F0502020204030204" pitchFamily="34" charset="0"/>
            </a:rPr>
            <a:t>Ø Proprietary Product</a:t>
          </a:r>
          <a:endParaRPr lang="en-US" sz="1000" u="sng" kern="1200" dirty="0">
            <a:solidFill>
              <a:srgbClr val="000000"/>
            </a:solidFill>
          </a:endParaRPr>
        </a:p>
        <a:p>
          <a:pPr marL="57150" lvl="1" indent="-57150" algn="l" defTabSz="488950">
            <a:lnSpc>
              <a:spcPct val="90000"/>
            </a:lnSpc>
            <a:spcBef>
              <a:spcPct val="0"/>
            </a:spcBef>
            <a:spcAft>
              <a:spcPct val="15000"/>
            </a:spcAft>
            <a:buChar char="•"/>
          </a:pPr>
          <a:r>
            <a:rPr lang="en-US" sz="1100" b="1" kern="1200" dirty="0">
              <a:solidFill>
                <a:srgbClr val="000000"/>
              </a:solidFill>
              <a:latin typeface="Calibri" panose="020F0502020204030204" pitchFamily="34" charset="0"/>
            </a:rPr>
            <a:t>$ Institutional Pricing</a:t>
          </a:r>
        </a:p>
        <a:p>
          <a:pPr marL="57150" lvl="1" indent="-57150" algn="l" defTabSz="488950">
            <a:lnSpc>
              <a:spcPct val="90000"/>
            </a:lnSpc>
            <a:spcBef>
              <a:spcPct val="0"/>
            </a:spcBef>
            <a:spcAft>
              <a:spcPct val="15000"/>
            </a:spcAft>
            <a:buChar char="•"/>
          </a:pPr>
          <a:endParaRPr lang="en-US" sz="1200" kern="1200" dirty="0">
            <a:solidFill>
              <a:srgbClr val="000000"/>
            </a:solidFill>
            <a:latin typeface="Calibri" panose="020F0502020204030204" pitchFamily="34" charset="0"/>
          </a:endParaRPr>
        </a:p>
        <a:p>
          <a:pPr marL="57150" lvl="1" indent="-57150" algn="l" defTabSz="488950">
            <a:lnSpc>
              <a:spcPct val="90000"/>
            </a:lnSpc>
            <a:spcBef>
              <a:spcPct val="0"/>
            </a:spcBef>
            <a:spcAft>
              <a:spcPct val="15000"/>
            </a:spcAft>
            <a:buChar char="•"/>
          </a:pPr>
          <a:endParaRPr lang="en-US" sz="1000" kern="1200" dirty="0">
            <a:solidFill>
              <a:schemeClr val="tx1"/>
            </a:solidFill>
          </a:endParaRPr>
        </a:p>
      </dsp:txBody>
      <dsp:txXfrm>
        <a:off x="1896299" y="1870502"/>
        <a:ext cx="1498504" cy="883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00CAAC-4008-4220-AD7B-24B79986E417}">
      <dsp:nvSpPr>
        <dsp:cNvPr id="0" name=""/>
        <dsp:cNvSpPr/>
      </dsp:nvSpPr>
      <dsp:spPr>
        <a:xfrm>
          <a:off x="0" y="1089884"/>
          <a:ext cx="4141258" cy="2713782"/>
        </a:xfrm>
        <a:prstGeom prst="leftRightRibbon">
          <a:avLst/>
        </a:prstGeom>
        <a:solidFill>
          <a:schemeClr val="accent1">
            <a:lumMod val="60000"/>
            <a:lumOff val="40000"/>
          </a:schemeClr>
        </a:solidFill>
        <a:ln w="1905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dsp:spPr>
      <dsp:style>
        <a:lnRef idx="2">
          <a:scrgbClr r="0" g="0" b="0"/>
        </a:lnRef>
        <a:fillRef idx="1">
          <a:scrgbClr r="0" g="0" b="0"/>
        </a:fillRef>
        <a:effectRef idx="0">
          <a:scrgbClr r="0" g="0" b="0"/>
        </a:effectRef>
        <a:fontRef idx="minor">
          <a:schemeClr val="lt1"/>
        </a:fontRef>
      </dsp:style>
    </dsp:sp>
    <dsp:sp modelId="{C361FD0A-B683-4215-87CC-7E12D9369AA7}">
      <dsp:nvSpPr>
        <dsp:cNvPr id="0" name=""/>
        <dsp:cNvSpPr/>
      </dsp:nvSpPr>
      <dsp:spPr>
        <a:xfrm>
          <a:off x="732282" y="1805598"/>
          <a:ext cx="1366615" cy="811686"/>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9116" rIns="0" bIns="41910" numCol="1" spcCol="1270" anchor="ctr" anchorCtr="0">
          <a:noAutofit/>
        </a:bodyPr>
        <a:lstStyle/>
        <a:p>
          <a:pPr marL="0" lvl="0" indent="0" algn="l" defTabSz="466725">
            <a:lnSpc>
              <a:spcPct val="90000"/>
            </a:lnSpc>
            <a:spcBef>
              <a:spcPct val="0"/>
            </a:spcBef>
            <a:spcAft>
              <a:spcPct val="35000"/>
            </a:spcAft>
            <a:buNone/>
          </a:pPr>
          <a:r>
            <a:rPr lang="en-US" sz="1050" b="1" kern="1200" dirty="0">
              <a:solidFill>
                <a:srgbClr val="000000"/>
              </a:solidFill>
            </a:rPr>
            <a:t>Product        Manufacturers &amp; Distribution</a:t>
          </a:r>
        </a:p>
        <a:p>
          <a:pPr marL="57150" lvl="1" indent="-57150" algn="l" defTabSz="444500">
            <a:lnSpc>
              <a:spcPct val="90000"/>
            </a:lnSpc>
            <a:spcBef>
              <a:spcPct val="0"/>
            </a:spcBef>
            <a:spcAft>
              <a:spcPct val="15000"/>
            </a:spcAft>
            <a:buChar char="•"/>
          </a:pPr>
          <a:r>
            <a:rPr lang="en-US" sz="1000" kern="1200" dirty="0">
              <a:solidFill>
                <a:srgbClr val="000000"/>
              </a:solidFill>
            </a:rPr>
            <a:t>Institutional Sales</a:t>
          </a:r>
        </a:p>
        <a:p>
          <a:pPr marL="57150" lvl="1" indent="-57150" algn="l" defTabSz="444500">
            <a:lnSpc>
              <a:spcPct val="90000"/>
            </a:lnSpc>
            <a:spcBef>
              <a:spcPct val="0"/>
            </a:spcBef>
            <a:spcAft>
              <a:spcPct val="15000"/>
            </a:spcAft>
            <a:buChar char="•"/>
          </a:pPr>
          <a:r>
            <a:rPr lang="en-US" sz="1000" kern="1200" dirty="0">
              <a:solidFill>
                <a:srgbClr val="000000"/>
              </a:solidFill>
            </a:rPr>
            <a:t>Analyst Research [Big/Small]</a:t>
          </a:r>
        </a:p>
        <a:p>
          <a:pPr marL="57150" lvl="1" indent="-57150" algn="l" defTabSz="444500">
            <a:lnSpc>
              <a:spcPct val="90000"/>
            </a:lnSpc>
            <a:spcBef>
              <a:spcPct val="0"/>
            </a:spcBef>
            <a:spcAft>
              <a:spcPct val="15000"/>
            </a:spcAft>
            <a:buChar char="•"/>
          </a:pPr>
          <a:r>
            <a:rPr lang="en-US" sz="1000" kern="1200" dirty="0">
              <a:solidFill>
                <a:srgbClr val="000000"/>
              </a:solidFill>
            </a:rPr>
            <a:t>Investment Banking</a:t>
          </a:r>
        </a:p>
      </dsp:txBody>
      <dsp:txXfrm>
        <a:off x="732282" y="1805598"/>
        <a:ext cx="1366615" cy="811686"/>
      </dsp:txXfrm>
    </dsp:sp>
    <dsp:sp modelId="{1C62D1E1-45E6-45D0-9F33-A6F8D50DA5B5}">
      <dsp:nvSpPr>
        <dsp:cNvPr id="0" name=""/>
        <dsp:cNvSpPr/>
      </dsp:nvSpPr>
      <dsp:spPr>
        <a:xfrm>
          <a:off x="2058176" y="2083881"/>
          <a:ext cx="1622326" cy="93477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9116" rIns="0" bIns="41910" numCol="1" spcCol="1270" anchor="ctr" anchorCtr="0">
          <a:noAutofit/>
        </a:bodyPr>
        <a:lstStyle/>
        <a:p>
          <a:pPr marL="0" lvl="0" indent="0" algn="l" defTabSz="466725">
            <a:lnSpc>
              <a:spcPct val="90000"/>
            </a:lnSpc>
            <a:spcBef>
              <a:spcPct val="0"/>
            </a:spcBef>
            <a:spcAft>
              <a:spcPct val="35000"/>
            </a:spcAft>
            <a:buNone/>
          </a:pPr>
          <a:r>
            <a:rPr lang="en-US" sz="1050" b="1" kern="1200" dirty="0">
              <a:solidFill>
                <a:srgbClr val="000000"/>
              </a:solidFill>
            </a:rPr>
            <a:t>Multiple Masters</a:t>
          </a:r>
        </a:p>
        <a:p>
          <a:pPr marL="57150" lvl="1" indent="-57150" algn="l" defTabSz="466725">
            <a:lnSpc>
              <a:spcPct val="90000"/>
            </a:lnSpc>
            <a:spcBef>
              <a:spcPct val="0"/>
            </a:spcBef>
            <a:spcAft>
              <a:spcPct val="15000"/>
            </a:spcAft>
            <a:buChar char="•"/>
          </a:pPr>
          <a:r>
            <a:rPr lang="en-US" sz="1050" kern="1200" dirty="0">
              <a:solidFill>
                <a:srgbClr val="000000"/>
              </a:solidFill>
              <a:latin typeface="Calibri" panose="020F0502020204030204" pitchFamily="34" charset="0"/>
            </a:rPr>
            <a:t>$ </a:t>
          </a:r>
          <a:r>
            <a:rPr lang="en-US" sz="900" kern="1200" dirty="0">
              <a:solidFill>
                <a:srgbClr val="000000"/>
              </a:solidFill>
            </a:rPr>
            <a:t>Private Client Group</a:t>
          </a:r>
        </a:p>
        <a:p>
          <a:pPr marL="57150" lvl="1" indent="-57150" algn="l" defTabSz="466725">
            <a:lnSpc>
              <a:spcPct val="90000"/>
            </a:lnSpc>
            <a:spcBef>
              <a:spcPct val="0"/>
            </a:spcBef>
            <a:spcAft>
              <a:spcPct val="15000"/>
            </a:spcAft>
            <a:buChar char="•"/>
          </a:pPr>
          <a:r>
            <a:rPr lang="en-US" sz="1050" kern="1200" dirty="0">
              <a:solidFill>
                <a:srgbClr val="000000"/>
              </a:solidFill>
              <a:latin typeface="Calibri" panose="020F0502020204030204" pitchFamily="34" charset="0"/>
            </a:rPr>
            <a:t>$ Distribution/Sales Desk</a:t>
          </a:r>
          <a:endParaRPr lang="en-US" sz="1050" kern="1200" dirty="0">
            <a:solidFill>
              <a:srgbClr val="000000"/>
            </a:solidFill>
          </a:endParaRPr>
        </a:p>
        <a:p>
          <a:pPr marL="57150" lvl="1" indent="-57150" algn="l" defTabSz="466725">
            <a:lnSpc>
              <a:spcPct val="90000"/>
            </a:lnSpc>
            <a:spcBef>
              <a:spcPct val="0"/>
            </a:spcBef>
            <a:spcAft>
              <a:spcPct val="15000"/>
            </a:spcAft>
            <a:buChar char="•"/>
          </a:pPr>
          <a:r>
            <a:rPr lang="en-US" sz="1050" u="sng" kern="1200" dirty="0">
              <a:solidFill>
                <a:srgbClr val="000000"/>
              </a:solidFill>
              <a:latin typeface="Calibri" panose="020F0502020204030204" pitchFamily="34" charset="0"/>
            </a:rPr>
            <a:t>$ Broken Sales Force</a:t>
          </a:r>
          <a:endParaRPr lang="en-US" sz="1050" u="sng" kern="1200" dirty="0">
            <a:solidFill>
              <a:srgbClr val="000000"/>
            </a:solidFill>
          </a:endParaRPr>
        </a:p>
        <a:p>
          <a:pPr marL="57150" lvl="1" indent="-57150" algn="l" defTabSz="466725">
            <a:lnSpc>
              <a:spcPct val="90000"/>
            </a:lnSpc>
            <a:spcBef>
              <a:spcPct val="0"/>
            </a:spcBef>
            <a:spcAft>
              <a:spcPct val="15000"/>
            </a:spcAft>
            <a:buChar char="•"/>
          </a:pPr>
          <a:r>
            <a:rPr lang="en-US" sz="1050" b="1" kern="1200" dirty="0">
              <a:solidFill>
                <a:srgbClr val="000000"/>
              </a:solidFill>
              <a:latin typeface="Calibri" panose="020F0502020204030204" pitchFamily="34" charset="0"/>
            </a:rPr>
            <a:t>$ Retail Client Pricing</a:t>
          </a:r>
          <a:endParaRPr lang="en-US" sz="1050" b="1" kern="1200" dirty="0">
            <a:solidFill>
              <a:srgbClr val="000000"/>
            </a:solidFill>
          </a:endParaRPr>
        </a:p>
      </dsp:txBody>
      <dsp:txXfrm>
        <a:off x="2058176" y="2083881"/>
        <a:ext cx="1622326" cy="93477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29020FD0-4DFD-4461-82DD-1430493AE53B}" type="datetimeFigureOut">
              <a:rPr lang="en-US" smtClean="0"/>
              <a:pPr/>
              <a:t>3/3/25</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B15F1DA5-20F7-4AFB-881D-E3DCA7037533}" type="slidenum">
              <a:rPr lang="en-US" smtClean="0"/>
              <a:pPr/>
              <a:t>‹#›</a:t>
            </a:fld>
            <a:endParaRPr lang="en-US" dirty="0"/>
          </a:p>
        </p:txBody>
      </p:sp>
    </p:spTree>
    <p:extLst>
      <p:ext uri="{BB962C8B-B14F-4D97-AF65-F5344CB8AC3E}">
        <p14:creationId xmlns:p14="http://schemas.microsoft.com/office/powerpoint/2010/main" val="372312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a:t>Independent RIA</a:t>
            </a:r>
          </a:p>
          <a:p>
            <a:pPr eaLnBrk="1" hangingPunct="1"/>
            <a:r>
              <a:rPr lang="en-US" dirty="0"/>
              <a:t>Fiduciary 3(21) or 3(38)</a:t>
            </a:r>
          </a:p>
          <a:p>
            <a:pPr eaLnBrk="1" hangingPunct="1"/>
            <a:r>
              <a:rPr lang="en-US" dirty="0"/>
              <a:t>Created something special</a:t>
            </a:r>
          </a:p>
          <a:p>
            <a:pPr eaLnBrk="1" hangingPunct="1"/>
            <a:r>
              <a:rPr lang="en-US" dirty="0"/>
              <a:t>Very proud of  </a:t>
            </a:r>
          </a:p>
          <a:p>
            <a:pPr eaLnBrk="1" hangingPunct="1"/>
            <a:r>
              <a:rPr lang="en-US" dirty="0"/>
              <a:t>Focused on improving participant outcomes</a:t>
            </a:r>
          </a:p>
          <a:p>
            <a:pPr eaLnBrk="1" hangingPunct="1"/>
            <a:r>
              <a:rPr lang="en-US" dirty="0"/>
              <a:t>Help you think, think through</a:t>
            </a:r>
          </a:p>
          <a:p>
            <a:pPr eaLnBrk="1" hangingPunct="1"/>
            <a:r>
              <a:rPr lang="en-US" dirty="0"/>
              <a:t>Understand your needs</a:t>
            </a:r>
          </a:p>
          <a:p>
            <a:pPr eaLnBrk="1" hangingPunct="1"/>
            <a:r>
              <a:rPr lang="en-US" dirty="0"/>
              <a:t>THOUGHT LEADERSHIP</a:t>
            </a:r>
          </a:p>
          <a:p>
            <a:pPr eaLnBrk="1" hangingPunct="1"/>
            <a:r>
              <a:rPr lang="en-US" b="1" dirty="0">
                <a:solidFill>
                  <a:srgbClr val="FF0000"/>
                </a:solidFill>
              </a:rPr>
              <a:t>Partner</a:t>
            </a:r>
          </a:p>
          <a:p>
            <a:pPr eaLnBrk="1" hangingPunct="1"/>
            <a:r>
              <a:rPr lang="en-US" b="1" dirty="0">
                <a:solidFill>
                  <a:srgbClr val="FF0000"/>
                </a:solidFill>
              </a:rPr>
              <a:t>Expand your in house competence</a:t>
            </a:r>
          </a:p>
          <a:p>
            <a:pPr eaLnBrk="1" hangingPunct="1"/>
            <a:r>
              <a:rPr lang="en-US" b="1" dirty="0">
                <a:solidFill>
                  <a:srgbClr val="FF0000"/>
                </a:solidFill>
              </a:rPr>
              <a:t>DO YOU HAVE AN ACTIVE PARTICIPANT OUTCOME STRATEGY?</a:t>
            </a:r>
          </a:p>
          <a:p>
            <a:pPr eaLnBrk="1" hangingPunct="1"/>
            <a:r>
              <a:rPr lang="en-US" b="1" dirty="0">
                <a:solidFill>
                  <a:srgbClr val="FF0000"/>
                </a:solidFill>
              </a:rPr>
              <a:t>WHAT ARE YOU MOST PROUD ABOUT YOUR PLAN?</a:t>
            </a:r>
          </a:p>
          <a:p>
            <a:pPr eaLnBrk="1" hangingPunct="1"/>
            <a:endParaRPr lang="en-US" b="1" dirty="0">
              <a:solidFill>
                <a:srgbClr val="FF0000"/>
              </a:solidFill>
            </a:endParaRPr>
          </a:p>
          <a:p>
            <a:pPr eaLnBrk="1" hangingPunct="1"/>
            <a:endParaRPr lang="en-US" dirty="0"/>
          </a:p>
          <a:p>
            <a:pPr eaLnBrk="1" hangingPunct="1"/>
            <a:r>
              <a:rPr lang="en-US" dirty="0"/>
              <a:t>Notes from FINRA: Member Firm’s name must be prominently identified in the final version. Please insert your logo at the top of this slide and on the footer of all slides to meet this requirement. You must insert your securities information on the front page as well (see final line of text on this slide to customize).</a:t>
            </a:r>
          </a:p>
          <a:p>
            <a:endParaRPr lang="en-US" dirty="0"/>
          </a:p>
        </p:txBody>
      </p:sp>
      <p:sp>
        <p:nvSpPr>
          <p:cNvPr id="4" name="Slide Number Placeholder 3"/>
          <p:cNvSpPr>
            <a:spLocks noGrp="1"/>
          </p:cNvSpPr>
          <p:nvPr>
            <p:ph type="sldNum" sz="quarter" idx="10"/>
          </p:nvPr>
        </p:nvSpPr>
        <p:spPr/>
        <p:txBody>
          <a:bodyPr/>
          <a:lstStyle/>
          <a:p>
            <a:fld id="{B15F1DA5-20F7-4AFB-881D-E3DCA703753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5F1DA5-20F7-4AFB-881D-E3DCA7037533}" type="slidenum">
              <a:rPr lang="en-US" smtClean="0"/>
              <a:pPr/>
              <a:t>19</a:t>
            </a:fld>
            <a:endParaRPr lang="en-US" dirty="0"/>
          </a:p>
        </p:txBody>
      </p:sp>
    </p:spTree>
    <p:extLst>
      <p:ext uri="{BB962C8B-B14F-4D97-AF65-F5344CB8AC3E}">
        <p14:creationId xmlns:p14="http://schemas.microsoft.com/office/powerpoint/2010/main" val="621887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20</a:t>
            </a:fld>
            <a:endParaRPr lang="en-US" dirty="0"/>
          </a:p>
        </p:txBody>
      </p:sp>
    </p:spTree>
    <p:extLst>
      <p:ext uri="{BB962C8B-B14F-4D97-AF65-F5344CB8AC3E}">
        <p14:creationId xmlns:p14="http://schemas.microsoft.com/office/powerpoint/2010/main" val="2290041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Meeting Minutes</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21</a:t>
            </a:fld>
            <a:endParaRPr lang="en-US" dirty="0"/>
          </a:p>
        </p:txBody>
      </p:sp>
    </p:spTree>
    <p:extLst>
      <p:ext uri="{BB962C8B-B14F-4D97-AF65-F5344CB8AC3E}">
        <p14:creationId xmlns:p14="http://schemas.microsoft.com/office/powerpoint/2010/main" val="3837563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Meeting Minutes</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22</a:t>
            </a:fld>
            <a:endParaRPr lang="en-US" dirty="0"/>
          </a:p>
        </p:txBody>
      </p:sp>
    </p:spTree>
    <p:extLst>
      <p:ext uri="{BB962C8B-B14F-4D97-AF65-F5344CB8AC3E}">
        <p14:creationId xmlns:p14="http://schemas.microsoft.com/office/powerpoint/2010/main" val="4294910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TPSU</a:t>
            </a:r>
          </a:p>
          <a:p>
            <a:endParaRPr lang="en-US" dirty="0"/>
          </a:p>
          <a:p>
            <a:r>
              <a:rPr lang="en-US" dirty="0"/>
              <a:t> TRAU - Certified 401(k) Specialist</a:t>
            </a:r>
          </a:p>
          <a:p>
            <a:endParaRPr lang="en-US" dirty="0"/>
          </a:p>
          <a:p>
            <a:r>
              <a:rPr lang="en-US" dirty="0"/>
              <a:t>Membership has it’s privileges – Advisory Board  - Chatter Membership</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23</a:t>
            </a:fld>
            <a:endParaRPr lang="en-US" dirty="0"/>
          </a:p>
        </p:txBody>
      </p:sp>
    </p:spTree>
    <p:extLst>
      <p:ext uri="{BB962C8B-B14F-4D97-AF65-F5344CB8AC3E}">
        <p14:creationId xmlns:p14="http://schemas.microsoft.com/office/powerpoint/2010/main" val="3004272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resources to provide you a </a:t>
            </a:r>
            <a:r>
              <a:rPr lang="en-US" b="1" dirty="0">
                <a:solidFill>
                  <a:srgbClr val="FF0000"/>
                </a:solidFill>
              </a:rPr>
              <a:t>TOTAL BENEFIT SOLUTION</a:t>
            </a:r>
          </a:p>
          <a:p>
            <a:r>
              <a:rPr lang="en-US" dirty="0"/>
              <a:t>DEPTH OF RESOURCES</a:t>
            </a:r>
          </a:p>
          <a:p>
            <a:r>
              <a:rPr lang="en-US" dirty="0"/>
              <a:t>Strength of Organization</a:t>
            </a:r>
          </a:p>
          <a:p>
            <a:endParaRPr lang="en-US" dirty="0"/>
          </a:p>
          <a:p>
            <a:r>
              <a:rPr lang="en-US" dirty="0"/>
              <a:t>If we don’t have the answer we have the resources………. </a:t>
            </a:r>
          </a:p>
          <a:p>
            <a:r>
              <a:rPr lang="en-US" dirty="0"/>
              <a:t>Including a former practicing ERISA attorney</a:t>
            </a:r>
          </a:p>
          <a:p>
            <a:r>
              <a:rPr lang="en-US" dirty="0"/>
              <a:t>Health Care – Cost, Compliance, Communication</a:t>
            </a:r>
          </a:p>
          <a:p>
            <a:r>
              <a:rPr lang="en-US" dirty="0"/>
              <a:t>Executive compensation &amp; financial planning</a:t>
            </a:r>
          </a:p>
          <a:p>
            <a:r>
              <a:rPr lang="en-US" dirty="0"/>
              <a:t>Pension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3</a:t>
            </a:fld>
            <a:endParaRPr lang="en-US" dirty="0"/>
          </a:p>
        </p:txBody>
      </p:sp>
    </p:spTree>
    <p:extLst>
      <p:ext uri="{BB962C8B-B14F-4D97-AF65-F5344CB8AC3E}">
        <p14:creationId xmlns:p14="http://schemas.microsoft.com/office/powerpoint/2010/main" val="634430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resources to provide you a </a:t>
            </a:r>
            <a:r>
              <a:rPr lang="en-US" b="1" dirty="0">
                <a:solidFill>
                  <a:srgbClr val="FF0000"/>
                </a:solidFill>
              </a:rPr>
              <a:t>TOTAL BENEFIT SOLUTION</a:t>
            </a:r>
          </a:p>
          <a:p>
            <a:r>
              <a:rPr lang="en-US" dirty="0"/>
              <a:t>DEPTH OF RESOURCES</a:t>
            </a:r>
          </a:p>
          <a:p>
            <a:r>
              <a:rPr lang="en-US" dirty="0"/>
              <a:t>Strength of Organization</a:t>
            </a:r>
          </a:p>
          <a:p>
            <a:endParaRPr lang="en-US" dirty="0"/>
          </a:p>
          <a:p>
            <a:r>
              <a:rPr lang="en-US" dirty="0"/>
              <a:t>If we don’t have the answer we have the resources………. </a:t>
            </a:r>
          </a:p>
          <a:p>
            <a:r>
              <a:rPr lang="en-US" dirty="0"/>
              <a:t>Including a former practicing ERISA attorney</a:t>
            </a:r>
          </a:p>
          <a:p>
            <a:r>
              <a:rPr lang="en-US" dirty="0"/>
              <a:t>Health Care – Cost, Compliance, Communication</a:t>
            </a:r>
          </a:p>
          <a:p>
            <a:r>
              <a:rPr lang="en-US" dirty="0"/>
              <a:t>Executive compensation &amp; financial planning</a:t>
            </a:r>
          </a:p>
          <a:p>
            <a:r>
              <a:rPr lang="en-US" dirty="0"/>
              <a:t>Pension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a:t>
            </a:fld>
            <a:endParaRPr lang="en-US" dirty="0"/>
          </a:p>
        </p:txBody>
      </p:sp>
    </p:spTree>
    <p:extLst>
      <p:ext uri="{BB962C8B-B14F-4D97-AF65-F5344CB8AC3E}">
        <p14:creationId xmlns:p14="http://schemas.microsoft.com/office/powerpoint/2010/main" val="70846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2B074E33-F559-4DD0-B266-27A05A033C44}"/>
              </a:ext>
            </a:extLst>
          </p:cNvPr>
          <p:cNvSpPr>
            <a:spLocks noGrp="1" noChangeArrowheads="1"/>
          </p:cNvSpPr>
          <p:nvPr>
            <p:ph type="sldNum" sz="quarter" idx="5"/>
          </p:nvPr>
        </p:nvSpPr>
        <p:spPr>
          <a:noFill/>
        </p:spPr>
        <p:txBody>
          <a:bodyPr/>
          <a:lstStyle>
            <a:lvl1pPr defTabSz="930356">
              <a:spcBef>
                <a:spcPct val="30000"/>
              </a:spcBef>
              <a:defRPr sz="1200">
                <a:solidFill>
                  <a:schemeClr val="tx1"/>
                </a:solidFill>
                <a:latin typeface="Times New Roman" panose="02020603050405020304" pitchFamily="18" charset="0"/>
              </a:defRPr>
            </a:lvl1pPr>
            <a:lvl2pPr marL="742143" indent="-284616" defTabSz="930356">
              <a:spcBef>
                <a:spcPct val="30000"/>
              </a:spcBef>
              <a:defRPr sz="1200">
                <a:solidFill>
                  <a:schemeClr val="tx1"/>
                </a:solidFill>
                <a:latin typeface="Times New Roman" panose="02020603050405020304" pitchFamily="18" charset="0"/>
              </a:defRPr>
            </a:lvl2pPr>
            <a:lvl3pPr marL="1141523" indent="-227999" defTabSz="930356">
              <a:spcBef>
                <a:spcPct val="30000"/>
              </a:spcBef>
              <a:defRPr sz="1200">
                <a:solidFill>
                  <a:schemeClr val="tx1"/>
                </a:solidFill>
                <a:latin typeface="Times New Roman" panose="02020603050405020304" pitchFamily="18" charset="0"/>
              </a:defRPr>
            </a:lvl3pPr>
            <a:lvl4pPr marL="1599050" indent="-227999" defTabSz="930356">
              <a:spcBef>
                <a:spcPct val="30000"/>
              </a:spcBef>
              <a:defRPr sz="1200">
                <a:solidFill>
                  <a:schemeClr val="tx1"/>
                </a:solidFill>
                <a:latin typeface="Times New Roman" panose="02020603050405020304" pitchFamily="18" charset="0"/>
              </a:defRPr>
            </a:lvl4pPr>
            <a:lvl5pPr marL="2056577" indent="-227999" defTabSz="930356">
              <a:spcBef>
                <a:spcPct val="30000"/>
              </a:spcBef>
              <a:defRPr sz="1200">
                <a:solidFill>
                  <a:schemeClr val="tx1"/>
                </a:solidFill>
                <a:latin typeface="Times New Roman" panose="02020603050405020304" pitchFamily="18" charset="0"/>
              </a:defRPr>
            </a:lvl5pPr>
            <a:lvl6pPr marL="2497272" indent="-227999" defTabSz="930356" eaLnBrk="0" fontAlgn="base" hangingPunct="0">
              <a:spcBef>
                <a:spcPct val="30000"/>
              </a:spcBef>
              <a:spcAft>
                <a:spcPct val="0"/>
              </a:spcAft>
              <a:defRPr sz="1200">
                <a:solidFill>
                  <a:schemeClr val="tx1"/>
                </a:solidFill>
                <a:latin typeface="Times New Roman" panose="02020603050405020304" pitchFamily="18" charset="0"/>
              </a:defRPr>
            </a:lvl6pPr>
            <a:lvl7pPr marL="2937967" indent="-227999" defTabSz="930356" eaLnBrk="0" fontAlgn="base" hangingPunct="0">
              <a:spcBef>
                <a:spcPct val="30000"/>
              </a:spcBef>
              <a:spcAft>
                <a:spcPct val="0"/>
              </a:spcAft>
              <a:defRPr sz="1200">
                <a:solidFill>
                  <a:schemeClr val="tx1"/>
                </a:solidFill>
                <a:latin typeface="Times New Roman" panose="02020603050405020304" pitchFamily="18" charset="0"/>
              </a:defRPr>
            </a:lvl7pPr>
            <a:lvl8pPr marL="3378662" indent="-227999" defTabSz="930356" eaLnBrk="0" fontAlgn="base" hangingPunct="0">
              <a:spcBef>
                <a:spcPct val="30000"/>
              </a:spcBef>
              <a:spcAft>
                <a:spcPct val="0"/>
              </a:spcAft>
              <a:defRPr sz="1200">
                <a:solidFill>
                  <a:schemeClr val="tx1"/>
                </a:solidFill>
                <a:latin typeface="Times New Roman" panose="02020603050405020304" pitchFamily="18" charset="0"/>
              </a:defRPr>
            </a:lvl8pPr>
            <a:lvl9pPr marL="3819357" indent="-227999" defTabSz="930356"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95BEC39-3606-47A1-9B75-1913B9B9107B}" type="slidenum">
              <a:rPr lang="en-US" altLang="en-US" smtClean="0"/>
              <a:pPr>
                <a:spcBef>
                  <a:spcPct val="0"/>
                </a:spcBef>
              </a:pPr>
              <a:t>11</a:t>
            </a:fld>
            <a:endParaRPr lang="en-US" altLang="en-US"/>
          </a:p>
        </p:txBody>
      </p:sp>
      <p:sp>
        <p:nvSpPr>
          <p:cNvPr id="7171" name="Rectangle 2">
            <a:extLst>
              <a:ext uri="{FF2B5EF4-FFF2-40B4-BE49-F238E27FC236}">
                <a16:creationId xmlns:a16="http://schemas.microsoft.com/office/drawing/2014/main" id="{90B83665-F68F-4F2E-B4E2-5A0FFC6AA5F9}"/>
              </a:ext>
            </a:extLst>
          </p:cNvPr>
          <p:cNvSpPr>
            <a:spLocks noGrp="1" noRot="1" noChangeAspect="1" noChangeArrowheads="1" noTextEdit="1"/>
          </p:cNvSpPr>
          <p:nvPr>
            <p:ph type="sldImg"/>
          </p:nvPr>
        </p:nvSpPr>
        <p:spPr>
          <a:xfrm>
            <a:off x="1184275" y="696913"/>
            <a:ext cx="4643438" cy="3482975"/>
          </a:xfrm>
          <a:ln/>
        </p:spPr>
      </p:sp>
      <p:sp>
        <p:nvSpPr>
          <p:cNvPr id="7172" name="Rectangle 3">
            <a:extLst>
              <a:ext uri="{FF2B5EF4-FFF2-40B4-BE49-F238E27FC236}">
                <a16:creationId xmlns:a16="http://schemas.microsoft.com/office/drawing/2014/main" id="{9DB0364F-E6BB-4783-82AD-DAA4CA57FAED}"/>
              </a:ext>
            </a:extLst>
          </p:cNvPr>
          <p:cNvSpPr>
            <a:spLocks noGrp="1" noChangeArrowheads="1"/>
          </p:cNvSpPr>
          <p:nvPr>
            <p:ph type="body" idx="1"/>
          </p:nvPr>
        </p:nvSpPr>
        <p:spPr>
          <a:xfrm>
            <a:off x="934112" y="4416098"/>
            <a:ext cx="5142177" cy="4183995"/>
          </a:xfrm>
          <a:noFill/>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A933E78F-5D95-4620-85D2-D19D430B19AA}"/>
              </a:ext>
            </a:extLst>
          </p:cNvPr>
          <p:cNvSpPr>
            <a:spLocks noGrp="1" noChangeArrowheads="1"/>
          </p:cNvSpPr>
          <p:nvPr>
            <p:ph type="sldNum" sz="quarter" idx="5"/>
          </p:nvPr>
        </p:nvSpPr>
        <p:spPr>
          <a:noFill/>
        </p:spPr>
        <p:txBody>
          <a:bodyPr/>
          <a:lstStyle>
            <a:lvl1pPr defTabSz="930356">
              <a:spcBef>
                <a:spcPct val="30000"/>
              </a:spcBef>
              <a:defRPr sz="1200">
                <a:solidFill>
                  <a:schemeClr val="tx1"/>
                </a:solidFill>
                <a:latin typeface="Times New Roman" panose="02020603050405020304" pitchFamily="18" charset="0"/>
              </a:defRPr>
            </a:lvl1pPr>
            <a:lvl2pPr marL="742143" indent="-284616" defTabSz="930356">
              <a:spcBef>
                <a:spcPct val="30000"/>
              </a:spcBef>
              <a:defRPr sz="1200">
                <a:solidFill>
                  <a:schemeClr val="tx1"/>
                </a:solidFill>
                <a:latin typeface="Times New Roman" panose="02020603050405020304" pitchFamily="18" charset="0"/>
              </a:defRPr>
            </a:lvl2pPr>
            <a:lvl3pPr marL="1141523" indent="-227999" defTabSz="930356">
              <a:spcBef>
                <a:spcPct val="30000"/>
              </a:spcBef>
              <a:defRPr sz="1200">
                <a:solidFill>
                  <a:schemeClr val="tx1"/>
                </a:solidFill>
                <a:latin typeface="Times New Roman" panose="02020603050405020304" pitchFamily="18" charset="0"/>
              </a:defRPr>
            </a:lvl3pPr>
            <a:lvl4pPr marL="1599050" indent="-227999" defTabSz="930356">
              <a:spcBef>
                <a:spcPct val="30000"/>
              </a:spcBef>
              <a:defRPr sz="1200">
                <a:solidFill>
                  <a:schemeClr val="tx1"/>
                </a:solidFill>
                <a:latin typeface="Times New Roman" panose="02020603050405020304" pitchFamily="18" charset="0"/>
              </a:defRPr>
            </a:lvl4pPr>
            <a:lvl5pPr marL="2056577" indent="-227999" defTabSz="930356">
              <a:spcBef>
                <a:spcPct val="30000"/>
              </a:spcBef>
              <a:defRPr sz="1200">
                <a:solidFill>
                  <a:schemeClr val="tx1"/>
                </a:solidFill>
                <a:latin typeface="Times New Roman" panose="02020603050405020304" pitchFamily="18" charset="0"/>
              </a:defRPr>
            </a:lvl5pPr>
            <a:lvl6pPr marL="2497272" indent="-227999" defTabSz="930356" eaLnBrk="0" fontAlgn="base" hangingPunct="0">
              <a:spcBef>
                <a:spcPct val="30000"/>
              </a:spcBef>
              <a:spcAft>
                <a:spcPct val="0"/>
              </a:spcAft>
              <a:defRPr sz="1200">
                <a:solidFill>
                  <a:schemeClr val="tx1"/>
                </a:solidFill>
                <a:latin typeface="Times New Roman" panose="02020603050405020304" pitchFamily="18" charset="0"/>
              </a:defRPr>
            </a:lvl6pPr>
            <a:lvl7pPr marL="2937967" indent="-227999" defTabSz="930356" eaLnBrk="0" fontAlgn="base" hangingPunct="0">
              <a:spcBef>
                <a:spcPct val="30000"/>
              </a:spcBef>
              <a:spcAft>
                <a:spcPct val="0"/>
              </a:spcAft>
              <a:defRPr sz="1200">
                <a:solidFill>
                  <a:schemeClr val="tx1"/>
                </a:solidFill>
                <a:latin typeface="Times New Roman" panose="02020603050405020304" pitchFamily="18" charset="0"/>
              </a:defRPr>
            </a:lvl7pPr>
            <a:lvl8pPr marL="3378662" indent="-227999" defTabSz="930356" eaLnBrk="0" fontAlgn="base" hangingPunct="0">
              <a:spcBef>
                <a:spcPct val="30000"/>
              </a:spcBef>
              <a:spcAft>
                <a:spcPct val="0"/>
              </a:spcAft>
              <a:defRPr sz="1200">
                <a:solidFill>
                  <a:schemeClr val="tx1"/>
                </a:solidFill>
                <a:latin typeface="Times New Roman" panose="02020603050405020304" pitchFamily="18" charset="0"/>
              </a:defRPr>
            </a:lvl8pPr>
            <a:lvl9pPr marL="3819357" indent="-227999" defTabSz="930356"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0833D8-590D-4C35-9027-BBFB298FBACC}" type="slidenum">
              <a:rPr lang="en-US" altLang="en-US" smtClean="0"/>
              <a:pPr>
                <a:spcBef>
                  <a:spcPct val="0"/>
                </a:spcBef>
              </a:pPr>
              <a:t>12</a:t>
            </a:fld>
            <a:endParaRPr lang="en-US" altLang="en-US"/>
          </a:p>
        </p:txBody>
      </p:sp>
      <p:sp>
        <p:nvSpPr>
          <p:cNvPr id="9219" name="Rectangle 2">
            <a:extLst>
              <a:ext uri="{FF2B5EF4-FFF2-40B4-BE49-F238E27FC236}">
                <a16:creationId xmlns:a16="http://schemas.microsoft.com/office/drawing/2014/main" id="{EA4F9F07-6921-43CE-8926-59406957AAA4}"/>
              </a:ext>
            </a:extLst>
          </p:cNvPr>
          <p:cNvSpPr>
            <a:spLocks noGrp="1" noRot="1" noChangeAspect="1" noChangeArrowheads="1" noTextEdit="1"/>
          </p:cNvSpPr>
          <p:nvPr>
            <p:ph type="sldImg"/>
          </p:nvPr>
        </p:nvSpPr>
        <p:spPr>
          <a:xfrm>
            <a:off x="1184275" y="696913"/>
            <a:ext cx="4643438" cy="3482975"/>
          </a:xfrm>
          <a:ln/>
        </p:spPr>
      </p:sp>
      <p:sp>
        <p:nvSpPr>
          <p:cNvPr id="9220" name="Rectangle 3">
            <a:extLst>
              <a:ext uri="{FF2B5EF4-FFF2-40B4-BE49-F238E27FC236}">
                <a16:creationId xmlns:a16="http://schemas.microsoft.com/office/drawing/2014/main" id="{72E6BBCA-37D0-46FF-A56A-398FF110D84B}"/>
              </a:ext>
            </a:extLst>
          </p:cNvPr>
          <p:cNvSpPr>
            <a:spLocks noGrp="1" noChangeArrowheads="1"/>
          </p:cNvSpPr>
          <p:nvPr>
            <p:ph type="body" idx="1"/>
          </p:nvPr>
        </p:nvSpPr>
        <p:spPr>
          <a:xfrm>
            <a:off x="934112" y="4416098"/>
            <a:ext cx="5142177" cy="4183995"/>
          </a:xfrm>
          <a:noFill/>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13</a:t>
            </a:fld>
            <a:endParaRPr lang="en-US" dirty="0"/>
          </a:p>
        </p:txBody>
      </p:sp>
    </p:spTree>
    <p:extLst>
      <p:ext uri="{BB962C8B-B14F-4D97-AF65-F5344CB8AC3E}">
        <p14:creationId xmlns:p14="http://schemas.microsoft.com/office/powerpoint/2010/main" val="2088134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5F1DA5-20F7-4AFB-881D-E3DCA7037533}" type="slidenum">
              <a:rPr lang="en-US" smtClean="0"/>
              <a:pPr/>
              <a:t>14</a:t>
            </a:fld>
            <a:endParaRPr lang="en-US" dirty="0"/>
          </a:p>
        </p:txBody>
      </p:sp>
    </p:spTree>
    <p:extLst>
      <p:ext uri="{BB962C8B-B14F-4D97-AF65-F5344CB8AC3E}">
        <p14:creationId xmlns:p14="http://schemas.microsoft.com/office/powerpoint/2010/main" val="1088347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5F1DA5-20F7-4AFB-881D-E3DCA7037533}" type="slidenum">
              <a:rPr lang="en-US" smtClean="0"/>
              <a:pPr/>
              <a:t>16</a:t>
            </a:fld>
            <a:endParaRPr lang="en-US" dirty="0"/>
          </a:p>
        </p:txBody>
      </p:sp>
    </p:spTree>
    <p:extLst>
      <p:ext uri="{BB962C8B-B14F-4D97-AF65-F5344CB8AC3E}">
        <p14:creationId xmlns:p14="http://schemas.microsoft.com/office/powerpoint/2010/main" val="1706730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5F1DA5-20F7-4AFB-881D-E3DCA7037533}" type="slidenum">
              <a:rPr lang="en-US" smtClean="0"/>
              <a:pPr/>
              <a:t>18</a:t>
            </a:fld>
            <a:endParaRPr lang="en-US" dirty="0"/>
          </a:p>
        </p:txBody>
      </p:sp>
    </p:spTree>
    <p:extLst>
      <p:ext uri="{BB962C8B-B14F-4D97-AF65-F5344CB8AC3E}">
        <p14:creationId xmlns:p14="http://schemas.microsoft.com/office/powerpoint/2010/main" val="3057007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Roboto" pitchFamily="2" charset="0"/>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TextBox 24"/>
          <p:cNvSpPr txBox="1"/>
          <p:nvPr userDrawn="1"/>
        </p:nvSpPr>
        <p:spPr>
          <a:xfrm>
            <a:off x="6019800" y="6316097"/>
            <a:ext cx="2667000"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www.IDAwealth.com</a:t>
            </a:r>
          </a:p>
        </p:txBody>
      </p:sp>
      <p:sp>
        <p:nvSpPr>
          <p:cNvPr id="27" name="Rectangle 5"/>
          <p:cNvSpPr>
            <a:spLocks noChangeArrowheads="1"/>
          </p:cNvSpPr>
          <p:nvPr userDrawn="1"/>
        </p:nvSpPr>
        <p:spPr bwMode="auto">
          <a:xfrm>
            <a:off x="4724400" y="2971800"/>
            <a:ext cx="3429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defRPr/>
            </a:pPr>
            <a:r>
              <a:rPr lang="en-US" sz="1200" b="1" dirty="0">
                <a:solidFill>
                  <a:schemeClr val="bg1"/>
                </a:solidFill>
                <a:latin typeface="Calibri" pitchFamily="34" charset="0"/>
                <a:ea typeface="Roboto" pitchFamily="2" charset="0"/>
                <a:cs typeface="Calibri" pitchFamily="34" charset="0"/>
              </a:rPr>
              <a:t>LDintelligence  I  Liability Derived intelligence™</a:t>
            </a:r>
          </a:p>
        </p:txBody>
      </p:sp>
      <p:pic>
        <p:nvPicPr>
          <p:cNvPr id="13" name="Picture 12" descr="Header-no-words-blue.jpg"/>
          <p:cNvPicPr>
            <a:picLocks noChangeAspect="1"/>
          </p:cNvPicPr>
          <p:nvPr userDrawn="1"/>
        </p:nvPicPr>
        <p:blipFill>
          <a:blip r:embed="rId2" cstate="print"/>
          <a:srcRect t="54166"/>
          <a:stretch>
            <a:fillRect/>
          </a:stretch>
        </p:blipFill>
        <p:spPr>
          <a:xfrm>
            <a:off x="1" y="0"/>
            <a:ext cx="9144000" cy="914400"/>
          </a:xfrm>
          <a:prstGeom prst="rect">
            <a:avLst/>
          </a:prstGeom>
        </p:spPr>
      </p:pic>
      <p:pic>
        <p:nvPicPr>
          <p:cNvPr id="2" name="Graphic 1">
            <a:extLst>
              <a:ext uri="{FF2B5EF4-FFF2-40B4-BE49-F238E27FC236}">
                <a16:creationId xmlns:a16="http://schemas.microsoft.com/office/drawing/2014/main" id="{6A9E51C3-7EB7-A931-5078-CF4D3E1AC5D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81000" y="6248400"/>
            <a:ext cx="2070719" cy="4445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3/3/25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3/3/25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
        <p:nvSpPr>
          <p:cNvPr id="6" name="Slide Number Placeholder 5"/>
          <p:cNvSpPr>
            <a:spLocks noGrp="1"/>
          </p:cNvSpPr>
          <p:nvPr>
            <p:ph type="sldNum" sz="quarter" idx="12"/>
          </p:nvPr>
        </p:nvSpPr>
        <p:spPr>
          <a:xfrm>
            <a:off x="612648" y="6172200"/>
            <a:ext cx="1981200" cy="365760"/>
          </a:xfrm>
          <a:prstGeom prst="rect">
            <a:avLst/>
          </a:prstGeom>
        </p:spPr>
        <p:txBody>
          <a:bodyPr/>
          <a:lstStyle/>
          <a:p>
            <a:fld id="{6A5FFEE5-67E1-4E33-BF2F-585EAE520646}" type="slidenum">
              <a:rPr lang="en-US" smtClean="0"/>
              <a:pPr/>
              <a:t>‹#›</a:t>
            </a:fld>
            <a:endParaRPr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3/3/25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2278961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3/3/25</a:t>
            </a:fld>
            <a:endParaRPr lang="en-US" dirty="0"/>
          </a:p>
        </p:txBody>
      </p:sp>
      <p:sp>
        <p:nvSpPr>
          <p:cNvPr id="4" name="Footer Placeholder 3"/>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439587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7" name="Rectangle 5"/>
          <p:cNvSpPr>
            <a:spLocks noChangeArrowheads="1"/>
          </p:cNvSpPr>
          <p:nvPr userDrawn="1"/>
        </p:nvSpPr>
        <p:spPr bwMode="auto">
          <a:xfrm>
            <a:off x="4724400" y="2514600"/>
            <a:ext cx="3429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defRPr/>
            </a:pPr>
            <a:r>
              <a:rPr lang="en-US" sz="1200" b="1" dirty="0">
                <a:solidFill>
                  <a:schemeClr val="bg1"/>
                </a:solidFill>
                <a:latin typeface="Calibri" pitchFamily="34" charset="0"/>
                <a:ea typeface="Roboto" pitchFamily="2" charset="0"/>
                <a:cs typeface="Calibri" pitchFamily="34" charset="0"/>
              </a:rPr>
              <a:t>LDintelligence  I  Liability Derived intelligence™</a:t>
            </a:r>
          </a:p>
        </p:txBody>
      </p:sp>
      <p:pic>
        <p:nvPicPr>
          <p:cNvPr id="3" name="Graphic 2">
            <a:extLst>
              <a:ext uri="{FF2B5EF4-FFF2-40B4-BE49-F238E27FC236}">
                <a16:creationId xmlns:a16="http://schemas.microsoft.com/office/drawing/2014/main" id="{9F7D94AE-4587-0F84-7D3A-8DF0AE3E57A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extLst>
      <p:ext uri="{BB962C8B-B14F-4D97-AF65-F5344CB8AC3E}">
        <p14:creationId xmlns:p14="http://schemas.microsoft.com/office/powerpoint/2010/main" val="763232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AC8716-E380-48EF-9169-3C2960A232B4}" type="datetimeFigureOut">
              <a:rPr lang="en-US" smtClean="0"/>
              <a:pPr/>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DDD567-F47C-44A8-B8F9-C5A36B329D9E}" type="slidenum">
              <a:rPr lang="en-US" smtClean="0"/>
              <a:pPr/>
              <a:t>‹#›</a:t>
            </a:fld>
            <a:endParaRPr lang="en-US" dirty="0"/>
          </a:p>
        </p:txBody>
      </p:sp>
    </p:spTree>
    <p:extLst>
      <p:ext uri="{BB962C8B-B14F-4D97-AF65-F5344CB8AC3E}">
        <p14:creationId xmlns:p14="http://schemas.microsoft.com/office/powerpoint/2010/main" val="1724124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AC8716-E380-48EF-9169-3C2960A232B4}" type="datetimeFigureOut">
              <a:rPr lang="en-US" smtClean="0"/>
              <a:pPr/>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DDD567-F47C-44A8-B8F9-C5A36B329D9E}" type="slidenum">
              <a:rPr lang="en-US" smtClean="0"/>
              <a:pPr/>
              <a:t>‹#›</a:t>
            </a:fld>
            <a:endParaRPr lang="en-US" dirty="0"/>
          </a:p>
        </p:txBody>
      </p:sp>
    </p:spTree>
    <p:extLst>
      <p:ext uri="{BB962C8B-B14F-4D97-AF65-F5344CB8AC3E}">
        <p14:creationId xmlns:p14="http://schemas.microsoft.com/office/powerpoint/2010/main" val="18107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0" name="Picture 9" descr="Header-no-words-blue.jpg"/>
          <p:cNvPicPr>
            <a:picLocks noChangeAspect="1"/>
          </p:cNvPicPr>
          <p:nvPr userDrawn="1"/>
        </p:nvPicPr>
        <p:blipFill>
          <a:blip r:embed="rId2" cstate="print"/>
          <a:srcRect t="54166"/>
          <a:stretch>
            <a:fillRect/>
          </a:stretch>
        </p:blipFill>
        <p:spPr>
          <a:xfrm>
            <a:off x="1" y="0"/>
            <a:ext cx="9144000" cy="9144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0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rmAutofit/>
          </a:bodyPr>
          <a:lstStyle>
            <a:lvl1pPr marL="0" indent="0">
              <a:buNone/>
              <a:defRPr sz="20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11" name="Content Placeholder 10"/>
          <p:cNvSpPr>
            <a:spLocks noGrp="1"/>
          </p:cNvSpPr>
          <p:nvPr>
            <p:ph sz="quarter" idx="2"/>
          </p:nvPr>
        </p:nvSpPr>
        <p:spPr>
          <a:xfrm>
            <a:off x="457200" y="2133600"/>
            <a:ext cx="4038600" cy="4038600"/>
          </a:xfrm>
        </p:spPr>
        <p:txBody>
          <a:bodyPr/>
          <a:lstStyle>
            <a:lvl1pPr>
              <a:defRPr sz="2000"/>
            </a:lvl1pPr>
            <a:lvl2pPr>
              <a:defRPr sz="20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normAutofit/>
          </a:bodyPr>
          <a:lstStyle>
            <a:lvl1pPr>
              <a:defRPr sz="2400"/>
            </a:lvl1pPr>
            <a:lvl2pPr>
              <a:defRPr sz="2000"/>
            </a:lvl2pPr>
            <a:lvl3pPr>
              <a:defRPr sz="1800"/>
            </a:lvl3pPr>
            <a:lvl4pPr>
              <a:defRPr sz="1600"/>
            </a:lvl4pPr>
            <a:lvl5pPr>
              <a:defRPr sz="14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3/3/25</a:t>
            </a:fld>
            <a:endParaRPr lang="en-US" dirty="0"/>
          </a:p>
        </p:txBody>
      </p:sp>
      <p:sp>
        <p:nvSpPr>
          <p:cNvPr id="4" name="Footer Placeholder 3"/>
          <p:cNvSpPr>
            <a:spLocks noGrp="1"/>
          </p:cNvSpPr>
          <p:nvPr>
            <p:ph type="ftr" sz="quarter" idx="11"/>
          </p:nvPr>
        </p:nvSpPr>
        <p:spPr>
          <a:xfrm>
            <a:off x="2898648" y="6356350"/>
            <a:ext cx="3505200" cy="365760"/>
          </a:xfrm>
          <a:prstGeom prst="rect">
            <a:avLst/>
          </a:prstGeom>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15B696-FA5F-6FBF-5FFE-B4A9049648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800" b="1">
                <a:solidFill>
                  <a:schemeClr val="tx2"/>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4" name="Graphic 3">
            <a:extLst>
              <a:ext uri="{FF2B5EF4-FFF2-40B4-BE49-F238E27FC236}">
                <a16:creationId xmlns:a16="http://schemas.microsoft.com/office/drawing/2014/main" id="{788A029F-0D44-865F-4845-37360F956B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5" name="Graphic 4">
            <a:extLst>
              <a:ext uri="{FF2B5EF4-FFF2-40B4-BE49-F238E27FC236}">
                <a16:creationId xmlns:a16="http://schemas.microsoft.com/office/drawing/2014/main" id="{DDBA07D8-A285-238E-3DA5-6F1F636B6A6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ln w="76200">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square" lIns="91440" tIns="45720" rIns="91440" bIns="45720" anchor="t" compatLnSpc="1"/>
          <a:lstStyle/>
          <a:p>
            <a:endParaRPr kumimoji="0" lang="en-US"/>
          </a:p>
        </p:txBody>
      </p:sp>
      <p:pic>
        <p:nvPicPr>
          <p:cNvPr id="9" name="Picture 8" descr="Header-no-words-blue.jpg"/>
          <p:cNvPicPr>
            <a:picLocks noChangeAspect="1"/>
          </p:cNvPicPr>
          <p:nvPr userDrawn="1"/>
        </p:nvPicPr>
        <p:blipFill>
          <a:blip r:embed="rId18" cstate="print"/>
          <a:srcRect l="3333" t="45231" r="20833" b="33704"/>
          <a:stretch>
            <a:fillRect/>
          </a:stretch>
        </p:blipFill>
        <p:spPr>
          <a:xfrm rot="5400000">
            <a:off x="-3238500" y="3238500"/>
            <a:ext cx="6858000" cy="381000"/>
          </a:xfrm>
          <a:prstGeom prst="rect">
            <a:avLst/>
          </a:prstGeom>
        </p:spPr>
      </p:pic>
      <p:pic>
        <p:nvPicPr>
          <p:cNvPr id="2" name="Graphic 1">
            <a:extLst>
              <a:ext uri="{FF2B5EF4-FFF2-40B4-BE49-F238E27FC236}">
                <a16:creationId xmlns:a16="http://schemas.microsoft.com/office/drawing/2014/main" id="{A6236E29-AD19-5408-F47B-C4DFBBFD5FD7}"/>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457200" y="6248400"/>
            <a:ext cx="2070719" cy="444500"/>
          </a:xfrm>
          <a:prstGeom prst="rect">
            <a:avLst/>
          </a:prstGeom>
        </p:spPr>
      </p:pic>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650" r:id="rId12"/>
    <p:sldLayoutId id="2147483654" r:id="rId13"/>
    <p:sldLayoutId id="2147483958" r:id="rId14"/>
    <p:sldLayoutId id="2147483988" r:id="rId15"/>
    <p:sldLayoutId id="2147483989" r:id="rId16"/>
  </p:sldLayoutIdLst>
  <p:txStyles>
    <p:titleStyle>
      <a:lvl1pPr algn="l" rtl="0" eaLnBrk="1" latinLnBrk="0" hangingPunct="1">
        <a:spcBef>
          <a:spcPct val="0"/>
        </a:spcBef>
        <a:buNone/>
        <a:defRPr kumimoji="0" sz="2800" kern="1200">
          <a:solidFill>
            <a:schemeClr val="tx2"/>
          </a:solidFill>
          <a:latin typeface="+mj-lt"/>
          <a:ea typeface="Roboto" pitchFamily="2" charset="0"/>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j-lt"/>
          <a:ea typeface="Roboto" pitchFamily="2" charset="0"/>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j-lt"/>
          <a:ea typeface="Roboto" pitchFamily="2" charset="0"/>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j-lt"/>
          <a:ea typeface="Roboto" pitchFamily="2" charset="0"/>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j-lt"/>
          <a:ea typeface="Roboto" pitchFamily="2" charset="0"/>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j-lt"/>
          <a:ea typeface="Roboto" pitchFamily="2" charset="0"/>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www.markovprocesses.com/index.ht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6.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8C46E72-86FA-4BF3-981B-BB1C26A891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524"/>
          <a:stretch/>
        </p:blipFill>
        <p:spPr bwMode="auto">
          <a:xfrm>
            <a:off x="0" y="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ctrTitle" idx="4294967295"/>
          </p:nvPr>
        </p:nvSpPr>
        <p:spPr>
          <a:xfrm>
            <a:off x="183573" y="2209800"/>
            <a:ext cx="6858000" cy="1467155"/>
          </a:xfrm>
        </p:spPr>
        <p:txBody>
          <a:bodyPr>
            <a:normAutofit fontScale="90000"/>
          </a:bodyPr>
          <a:lstStyle/>
          <a:p>
            <a:r>
              <a:rPr lang="en-US" sz="3600" dirty="0">
                <a:solidFill>
                  <a:schemeClr val="tx1">
                    <a:lumMod val="75000"/>
                  </a:schemeClr>
                </a:solidFill>
              </a:rPr>
              <a:t>Management of American Indian Investment Decisions:</a:t>
            </a:r>
            <a:br>
              <a:rPr lang="en-US" sz="3600" dirty="0">
                <a:solidFill>
                  <a:schemeClr val="tx1">
                    <a:lumMod val="75000"/>
                  </a:schemeClr>
                </a:solidFill>
              </a:rPr>
            </a:br>
            <a:r>
              <a:rPr lang="en-US" sz="2700" dirty="0">
                <a:solidFill>
                  <a:schemeClr val="tx1">
                    <a:lumMod val="75000"/>
                  </a:schemeClr>
                </a:solidFill>
              </a:rPr>
              <a:t>Fiduciary Liability &amp; Risk Mitigation Considerations</a:t>
            </a:r>
          </a:p>
        </p:txBody>
      </p:sp>
      <p:sp>
        <p:nvSpPr>
          <p:cNvPr id="12" name="Subtitle 11"/>
          <p:cNvSpPr>
            <a:spLocks noGrp="1"/>
          </p:cNvSpPr>
          <p:nvPr>
            <p:ph type="subTitle" idx="4294967295"/>
          </p:nvPr>
        </p:nvSpPr>
        <p:spPr>
          <a:xfrm>
            <a:off x="193098" y="3810000"/>
            <a:ext cx="6858000" cy="533400"/>
          </a:xfrm>
        </p:spPr>
        <p:txBody>
          <a:bodyPr>
            <a:normAutofit/>
          </a:bodyPr>
          <a:lstStyle/>
          <a:p>
            <a:pPr marL="0" indent="0">
              <a:buNone/>
            </a:pPr>
            <a:r>
              <a:rPr lang="en-US" sz="1800" dirty="0">
                <a:solidFill>
                  <a:schemeClr val="accent3">
                    <a:lumMod val="50000"/>
                  </a:schemeClr>
                </a:solidFill>
              </a:rPr>
              <a:t>Inspiring Leadership, Stewardship and Governance</a:t>
            </a:r>
          </a:p>
        </p:txBody>
      </p:sp>
      <p:pic>
        <p:nvPicPr>
          <p:cNvPr id="3" name="Picture 2">
            <a:extLst>
              <a:ext uri="{FF2B5EF4-FFF2-40B4-BE49-F238E27FC236}">
                <a16:creationId xmlns:a16="http://schemas.microsoft.com/office/drawing/2014/main" id="{32A997D8-17EB-7532-79B9-0B3F0CB74741}"/>
              </a:ext>
            </a:extLst>
          </p:cNvPr>
          <p:cNvPicPr>
            <a:picLocks noChangeAspect="1"/>
          </p:cNvPicPr>
          <p:nvPr/>
        </p:nvPicPr>
        <p:blipFill>
          <a:blip r:embed="rId4"/>
          <a:stretch>
            <a:fillRect/>
          </a:stretch>
        </p:blipFill>
        <p:spPr>
          <a:xfrm>
            <a:off x="196908" y="198120"/>
            <a:ext cx="1542328" cy="990600"/>
          </a:xfrm>
          <a:prstGeom prst="rect">
            <a:avLst/>
          </a:prstGeom>
        </p:spPr>
      </p:pic>
    </p:spTree>
    <p:extLst>
      <p:ext uri="{BB962C8B-B14F-4D97-AF65-F5344CB8AC3E}">
        <p14:creationId xmlns:p14="http://schemas.microsoft.com/office/powerpoint/2010/main" val="374060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
            <a:extLst>
              <a:ext uri="{FF2B5EF4-FFF2-40B4-BE49-F238E27FC236}">
                <a16:creationId xmlns:a16="http://schemas.microsoft.com/office/drawing/2014/main" id="{944B8052-F540-1040-6EBE-A3544E0BA51E}"/>
              </a:ext>
            </a:extLst>
          </p:cNvPr>
          <p:cNvSpPr txBox="1"/>
          <p:nvPr/>
        </p:nvSpPr>
        <p:spPr>
          <a:xfrm>
            <a:off x="457200" y="304800"/>
            <a:ext cx="8229600" cy="820420"/>
          </a:xfrm>
          <a:prstGeom prst="rect">
            <a:avLst/>
          </a:prstGeom>
          <a:noFill/>
          <a:ln>
            <a:noFill/>
          </a:ln>
          <a:effectLst/>
          <a:extLst>
            <a:ext uri="{C572A759-6A51-4108-AA02-DFA0A04FC94B}">
              <ma14:wrappingTextBox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val="1"/>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2400" dirty="0">
                <a:solidFill>
                  <a:schemeClr val="accent5">
                    <a:lumMod val="75000"/>
                  </a:schemeClr>
                </a:solidFill>
                <a:latin typeface="+mj-lt"/>
                <a:ea typeface="Roboto" pitchFamily="2" charset="0"/>
                <a:cs typeface="+mj-cs"/>
              </a:rPr>
              <a:t>Investment Management Consultant vs. Money Manager</a:t>
            </a:r>
          </a:p>
          <a:p>
            <a:pPr marL="0" marR="0" algn="ctr">
              <a:spcBef>
                <a:spcPts val="0"/>
              </a:spcBef>
              <a:spcAft>
                <a:spcPts val="0"/>
              </a:spcAft>
            </a:pPr>
            <a:r>
              <a:rPr lang="en-US" sz="2400" dirty="0">
                <a:solidFill>
                  <a:schemeClr val="accent5">
                    <a:lumMod val="75000"/>
                  </a:schemeClr>
                </a:solidFill>
                <a:latin typeface="+mj-lt"/>
                <a:ea typeface="Roboto" pitchFamily="2" charset="0"/>
                <a:cs typeface="+mj-cs"/>
              </a:rPr>
              <a:t>Investment Decisions</a:t>
            </a:r>
          </a:p>
          <a:p>
            <a:pPr marL="0" marR="0" algn="ctr">
              <a:spcBef>
                <a:spcPts val="0"/>
              </a:spcBef>
              <a:spcAft>
                <a:spcPts val="0"/>
              </a:spcAft>
            </a:pPr>
            <a:r>
              <a:rPr lang="en-US" sz="2000" b="1" dirty="0">
                <a:effectLst/>
                <a:latin typeface="Calibri" panose="020F0502020204030204" pitchFamily="34" charset="0"/>
                <a:ea typeface="MS Mincho" panose="02020609040205080304" pitchFamily="49" charset="-128"/>
                <a:cs typeface="Times New Roman" panose="02020603050405020304" pitchFamily="18" charset="0"/>
              </a:rPr>
              <a:t> </a:t>
            </a:r>
            <a:endParaRPr lang="en-US" sz="12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2000" b="1" dirty="0">
                <a:effectLst/>
                <a:latin typeface="Calibri" panose="020F0502020204030204" pitchFamily="34" charset="0"/>
                <a:ea typeface="MS Mincho" panose="02020609040205080304" pitchFamily="49" charset="-128"/>
                <a:cs typeface="Times New Roman" panose="02020603050405020304" pitchFamily="18" charset="0"/>
              </a:rPr>
              <a:t> </a:t>
            </a:r>
            <a:endParaRPr lang="en-US" sz="1200" dirty="0">
              <a:effectLst/>
              <a:latin typeface="Cambria" panose="02040503050406030204" pitchFamily="18" charset="0"/>
              <a:ea typeface="MS Mincho" panose="02020609040205080304" pitchFamily="49" charset="-128"/>
              <a:cs typeface="Times New Roman" panose="02020603050405020304" pitchFamily="18" charset="0"/>
            </a:endParaRPr>
          </a:p>
        </p:txBody>
      </p:sp>
      <p:pic>
        <p:nvPicPr>
          <p:cNvPr id="11" name="Picture 10">
            <a:extLst>
              <a:ext uri="{FF2B5EF4-FFF2-40B4-BE49-F238E27FC236}">
                <a16:creationId xmlns:a16="http://schemas.microsoft.com/office/drawing/2014/main" id="{B12C91F2-FE81-BF4C-FE72-168246B6945A}"/>
              </a:ext>
            </a:extLst>
          </p:cNvPr>
          <p:cNvPicPr>
            <a:picLocks noChangeAspect="1"/>
          </p:cNvPicPr>
          <p:nvPr/>
        </p:nvPicPr>
        <p:blipFill rotWithShape="1">
          <a:blip r:embed="rId2"/>
          <a:srcRect t="2292" b="301"/>
          <a:stretch/>
        </p:blipFill>
        <p:spPr>
          <a:xfrm>
            <a:off x="1005840" y="1280160"/>
            <a:ext cx="7439050" cy="5013960"/>
          </a:xfrm>
          <a:prstGeom prst="rect">
            <a:avLst/>
          </a:prstGeom>
        </p:spPr>
      </p:pic>
    </p:spTree>
    <p:extLst>
      <p:ext uri="{BB962C8B-B14F-4D97-AF65-F5344CB8AC3E}">
        <p14:creationId xmlns:p14="http://schemas.microsoft.com/office/powerpoint/2010/main" val="2034466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47">
            <a:extLst>
              <a:ext uri="{FF2B5EF4-FFF2-40B4-BE49-F238E27FC236}">
                <a16:creationId xmlns:a16="http://schemas.microsoft.com/office/drawing/2014/main" id="{0B7A98C2-FB64-4AD2-AA42-FAC508D014C4}"/>
              </a:ext>
            </a:extLst>
          </p:cNvPr>
          <p:cNvSpPr>
            <a:spLocks noChangeArrowheads="1"/>
          </p:cNvSpPr>
          <p:nvPr/>
        </p:nvSpPr>
        <p:spPr bwMode="auto">
          <a:xfrm>
            <a:off x="4800600" y="1066800"/>
            <a:ext cx="3733800" cy="5181600"/>
          </a:xfrm>
          <a:prstGeom prst="rect">
            <a:avLst/>
          </a:prstGeom>
          <a:solidFill>
            <a:schemeClr val="tx1">
              <a:lumMod val="20000"/>
              <a:lumOff val="80000"/>
            </a:schemeClr>
          </a:solidFill>
          <a:ln>
            <a:noFill/>
          </a:ln>
          <a:effectLst/>
        </p:spPr>
        <p:txBody>
          <a:bodyPr wrap="none" lIns="228600" tIns="228600" rIns="228600" bIns="228600" anchor="ctr"/>
          <a:lstStyle/>
          <a:p>
            <a:pPr eaLnBrk="1" hangingPunct="1">
              <a:spcBef>
                <a:spcPct val="50000"/>
              </a:spcBef>
              <a:defRPr/>
            </a:pPr>
            <a:endParaRPr lang="en-US">
              <a:cs typeface="Arial" charset="0"/>
            </a:endParaRPr>
          </a:p>
        </p:txBody>
      </p:sp>
      <p:sp>
        <p:nvSpPr>
          <p:cNvPr id="3075" name="Rectangle 1041">
            <a:extLst>
              <a:ext uri="{FF2B5EF4-FFF2-40B4-BE49-F238E27FC236}">
                <a16:creationId xmlns:a16="http://schemas.microsoft.com/office/drawing/2014/main" id="{560AC2EC-4ECD-41BD-B9AA-9114C5D1A37F}"/>
              </a:ext>
            </a:extLst>
          </p:cNvPr>
          <p:cNvSpPr>
            <a:spLocks noChangeArrowheads="1"/>
          </p:cNvSpPr>
          <p:nvPr/>
        </p:nvSpPr>
        <p:spPr bwMode="auto">
          <a:xfrm>
            <a:off x="685800" y="990600"/>
            <a:ext cx="3733800" cy="5257800"/>
          </a:xfrm>
          <a:prstGeom prst="rect">
            <a:avLst/>
          </a:prstGeom>
          <a:solidFill>
            <a:schemeClr val="tx1">
              <a:lumMod val="20000"/>
              <a:lumOff val="80000"/>
            </a:schemeClr>
          </a:solidFill>
          <a:ln>
            <a:noFill/>
          </a:ln>
          <a:effectLst/>
        </p:spPr>
        <p:txBody>
          <a:bodyPr wrap="none" lIns="228600" tIns="228600" rIns="228600" bIns="228600" anchor="ctr"/>
          <a:lstStyle/>
          <a:p>
            <a:pPr eaLnBrk="1" hangingPunct="1">
              <a:spcBef>
                <a:spcPct val="50000"/>
              </a:spcBef>
              <a:defRPr/>
            </a:pPr>
            <a:endParaRPr lang="en-US">
              <a:cs typeface="Arial" charset="0"/>
            </a:endParaRPr>
          </a:p>
        </p:txBody>
      </p:sp>
      <p:sp>
        <p:nvSpPr>
          <p:cNvPr id="3076" name="Text Box 1046">
            <a:extLst>
              <a:ext uri="{FF2B5EF4-FFF2-40B4-BE49-F238E27FC236}">
                <a16:creationId xmlns:a16="http://schemas.microsoft.com/office/drawing/2014/main" id="{B3DAE3F2-6961-473E-927B-77912A52A356}"/>
              </a:ext>
            </a:extLst>
          </p:cNvPr>
          <p:cNvSpPr txBox="1">
            <a:spLocks noChangeArrowheads="1"/>
          </p:cNvSpPr>
          <p:nvPr/>
        </p:nvSpPr>
        <p:spPr bwMode="auto">
          <a:xfrm>
            <a:off x="666750" y="990600"/>
            <a:ext cx="3810000" cy="83099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Biased  - Written by manager, to fit manager’s style. Possibly not the best suited for the investor's profile. Definitely not appropriate for the total portfolio.</a:t>
            </a:r>
          </a:p>
        </p:txBody>
      </p:sp>
      <p:sp>
        <p:nvSpPr>
          <p:cNvPr id="3077" name="Text Box 1048">
            <a:extLst>
              <a:ext uri="{FF2B5EF4-FFF2-40B4-BE49-F238E27FC236}">
                <a16:creationId xmlns:a16="http://schemas.microsoft.com/office/drawing/2014/main" id="{D12958FA-6434-4889-B618-FAAB2CB877C6}"/>
              </a:ext>
            </a:extLst>
          </p:cNvPr>
          <p:cNvSpPr txBox="1">
            <a:spLocks noChangeArrowheads="1"/>
          </p:cNvSpPr>
          <p:nvPr/>
        </p:nvSpPr>
        <p:spPr bwMode="auto">
          <a:xfrm>
            <a:off x="4724400" y="1066800"/>
            <a:ext cx="3810000" cy="646331"/>
          </a:xfrm>
          <a:prstGeom prst="rect">
            <a:avLst/>
          </a:prstGeom>
          <a:solidFill>
            <a:schemeClr val="tx1">
              <a:lumMod val="20000"/>
              <a:lumOff val="80000"/>
            </a:schemeClr>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Unbiased – objectively written in client’s best interest. Tailored to fit client.</a:t>
            </a:r>
          </a:p>
        </p:txBody>
      </p:sp>
      <p:sp>
        <p:nvSpPr>
          <p:cNvPr id="3078" name="Text Box 1049">
            <a:extLst>
              <a:ext uri="{FF2B5EF4-FFF2-40B4-BE49-F238E27FC236}">
                <a16:creationId xmlns:a16="http://schemas.microsoft.com/office/drawing/2014/main" id="{1679742A-F7F1-408D-8F70-7EC011151127}"/>
              </a:ext>
            </a:extLst>
          </p:cNvPr>
          <p:cNvSpPr txBox="1">
            <a:spLocks noChangeArrowheads="1"/>
          </p:cNvSpPr>
          <p:nvPr/>
        </p:nvSpPr>
        <p:spPr bwMode="auto">
          <a:xfrm>
            <a:off x="2362200" y="17526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Asset Allocation</a:t>
            </a:r>
          </a:p>
        </p:txBody>
      </p:sp>
      <p:sp>
        <p:nvSpPr>
          <p:cNvPr id="3079" name="Text Box 1050">
            <a:extLst>
              <a:ext uri="{FF2B5EF4-FFF2-40B4-BE49-F238E27FC236}">
                <a16:creationId xmlns:a16="http://schemas.microsoft.com/office/drawing/2014/main" id="{B1A3B114-A239-4846-B8CC-823A56289E48}"/>
              </a:ext>
            </a:extLst>
          </p:cNvPr>
          <p:cNvSpPr txBox="1">
            <a:spLocks noChangeArrowheads="1"/>
          </p:cNvSpPr>
          <p:nvPr/>
        </p:nvSpPr>
        <p:spPr bwMode="auto">
          <a:xfrm>
            <a:off x="685800" y="2286000"/>
            <a:ext cx="3790950" cy="83099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Limited Economic research focusing on sector allocations and security selection. Typically, conflicted from recommending other Non-Affiliated money managers.</a:t>
            </a:r>
          </a:p>
        </p:txBody>
      </p:sp>
      <p:sp>
        <p:nvSpPr>
          <p:cNvPr id="3080" name="Text Box 1051">
            <a:extLst>
              <a:ext uri="{FF2B5EF4-FFF2-40B4-BE49-F238E27FC236}">
                <a16:creationId xmlns:a16="http://schemas.microsoft.com/office/drawing/2014/main" id="{1946DFEA-3F63-4246-B83B-9B5F55D04741}"/>
              </a:ext>
            </a:extLst>
          </p:cNvPr>
          <p:cNvSpPr txBox="1">
            <a:spLocks noChangeArrowheads="1"/>
          </p:cNvSpPr>
          <p:nvPr/>
        </p:nvSpPr>
        <p:spPr bwMode="auto">
          <a:xfrm>
            <a:off x="4751388" y="2209800"/>
            <a:ext cx="3733800" cy="101566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Robust Advisers open-source resources are the broadest commitment of its kind to capital markets analysis asset allocation advice, manager research and performance monitoring.</a:t>
            </a:r>
          </a:p>
        </p:txBody>
      </p:sp>
      <p:sp>
        <p:nvSpPr>
          <p:cNvPr id="3081" name="Text Box 1052">
            <a:extLst>
              <a:ext uri="{FF2B5EF4-FFF2-40B4-BE49-F238E27FC236}">
                <a16:creationId xmlns:a16="http://schemas.microsoft.com/office/drawing/2014/main" id="{4D6761C0-193F-4794-8209-71A6FC735FE2}"/>
              </a:ext>
            </a:extLst>
          </p:cNvPr>
          <p:cNvSpPr txBox="1">
            <a:spLocks noChangeArrowheads="1"/>
          </p:cNvSpPr>
          <p:nvPr/>
        </p:nvSpPr>
        <p:spPr bwMode="auto">
          <a:xfrm>
            <a:off x="2362200" y="31242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Manager Selection</a:t>
            </a:r>
          </a:p>
        </p:txBody>
      </p:sp>
      <p:sp>
        <p:nvSpPr>
          <p:cNvPr id="3082" name="Text Box 1053">
            <a:extLst>
              <a:ext uri="{FF2B5EF4-FFF2-40B4-BE49-F238E27FC236}">
                <a16:creationId xmlns:a16="http://schemas.microsoft.com/office/drawing/2014/main" id="{DE5DBCAD-ECFC-41F5-85FE-8A7FA37A44AF}"/>
              </a:ext>
            </a:extLst>
          </p:cNvPr>
          <p:cNvSpPr txBox="1">
            <a:spLocks noChangeArrowheads="1"/>
          </p:cNvSpPr>
          <p:nvPr/>
        </p:nvSpPr>
        <p:spPr bwMode="auto">
          <a:xfrm>
            <a:off x="609600" y="3667125"/>
            <a:ext cx="3810000" cy="7386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Essential to realize efficient and effective asset selection.</a:t>
            </a:r>
          </a:p>
          <a:p>
            <a:pPr eaLnBrk="1" hangingPunct="1">
              <a:spcBef>
                <a:spcPct val="50000"/>
              </a:spcBef>
              <a:defRPr/>
            </a:pPr>
            <a:r>
              <a:rPr lang="en-US" sz="1200" dirty="0">
                <a:solidFill>
                  <a:srgbClr val="000000"/>
                </a:solidFill>
              </a:rPr>
              <a:t>Limited to signature style of the manager.</a:t>
            </a:r>
          </a:p>
        </p:txBody>
      </p:sp>
      <p:sp>
        <p:nvSpPr>
          <p:cNvPr id="3083" name="Text Box 1054">
            <a:extLst>
              <a:ext uri="{FF2B5EF4-FFF2-40B4-BE49-F238E27FC236}">
                <a16:creationId xmlns:a16="http://schemas.microsoft.com/office/drawing/2014/main" id="{02B477BB-C55D-4531-8435-7B22E53F3FB1}"/>
              </a:ext>
            </a:extLst>
          </p:cNvPr>
          <p:cNvSpPr txBox="1">
            <a:spLocks noChangeArrowheads="1"/>
          </p:cNvSpPr>
          <p:nvPr/>
        </p:nvSpPr>
        <p:spPr bwMode="auto">
          <a:xfrm>
            <a:off x="4724400" y="3581400"/>
            <a:ext cx="3886200" cy="1200329"/>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Unlimited. Investor as access to vast universe of all Registered Investment Advisers (RIAs), Banks, and Insurance companies. This provides greater selection (diversification) among managers with further specialization in specific market segments.</a:t>
            </a:r>
          </a:p>
        </p:txBody>
      </p:sp>
      <p:sp>
        <p:nvSpPr>
          <p:cNvPr id="3084" name="Text Box 1055">
            <a:extLst>
              <a:ext uri="{FF2B5EF4-FFF2-40B4-BE49-F238E27FC236}">
                <a16:creationId xmlns:a16="http://schemas.microsoft.com/office/drawing/2014/main" id="{BC7C3780-CC1B-40FD-8BE5-5B5C93AE8501}"/>
              </a:ext>
            </a:extLst>
          </p:cNvPr>
          <p:cNvSpPr txBox="1">
            <a:spLocks noChangeArrowheads="1"/>
          </p:cNvSpPr>
          <p:nvPr/>
        </p:nvSpPr>
        <p:spPr bwMode="auto">
          <a:xfrm>
            <a:off x="2362200" y="46482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Active/Passive Allocation Blend</a:t>
            </a:r>
          </a:p>
        </p:txBody>
      </p:sp>
      <p:sp>
        <p:nvSpPr>
          <p:cNvPr id="3085" name="Text Box 1056">
            <a:extLst>
              <a:ext uri="{FF2B5EF4-FFF2-40B4-BE49-F238E27FC236}">
                <a16:creationId xmlns:a16="http://schemas.microsoft.com/office/drawing/2014/main" id="{1CF38554-AF48-455B-A821-5942F499AFB5}"/>
              </a:ext>
            </a:extLst>
          </p:cNvPr>
          <p:cNvSpPr txBox="1">
            <a:spLocks noChangeArrowheads="1"/>
          </p:cNvSpPr>
          <p:nvPr/>
        </p:nvSpPr>
        <p:spPr bwMode="auto">
          <a:xfrm>
            <a:off x="688977" y="5214887"/>
            <a:ext cx="1219200"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Not Available.</a:t>
            </a:r>
          </a:p>
        </p:txBody>
      </p:sp>
      <p:sp>
        <p:nvSpPr>
          <p:cNvPr id="3086" name="Text Box 1057">
            <a:extLst>
              <a:ext uri="{FF2B5EF4-FFF2-40B4-BE49-F238E27FC236}">
                <a16:creationId xmlns:a16="http://schemas.microsoft.com/office/drawing/2014/main" id="{ABE8ADD3-AEF9-4B5E-B364-66EBFA2F0876}"/>
              </a:ext>
            </a:extLst>
          </p:cNvPr>
          <p:cNvSpPr txBox="1">
            <a:spLocks noChangeArrowheads="1"/>
          </p:cNvSpPr>
          <p:nvPr/>
        </p:nvSpPr>
        <p:spPr bwMode="auto">
          <a:xfrm>
            <a:off x="4800600" y="5015805"/>
            <a:ext cx="3733800" cy="138499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Our multi screening process identifies some of the most promising independent active managers for each sub-asset class. The search process incorporates both quantitative and qualitative criteria and draws on vast expertise of multi-providers. Passive indexing used to budget active management risk.</a:t>
            </a:r>
          </a:p>
        </p:txBody>
      </p:sp>
      <p:sp>
        <p:nvSpPr>
          <p:cNvPr id="3087" name="Text Box 1058">
            <a:extLst>
              <a:ext uri="{FF2B5EF4-FFF2-40B4-BE49-F238E27FC236}">
                <a16:creationId xmlns:a16="http://schemas.microsoft.com/office/drawing/2014/main" id="{E7F77909-3F40-4A11-B183-696A04155062}"/>
              </a:ext>
            </a:extLst>
          </p:cNvPr>
          <p:cNvSpPr txBox="1">
            <a:spLocks noChangeArrowheads="1"/>
          </p:cNvSpPr>
          <p:nvPr/>
        </p:nvSpPr>
        <p:spPr bwMode="auto">
          <a:xfrm rot="16200000">
            <a:off x="-2033588" y="3451225"/>
            <a:ext cx="5257800" cy="336550"/>
          </a:xfrm>
          <a:prstGeom prst="rect">
            <a:avLst/>
          </a:prstGeom>
          <a:solidFill>
            <a:srgbClr val="1B75BC"/>
          </a:solidFill>
          <a:ln>
            <a:noFill/>
          </a:ln>
          <a:effectLst/>
        </p:spPr>
        <p:txBody>
          <a:bodyPr wrap="square"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Asset Management Without IAC</a:t>
            </a:r>
          </a:p>
        </p:txBody>
      </p:sp>
      <p:sp>
        <p:nvSpPr>
          <p:cNvPr id="3088" name="Text Box 1059">
            <a:extLst>
              <a:ext uri="{FF2B5EF4-FFF2-40B4-BE49-F238E27FC236}">
                <a16:creationId xmlns:a16="http://schemas.microsoft.com/office/drawing/2014/main" id="{6F06DBF2-FCD5-46CA-A757-97155A394DF2}"/>
              </a:ext>
            </a:extLst>
          </p:cNvPr>
          <p:cNvSpPr txBox="1">
            <a:spLocks noChangeArrowheads="1"/>
          </p:cNvSpPr>
          <p:nvPr/>
        </p:nvSpPr>
        <p:spPr bwMode="auto">
          <a:xfrm rot="16200000">
            <a:off x="6111875" y="3489325"/>
            <a:ext cx="5181600" cy="336550"/>
          </a:xfrm>
          <a:prstGeom prst="rect">
            <a:avLst/>
          </a:prstGeom>
          <a:solidFill>
            <a:srgbClr val="1B75BC"/>
          </a:solidFill>
          <a:ln>
            <a:noFill/>
          </a:ln>
          <a:effectLst/>
        </p:spPr>
        <p:txBody>
          <a:bodyPr wrap="square"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Asset Management With IAC</a:t>
            </a:r>
          </a:p>
        </p:txBody>
      </p:sp>
      <p:sp>
        <p:nvSpPr>
          <p:cNvPr id="3089" name="Text Box 1032">
            <a:extLst>
              <a:ext uri="{FF2B5EF4-FFF2-40B4-BE49-F238E27FC236}">
                <a16:creationId xmlns:a16="http://schemas.microsoft.com/office/drawing/2014/main" id="{237F482E-C8F4-4329-8896-E935C79C5668}"/>
              </a:ext>
            </a:extLst>
          </p:cNvPr>
          <p:cNvSpPr txBox="1">
            <a:spLocks noChangeArrowheads="1"/>
          </p:cNvSpPr>
          <p:nvPr/>
        </p:nvSpPr>
        <p:spPr bwMode="auto">
          <a:xfrm>
            <a:off x="2362200" y="6096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Investment Policy Development</a:t>
            </a:r>
          </a:p>
        </p:txBody>
      </p:sp>
      <p:sp>
        <p:nvSpPr>
          <p:cNvPr id="3090" name="Text Box 1061">
            <a:extLst>
              <a:ext uri="{FF2B5EF4-FFF2-40B4-BE49-F238E27FC236}">
                <a16:creationId xmlns:a16="http://schemas.microsoft.com/office/drawing/2014/main" id="{F01640DA-8D19-4814-85A9-023B48C06A18}"/>
              </a:ext>
            </a:extLst>
          </p:cNvPr>
          <p:cNvSpPr txBox="1">
            <a:spLocks noChangeArrowheads="1"/>
          </p:cNvSpPr>
          <p:nvPr/>
        </p:nvSpPr>
        <p:spPr bwMode="auto">
          <a:xfrm>
            <a:off x="457200" y="152400"/>
            <a:ext cx="8305800" cy="4001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2000" dirty="0">
                <a:solidFill>
                  <a:srgbClr val="1B75BC"/>
                </a:solidFill>
              </a:rPr>
              <a:t>Without or With an Investment Management Consultant (IMC) Comparison</a:t>
            </a:r>
          </a:p>
        </p:txBody>
      </p:sp>
      <p:sp>
        <p:nvSpPr>
          <p:cNvPr id="20" name="Text Box 1058">
            <a:extLst>
              <a:ext uri="{FF2B5EF4-FFF2-40B4-BE49-F238E27FC236}">
                <a16:creationId xmlns:a16="http://schemas.microsoft.com/office/drawing/2014/main" id="{36A094F7-9D16-426B-A04D-4D618221F438}"/>
              </a:ext>
            </a:extLst>
          </p:cNvPr>
          <p:cNvSpPr txBox="1">
            <a:spLocks noChangeArrowheads="1"/>
          </p:cNvSpPr>
          <p:nvPr/>
        </p:nvSpPr>
        <p:spPr bwMode="auto">
          <a:xfrm>
            <a:off x="428625" y="687388"/>
            <a:ext cx="1247775" cy="336550"/>
          </a:xfrm>
          <a:prstGeom prst="rect">
            <a:avLst/>
          </a:prstGeom>
          <a:solidFill>
            <a:srgbClr val="1B75BC"/>
          </a:solidFill>
          <a:ln>
            <a:noFill/>
          </a:ln>
          <a:effectLst/>
        </p:spPr>
        <p:txBody>
          <a:bodyPr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Without IMC</a:t>
            </a:r>
          </a:p>
        </p:txBody>
      </p:sp>
      <p:sp>
        <p:nvSpPr>
          <p:cNvPr id="21" name="Text Box 1058">
            <a:extLst>
              <a:ext uri="{FF2B5EF4-FFF2-40B4-BE49-F238E27FC236}">
                <a16:creationId xmlns:a16="http://schemas.microsoft.com/office/drawing/2014/main" id="{E05E459B-34E2-42EC-B20C-807C0777DF8C}"/>
              </a:ext>
            </a:extLst>
          </p:cNvPr>
          <p:cNvSpPr txBox="1">
            <a:spLocks noChangeArrowheads="1"/>
          </p:cNvSpPr>
          <p:nvPr/>
        </p:nvSpPr>
        <p:spPr bwMode="auto">
          <a:xfrm>
            <a:off x="7623175" y="743129"/>
            <a:ext cx="1247775" cy="336550"/>
          </a:xfrm>
          <a:prstGeom prst="rect">
            <a:avLst/>
          </a:prstGeom>
          <a:solidFill>
            <a:srgbClr val="1B75BC"/>
          </a:solidFill>
          <a:ln>
            <a:noFill/>
          </a:ln>
          <a:effectLst/>
        </p:spPr>
        <p:txBody>
          <a:bodyPr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algn="r" eaLnBrk="1" hangingPunct="1">
              <a:spcBef>
                <a:spcPct val="50000"/>
              </a:spcBef>
              <a:defRPr/>
            </a:pPr>
            <a:r>
              <a:rPr lang="en-US" dirty="0">
                <a:solidFill>
                  <a:schemeClr val="bg1"/>
                </a:solidFill>
              </a:rPr>
              <a:t>      With IMC</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22CC525-5C8C-4A4F-924F-E1713A818E7B}"/>
              </a:ext>
            </a:extLst>
          </p:cNvPr>
          <p:cNvSpPr>
            <a:spLocks noChangeArrowheads="1"/>
          </p:cNvSpPr>
          <p:nvPr/>
        </p:nvSpPr>
        <p:spPr bwMode="auto">
          <a:xfrm>
            <a:off x="4800600" y="1066800"/>
            <a:ext cx="3733800" cy="5181600"/>
          </a:xfrm>
          <a:prstGeom prst="rect">
            <a:avLst/>
          </a:prstGeom>
          <a:solidFill>
            <a:schemeClr val="tx1">
              <a:lumMod val="20000"/>
              <a:lumOff val="80000"/>
            </a:schemeClr>
          </a:solidFill>
          <a:ln>
            <a:noFill/>
          </a:ln>
          <a:effectLst/>
        </p:spPr>
        <p:txBody>
          <a:bodyPr wrap="none" lIns="228600" tIns="228600" rIns="228600" bIns="228600" anchor="ctr"/>
          <a:lstStyle/>
          <a:p>
            <a:pPr eaLnBrk="1" hangingPunct="1">
              <a:spcBef>
                <a:spcPct val="50000"/>
              </a:spcBef>
              <a:defRPr/>
            </a:pPr>
            <a:endParaRPr lang="en-US">
              <a:cs typeface="Arial" charset="0"/>
            </a:endParaRPr>
          </a:p>
        </p:txBody>
      </p:sp>
      <p:sp>
        <p:nvSpPr>
          <p:cNvPr id="4099" name="Rectangle 3">
            <a:extLst>
              <a:ext uri="{FF2B5EF4-FFF2-40B4-BE49-F238E27FC236}">
                <a16:creationId xmlns:a16="http://schemas.microsoft.com/office/drawing/2014/main" id="{DB5DD03A-F118-40BB-B3C1-1C00C471075B}"/>
              </a:ext>
            </a:extLst>
          </p:cNvPr>
          <p:cNvSpPr>
            <a:spLocks noChangeArrowheads="1"/>
          </p:cNvSpPr>
          <p:nvPr/>
        </p:nvSpPr>
        <p:spPr bwMode="auto">
          <a:xfrm>
            <a:off x="685800" y="990600"/>
            <a:ext cx="3733800" cy="5257800"/>
          </a:xfrm>
          <a:prstGeom prst="rect">
            <a:avLst/>
          </a:prstGeom>
          <a:solidFill>
            <a:schemeClr val="tx1">
              <a:lumMod val="20000"/>
              <a:lumOff val="80000"/>
            </a:schemeClr>
          </a:solidFill>
          <a:ln>
            <a:noFill/>
          </a:ln>
          <a:effectLst/>
        </p:spPr>
        <p:txBody>
          <a:bodyPr wrap="none" lIns="228600" tIns="228600" rIns="228600" bIns="228600" anchor="ctr"/>
          <a:lstStyle/>
          <a:p>
            <a:pPr eaLnBrk="1" hangingPunct="1">
              <a:spcBef>
                <a:spcPct val="50000"/>
              </a:spcBef>
              <a:defRPr/>
            </a:pPr>
            <a:endParaRPr lang="en-US">
              <a:cs typeface="Arial" charset="0"/>
            </a:endParaRPr>
          </a:p>
        </p:txBody>
      </p:sp>
      <p:sp>
        <p:nvSpPr>
          <p:cNvPr id="4100" name="Text Box 4">
            <a:extLst>
              <a:ext uri="{FF2B5EF4-FFF2-40B4-BE49-F238E27FC236}">
                <a16:creationId xmlns:a16="http://schemas.microsoft.com/office/drawing/2014/main" id="{4B3D50F6-91A5-4643-94C2-FB4FFACDD214}"/>
              </a:ext>
            </a:extLst>
          </p:cNvPr>
          <p:cNvSpPr txBox="1">
            <a:spLocks noChangeArrowheads="1"/>
          </p:cNvSpPr>
          <p:nvPr/>
        </p:nvSpPr>
        <p:spPr bwMode="auto">
          <a:xfrm>
            <a:off x="658813" y="1066800"/>
            <a:ext cx="3810000" cy="6463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Self evaluation may inhibit critique, which may lead to a “fox guarding the henhouse” conflict of interest.</a:t>
            </a:r>
          </a:p>
        </p:txBody>
      </p:sp>
      <p:sp>
        <p:nvSpPr>
          <p:cNvPr id="4101" name="Text Box 5">
            <a:extLst>
              <a:ext uri="{FF2B5EF4-FFF2-40B4-BE49-F238E27FC236}">
                <a16:creationId xmlns:a16="http://schemas.microsoft.com/office/drawing/2014/main" id="{C2500A7E-C92C-4062-A51B-C18945E19F2C}"/>
              </a:ext>
            </a:extLst>
          </p:cNvPr>
          <p:cNvSpPr txBox="1">
            <a:spLocks noChangeArrowheads="1"/>
          </p:cNvSpPr>
          <p:nvPr/>
        </p:nvSpPr>
        <p:spPr bwMode="auto">
          <a:xfrm>
            <a:off x="4724400" y="990600"/>
            <a:ext cx="3810000" cy="83099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Objective third-party evaluation and continuous due diligence for selection as well as selection/retention decision making information</a:t>
            </a:r>
          </a:p>
        </p:txBody>
      </p:sp>
      <p:sp>
        <p:nvSpPr>
          <p:cNvPr id="4102" name="Text Box 6">
            <a:extLst>
              <a:ext uri="{FF2B5EF4-FFF2-40B4-BE49-F238E27FC236}">
                <a16:creationId xmlns:a16="http://schemas.microsoft.com/office/drawing/2014/main" id="{9A0F6AD4-A562-4C91-8D75-0C98700B031D}"/>
              </a:ext>
            </a:extLst>
          </p:cNvPr>
          <p:cNvSpPr txBox="1">
            <a:spLocks noChangeArrowheads="1"/>
          </p:cNvSpPr>
          <p:nvPr/>
        </p:nvSpPr>
        <p:spPr bwMode="auto">
          <a:xfrm>
            <a:off x="2362200" y="16764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Performance Measurement/Attribution Analysis</a:t>
            </a:r>
          </a:p>
        </p:txBody>
      </p:sp>
      <p:sp>
        <p:nvSpPr>
          <p:cNvPr id="4103" name="Text Box 7">
            <a:extLst>
              <a:ext uri="{FF2B5EF4-FFF2-40B4-BE49-F238E27FC236}">
                <a16:creationId xmlns:a16="http://schemas.microsoft.com/office/drawing/2014/main" id="{22AAB377-B27F-4664-ABA0-F215811F8B79}"/>
              </a:ext>
            </a:extLst>
          </p:cNvPr>
          <p:cNvSpPr txBox="1">
            <a:spLocks noChangeArrowheads="1"/>
          </p:cNvSpPr>
          <p:nvPr/>
        </p:nvSpPr>
        <p:spPr bwMode="auto">
          <a:xfrm>
            <a:off x="654050" y="2209800"/>
            <a:ext cx="3841750" cy="83099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Self performance measurement and analysis is a self report card system. Has potential of leaving out important decision-making information and comparative analysis.</a:t>
            </a:r>
          </a:p>
        </p:txBody>
      </p:sp>
      <p:sp>
        <p:nvSpPr>
          <p:cNvPr id="4104" name="Text Box 8">
            <a:extLst>
              <a:ext uri="{FF2B5EF4-FFF2-40B4-BE49-F238E27FC236}">
                <a16:creationId xmlns:a16="http://schemas.microsoft.com/office/drawing/2014/main" id="{7D54D15E-0772-488D-9D6B-D6086ED300B9}"/>
              </a:ext>
            </a:extLst>
          </p:cNvPr>
          <p:cNvSpPr txBox="1">
            <a:spLocks noChangeArrowheads="1"/>
          </p:cNvSpPr>
          <p:nvPr/>
        </p:nvSpPr>
        <p:spPr bwMode="auto">
          <a:xfrm>
            <a:off x="4724399" y="2044005"/>
            <a:ext cx="3778249" cy="1200329"/>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Objective performance measurement/analysis leads to a better understanding for tracking an investors progress through risk adjusted return, universe/peer ranking and comparative analysis. Creates a “watch dog” arrangement to facilitate keeping investors accurately informed.</a:t>
            </a:r>
          </a:p>
        </p:txBody>
      </p:sp>
      <p:sp>
        <p:nvSpPr>
          <p:cNvPr id="4105" name="Text Box 9">
            <a:extLst>
              <a:ext uri="{FF2B5EF4-FFF2-40B4-BE49-F238E27FC236}">
                <a16:creationId xmlns:a16="http://schemas.microsoft.com/office/drawing/2014/main" id="{33630473-9748-4C67-9D4D-649AF11F0344}"/>
              </a:ext>
            </a:extLst>
          </p:cNvPr>
          <p:cNvSpPr txBox="1">
            <a:spLocks noChangeArrowheads="1"/>
          </p:cNvSpPr>
          <p:nvPr/>
        </p:nvSpPr>
        <p:spPr bwMode="auto">
          <a:xfrm>
            <a:off x="2362200" y="32004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Trade Executions</a:t>
            </a:r>
          </a:p>
        </p:txBody>
      </p:sp>
      <p:sp>
        <p:nvSpPr>
          <p:cNvPr id="4106" name="Text Box 10">
            <a:extLst>
              <a:ext uri="{FF2B5EF4-FFF2-40B4-BE49-F238E27FC236}">
                <a16:creationId xmlns:a16="http://schemas.microsoft.com/office/drawing/2014/main" id="{4FA50BA1-D9E9-44A5-AF70-7DD1999B23EE}"/>
              </a:ext>
            </a:extLst>
          </p:cNvPr>
          <p:cNvSpPr txBox="1">
            <a:spLocks noChangeArrowheads="1"/>
          </p:cNvSpPr>
          <p:nvPr/>
        </p:nvSpPr>
        <p:spPr bwMode="auto">
          <a:xfrm>
            <a:off x="633413" y="3733800"/>
            <a:ext cx="3810000" cy="101566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Discount brokerage in many cases may lead to inferior execution of transactions in the form of larger price spreads and markups/markdowns and inefficient untimely execution at critical junctures.</a:t>
            </a:r>
          </a:p>
        </p:txBody>
      </p:sp>
      <p:sp>
        <p:nvSpPr>
          <p:cNvPr id="4107" name="Text Box 11">
            <a:extLst>
              <a:ext uri="{FF2B5EF4-FFF2-40B4-BE49-F238E27FC236}">
                <a16:creationId xmlns:a16="http://schemas.microsoft.com/office/drawing/2014/main" id="{5C3DDE11-7FCC-464E-B599-F73E6FE4BAA9}"/>
              </a:ext>
            </a:extLst>
          </p:cNvPr>
          <p:cNvSpPr txBox="1">
            <a:spLocks noChangeArrowheads="1"/>
          </p:cNvSpPr>
          <p:nvPr/>
        </p:nvSpPr>
        <p:spPr bwMode="auto">
          <a:xfrm>
            <a:off x="4686300" y="3733800"/>
            <a:ext cx="3733800" cy="1200329"/>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No commissions provide best execution possible and eliminates conflicts of interest which may be presented in commission-based arrangements. advisors employs an un-conflicted supporting infrastructure which permits managers to trade away in the client’s best interest.</a:t>
            </a:r>
          </a:p>
        </p:txBody>
      </p:sp>
      <p:sp>
        <p:nvSpPr>
          <p:cNvPr id="4108" name="Text Box 12">
            <a:extLst>
              <a:ext uri="{FF2B5EF4-FFF2-40B4-BE49-F238E27FC236}">
                <a16:creationId xmlns:a16="http://schemas.microsoft.com/office/drawing/2014/main" id="{F1418C9E-6762-4788-A761-60662B4E177A}"/>
              </a:ext>
            </a:extLst>
          </p:cNvPr>
          <p:cNvSpPr txBox="1">
            <a:spLocks noChangeArrowheads="1"/>
          </p:cNvSpPr>
          <p:nvPr/>
        </p:nvSpPr>
        <p:spPr bwMode="auto">
          <a:xfrm>
            <a:off x="2362200" y="48768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Cost Comparison</a:t>
            </a:r>
          </a:p>
        </p:txBody>
      </p:sp>
      <p:sp>
        <p:nvSpPr>
          <p:cNvPr id="4109" name="Text Box 13">
            <a:extLst>
              <a:ext uri="{FF2B5EF4-FFF2-40B4-BE49-F238E27FC236}">
                <a16:creationId xmlns:a16="http://schemas.microsoft.com/office/drawing/2014/main" id="{E8D3E674-0B9D-4BE1-9DE8-7F82D7F4A6E1}"/>
              </a:ext>
            </a:extLst>
          </p:cNvPr>
          <p:cNvSpPr txBox="1">
            <a:spLocks noChangeArrowheads="1"/>
          </p:cNvSpPr>
          <p:nvPr/>
        </p:nvSpPr>
        <p:spPr bwMode="auto">
          <a:xfrm>
            <a:off x="560388" y="5410200"/>
            <a:ext cx="3859212" cy="6463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Usually higher management fee schedules outside pre-negotiated Advisors negotiated platforms.</a:t>
            </a:r>
          </a:p>
        </p:txBody>
      </p:sp>
      <p:sp>
        <p:nvSpPr>
          <p:cNvPr id="4110" name="Text Box 14">
            <a:extLst>
              <a:ext uri="{FF2B5EF4-FFF2-40B4-BE49-F238E27FC236}">
                <a16:creationId xmlns:a16="http://schemas.microsoft.com/office/drawing/2014/main" id="{72AF0BBC-FE4F-43E5-8F97-1E400282053A}"/>
              </a:ext>
            </a:extLst>
          </p:cNvPr>
          <p:cNvSpPr txBox="1">
            <a:spLocks noChangeArrowheads="1"/>
          </p:cNvSpPr>
          <p:nvPr/>
        </p:nvSpPr>
        <p:spPr bwMode="auto">
          <a:xfrm>
            <a:off x="4721225" y="5410200"/>
            <a:ext cx="3846513" cy="83099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200" dirty="0">
                <a:solidFill>
                  <a:srgbClr val="000000"/>
                </a:solidFill>
              </a:rPr>
              <a:t>Pre-negotiated/discounted regressive management fees available in an all-inclusive arrangement.  Consulting fees may be less than brokerage commissions.</a:t>
            </a:r>
          </a:p>
        </p:txBody>
      </p:sp>
      <p:sp>
        <p:nvSpPr>
          <p:cNvPr id="4111" name="Text Box 15">
            <a:extLst>
              <a:ext uri="{FF2B5EF4-FFF2-40B4-BE49-F238E27FC236}">
                <a16:creationId xmlns:a16="http://schemas.microsoft.com/office/drawing/2014/main" id="{D4C7B341-5945-4FFB-B255-B9750DFB06BF}"/>
              </a:ext>
            </a:extLst>
          </p:cNvPr>
          <p:cNvSpPr txBox="1">
            <a:spLocks noChangeArrowheads="1"/>
          </p:cNvSpPr>
          <p:nvPr/>
        </p:nvSpPr>
        <p:spPr bwMode="auto">
          <a:xfrm rot="16200000">
            <a:off x="-2033588" y="3451225"/>
            <a:ext cx="5257800" cy="336550"/>
          </a:xfrm>
          <a:prstGeom prst="rect">
            <a:avLst/>
          </a:prstGeom>
          <a:solidFill>
            <a:srgbClr val="1B75BC"/>
          </a:solidFill>
          <a:ln>
            <a:noFill/>
          </a:ln>
          <a:effectLst/>
        </p:spPr>
        <p:txBody>
          <a:bodyPr wrap="square"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Asset Management Without IMC</a:t>
            </a:r>
          </a:p>
        </p:txBody>
      </p:sp>
      <p:sp>
        <p:nvSpPr>
          <p:cNvPr id="4112" name="Text Box 16">
            <a:extLst>
              <a:ext uri="{FF2B5EF4-FFF2-40B4-BE49-F238E27FC236}">
                <a16:creationId xmlns:a16="http://schemas.microsoft.com/office/drawing/2014/main" id="{86E3165B-06D5-4955-B8C6-61EF7CFD3859}"/>
              </a:ext>
            </a:extLst>
          </p:cNvPr>
          <p:cNvSpPr txBox="1">
            <a:spLocks noChangeArrowheads="1"/>
          </p:cNvSpPr>
          <p:nvPr/>
        </p:nvSpPr>
        <p:spPr bwMode="auto">
          <a:xfrm rot="16200000">
            <a:off x="6111875" y="3489325"/>
            <a:ext cx="5181600" cy="336550"/>
          </a:xfrm>
          <a:prstGeom prst="rect">
            <a:avLst/>
          </a:prstGeom>
          <a:solidFill>
            <a:srgbClr val="1B75BC"/>
          </a:solidFill>
          <a:ln>
            <a:noFill/>
          </a:ln>
          <a:effectLst/>
        </p:spPr>
        <p:txBody>
          <a:bodyPr wrap="square"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Asset Management With IMC</a:t>
            </a:r>
          </a:p>
        </p:txBody>
      </p:sp>
      <p:sp>
        <p:nvSpPr>
          <p:cNvPr id="4113" name="Text Box 18">
            <a:extLst>
              <a:ext uri="{FF2B5EF4-FFF2-40B4-BE49-F238E27FC236}">
                <a16:creationId xmlns:a16="http://schemas.microsoft.com/office/drawing/2014/main" id="{FA6B1D1D-5ED4-4EDB-848D-6756F2D3170F}"/>
              </a:ext>
            </a:extLst>
          </p:cNvPr>
          <p:cNvSpPr txBox="1">
            <a:spLocks noChangeArrowheads="1"/>
          </p:cNvSpPr>
          <p:nvPr/>
        </p:nvSpPr>
        <p:spPr bwMode="auto">
          <a:xfrm>
            <a:off x="2362200" y="609600"/>
            <a:ext cx="4495800" cy="492125"/>
          </a:xfrm>
          <a:prstGeom prst="rect">
            <a:avLst/>
          </a:prstGeom>
          <a:solidFill>
            <a:srgbClr val="1B75BC"/>
          </a:solidFill>
          <a:ln>
            <a:noFill/>
          </a:ln>
          <a:effectLst/>
        </p:spPr>
        <p:txBody>
          <a:bodyPr lIns="137160" tIns="137160" rIns="137160" bIns="13716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1400" dirty="0">
                <a:solidFill>
                  <a:schemeClr val="bg1"/>
                </a:solidFill>
              </a:rPr>
              <a:t>Manager Evaluation/Ongoing Due Diligence</a:t>
            </a:r>
          </a:p>
        </p:txBody>
      </p:sp>
      <p:sp>
        <p:nvSpPr>
          <p:cNvPr id="4114" name="Text Box 19">
            <a:extLst>
              <a:ext uri="{FF2B5EF4-FFF2-40B4-BE49-F238E27FC236}">
                <a16:creationId xmlns:a16="http://schemas.microsoft.com/office/drawing/2014/main" id="{06406C95-5E73-4263-99BF-3E0FFBBC7B38}"/>
              </a:ext>
            </a:extLst>
          </p:cNvPr>
          <p:cNvSpPr txBox="1">
            <a:spLocks noChangeArrowheads="1"/>
          </p:cNvSpPr>
          <p:nvPr/>
        </p:nvSpPr>
        <p:spPr bwMode="auto">
          <a:xfrm>
            <a:off x="137160" y="152400"/>
            <a:ext cx="9067800" cy="415498"/>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sz="2000" dirty="0">
                <a:solidFill>
                  <a:srgbClr val="1B75BC"/>
                </a:solidFill>
              </a:rPr>
              <a:t>Operating Without or With an Investment Management Consultant (IMC) Comparison</a:t>
            </a:r>
          </a:p>
        </p:txBody>
      </p:sp>
      <p:sp>
        <p:nvSpPr>
          <p:cNvPr id="19" name="Text Box 1058">
            <a:extLst>
              <a:ext uri="{FF2B5EF4-FFF2-40B4-BE49-F238E27FC236}">
                <a16:creationId xmlns:a16="http://schemas.microsoft.com/office/drawing/2014/main" id="{561E19A0-D715-4ADE-89DB-1EA163428A79}"/>
              </a:ext>
            </a:extLst>
          </p:cNvPr>
          <p:cNvSpPr txBox="1">
            <a:spLocks noChangeArrowheads="1"/>
          </p:cNvSpPr>
          <p:nvPr/>
        </p:nvSpPr>
        <p:spPr bwMode="auto">
          <a:xfrm>
            <a:off x="428625" y="687388"/>
            <a:ext cx="1247775" cy="336550"/>
          </a:xfrm>
          <a:prstGeom prst="rect">
            <a:avLst/>
          </a:prstGeom>
          <a:solidFill>
            <a:srgbClr val="1B75BC"/>
          </a:solidFill>
          <a:ln>
            <a:noFill/>
          </a:ln>
          <a:effectLst/>
        </p:spPr>
        <p:txBody>
          <a:bodyPr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Without IMC</a:t>
            </a:r>
          </a:p>
        </p:txBody>
      </p:sp>
      <p:sp>
        <p:nvSpPr>
          <p:cNvPr id="20" name="Text Box 1058">
            <a:extLst>
              <a:ext uri="{FF2B5EF4-FFF2-40B4-BE49-F238E27FC236}">
                <a16:creationId xmlns:a16="http://schemas.microsoft.com/office/drawing/2014/main" id="{C305A17A-AA8B-480F-B1A7-0BA9C832BF6C}"/>
              </a:ext>
            </a:extLst>
          </p:cNvPr>
          <p:cNvSpPr txBox="1">
            <a:spLocks noChangeArrowheads="1"/>
          </p:cNvSpPr>
          <p:nvPr/>
        </p:nvSpPr>
        <p:spPr bwMode="auto">
          <a:xfrm>
            <a:off x="7623175" y="747713"/>
            <a:ext cx="1247775" cy="336550"/>
          </a:xfrm>
          <a:prstGeom prst="rect">
            <a:avLst/>
          </a:prstGeom>
          <a:solidFill>
            <a:srgbClr val="1B75BC"/>
          </a:solidFill>
          <a:ln>
            <a:noFill/>
          </a:ln>
          <a:effectLst/>
        </p:spPr>
        <p:txBody>
          <a:bodyPr lIns="45720" rIns="45720" anchorCtr="1">
            <a:spAutoFit/>
          </a:bodyPr>
          <a:lstStyle>
            <a:lvl1pPr eaLnBrk="0" hangingPunct="0">
              <a:defRPr sz="1600" b="1">
                <a:solidFill>
                  <a:schemeClr val="bg2"/>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spcBef>
                <a:spcPct val="50000"/>
              </a:spcBef>
              <a:defRPr/>
            </a:pPr>
            <a:r>
              <a:rPr lang="en-US" dirty="0">
                <a:solidFill>
                  <a:schemeClr val="bg1"/>
                </a:solidFill>
              </a:rPr>
              <a:t>      With IMC</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p:cNvSpPr>
            <a:spLocks noGrp="1"/>
          </p:cNvSpPr>
          <p:nvPr>
            <p:ph type="title"/>
          </p:nvPr>
        </p:nvSpPr>
        <p:spPr/>
        <p:txBody>
          <a:bodyPr/>
          <a:lstStyle/>
          <a:p>
            <a:r>
              <a:rPr lang="en-US" sz="2400" dirty="0">
                <a:solidFill>
                  <a:schemeClr val="accent5">
                    <a:lumMod val="75000"/>
                  </a:schemeClr>
                </a:solidFill>
              </a:rPr>
              <a:t>Investment Policy Statement </a:t>
            </a:r>
          </a:p>
        </p:txBody>
      </p:sp>
      <p:sp>
        <p:nvSpPr>
          <p:cNvPr id="33" name="Content Placeholder 32"/>
          <p:cNvSpPr>
            <a:spLocks noGrp="1"/>
          </p:cNvSpPr>
          <p:nvPr>
            <p:ph sz="quarter" idx="1"/>
          </p:nvPr>
        </p:nvSpPr>
        <p:spPr>
          <a:xfrm>
            <a:off x="457200" y="1278892"/>
            <a:ext cx="8305800" cy="626108"/>
          </a:xfrm>
        </p:spPr>
        <p:txBody>
          <a:bodyPr>
            <a:normAutofit lnSpcReduction="10000"/>
          </a:bodyPr>
          <a:lstStyle/>
          <a:p>
            <a:pPr marL="0" indent="0">
              <a:buNone/>
            </a:pPr>
            <a:r>
              <a:rPr lang="en-US" sz="1800" dirty="0">
                <a:solidFill>
                  <a:srgbClr val="000000"/>
                </a:solidFill>
              </a:rPr>
              <a:t>An institutional process which is comprehensive, independent, and a well-documented methodology to provide continuity.</a:t>
            </a:r>
          </a:p>
          <a:p>
            <a:endParaRPr lang="en-US" dirty="0"/>
          </a:p>
        </p:txBody>
      </p:sp>
      <p:grpSp>
        <p:nvGrpSpPr>
          <p:cNvPr id="34" name="Group 33"/>
          <p:cNvGrpSpPr/>
          <p:nvPr/>
        </p:nvGrpSpPr>
        <p:grpSpPr>
          <a:xfrm>
            <a:off x="1066800" y="2405378"/>
            <a:ext cx="7233840" cy="3700463"/>
            <a:chOff x="1148160" y="2235200"/>
            <a:chExt cx="7233840" cy="3700463"/>
          </a:xfrm>
        </p:grpSpPr>
        <p:sp>
          <p:nvSpPr>
            <p:cNvPr id="32" name="Oval 9"/>
            <p:cNvSpPr>
              <a:spLocks noChangeArrowheads="1"/>
            </p:cNvSpPr>
            <p:nvPr/>
          </p:nvSpPr>
          <p:spPr bwMode="gray">
            <a:xfrm>
              <a:off x="5151835" y="2235200"/>
              <a:ext cx="1414463" cy="1414463"/>
            </a:xfrm>
            <a:prstGeom prst="ellipse">
              <a:avLst/>
            </a:prstGeom>
            <a:gradFill flip="none" rotWithShape="1">
              <a:gsLst>
                <a:gs pos="100000">
                  <a:srgbClr val="C0504D">
                    <a:shade val="30000"/>
                    <a:satMod val="115000"/>
                  </a:srgbClr>
                </a:gs>
                <a:gs pos="50000">
                  <a:srgbClr val="C0504D">
                    <a:shade val="67500"/>
                    <a:satMod val="115000"/>
                  </a:srgbClr>
                </a:gs>
                <a:gs pos="100000">
                  <a:srgbClr val="C0504D">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a:defRPr/>
              </a:pPr>
              <a:endParaRPr lang="en-US" dirty="0">
                <a:solidFill>
                  <a:schemeClr val="bg1"/>
                </a:solidFill>
              </a:endParaRPr>
            </a:p>
          </p:txBody>
        </p:sp>
        <p:grpSp>
          <p:nvGrpSpPr>
            <p:cNvPr id="2" name="Group 22"/>
            <p:cNvGrpSpPr>
              <a:grpSpLocks/>
            </p:cNvGrpSpPr>
            <p:nvPr/>
          </p:nvGrpSpPr>
          <p:grpSpPr bwMode="auto">
            <a:xfrm rot="5941671">
              <a:off x="4608513" y="2687637"/>
              <a:ext cx="579438" cy="1350963"/>
              <a:chOff x="1821" y="1330"/>
              <a:chExt cx="365" cy="851"/>
            </a:xfrm>
          </p:grpSpPr>
          <p:sp>
            <p:nvSpPr>
              <p:cNvPr id="23590" name="Oval 23"/>
              <p:cNvSpPr>
                <a:spLocks noChangeArrowheads="1"/>
              </p:cNvSpPr>
              <p:nvPr/>
            </p:nvSpPr>
            <p:spPr bwMode="auto">
              <a:xfrm rot="-2509211">
                <a:off x="1821" y="1447"/>
                <a:ext cx="101" cy="30"/>
              </a:xfrm>
              <a:prstGeom prst="ellipse">
                <a:avLst/>
              </a:prstGeom>
              <a:gradFill rotWithShape="1">
                <a:gsLst>
                  <a:gs pos="0">
                    <a:srgbClr val="660066"/>
                  </a:gs>
                  <a:gs pos="50000">
                    <a:srgbClr val="C299C2"/>
                  </a:gs>
                  <a:gs pos="100000">
                    <a:srgbClr val="660066"/>
                  </a:gs>
                </a:gsLst>
                <a:lin ang="0" scaled="1"/>
              </a:gradFill>
              <a:ln w="9525" algn="ctr">
                <a:noFill/>
                <a:round/>
                <a:headEnd/>
                <a:tailEnd/>
              </a:ln>
            </p:spPr>
            <p:txBody>
              <a:bodyPr wrap="none" anchor="ctr"/>
              <a:lstStyle/>
              <a:p>
                <a:endParaRPr lang="en-US" dirty="0">
                  <a:solidFill>
                    <a:schemeClr val="bg1"/>
                  </a:solidFill>
                </a:endParaRPr>
              </a:p>
            </p:txBody>
          </p:sp>
          <p:sp>
            <p:nvSpPr>
              <p:cNvPr id="23591" name="AutoShape 24"/>
              <p:cNvSpPr>
                <a:spLocks noChangeArrowheads="1"/>
              </p:cNvSpPr>
              <p:nvPr/>
            </p:nvSpPr>
            <p:spPr bwMode="gray">
              <a:xfrm rot="8122410">
                <a:off x="2131" y="1330"/>
                <a:ext cx="55" cy="851"/>
              </a:xfrm>
              <a:prstGeom prst="can">
                <a:avLst>
                  <a:gd name="adj" fmla="val 41332"/>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endParaRPr lang="en-US" dirty="0">
                  <a:solidFill>
                    <a:schemeClr val="bg1"/>
                  </a:solidFill>
                </a:endParaRPr>
              </a:p>
            </p:txBody>
          </p:sp>
        </p:grpSp>
        <p:sp>
          <p:nvSpPr>
            <p:cNvPr id="36" name="Oval 27"/>
            <p:cNvSpPr>
              <a:spLocks noChangeArrowheads="1"/>
            </p:cNvSpPr>
            <p:nvPr/>
          </p:nvSpPr>
          <p:spPr bwMode="gray">
            <a:xfrm>
              <a:off x="6756798" y="3286125"/>
              <a:ext cx="1590675" cy="1589088"/>
            </a:xfrm>
            <a:prstGeom prst="ellipse">
              <a:avLst/>
            </a:prstGeom>
            <a:gradFill flip="none" rotWithShape="1">
              <a:gsLst>
                <a:gs pos="100000">
                  <a:srgbClr val="9AA66E">
                    <a:shade val="30000"/>
                    <a:satMod val="115000"/>
                  </a:srgbClr>
                </a:gs>
                <a:gs pos="50000">
                  <a:srgbClr val="9AA66E">
                    <a:shade val="67500"/>
                    <a:satMod val="115000"/>
                  </a:srgbClr>
                </a:gs>
                <a:gs pos="100000">
                  <a:srgbClr val="9AA66E">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a:defRPr/>
              </a:pPr>
              <a:endParaRPr lang="en-US" dirty="0">
                <a:solidFill>
                  <a:schemeClr val="bg1"/>
                </a:solidFill>
              </a:endParaRPr>
            </a:p>
          </p:txBody>
        </p:sp>
        <p:sp>
          <p:nvSpPr>
            <p:cNvPr id="23565" name="Oval 41"/>
            <p:cNvSpPr>
              <a:spLocks noChangeArrowheads="1"/>
            </p:cNvSpPr>
            <p:nvPr/>
          </p:nvSpPr>
          <p:spPr bwMode="auto">
            <a:xfrm rot="5607574">
              <a:off x="6833394" y="4085431"/>
              <a:ext cx="139700" cy="65088"/>
            </a:xfrm>
            <a:prstGeom prst="ellipse">
              <a:avLst/>
            </a:prstGeom>
            <a:solidFill>
              <a:srgbClr val="5F5F5F"/>
            </a:solidFill>
            <a:ln w="9525" algn="ctr">
              <a:noFill/>
              <a:round/>
              <a:headEnd/>
              <a:tailEnd/>
            </a:ln>
          </p:spPr>
          <p:txBody>
            <a:bodyPr wrap="none" anchor="ctr"/>
            <a:lstStyle/>
            <a:p>
              <a:endParaRPr lang="en-US" dirty="0">
                <a:solidFill>
                  <a:schemeClr val="bg1"/>
                </a:solidFill>
              </a:endParaRPr>
            </a:p>
          </p:txBody>
        </p:sp>
        <p:sp>
          <p:nvSpPr>
            <p:cNvPr id="23566" name="AutoShape 42"/>
            <p:cNvSpPr>
              <a:spLocks noChangeArrowheads="1"/>
            </p:cNvSpPr>
            <p:nvPr/>
          </p:nvSpPr>
          <p:spPr bwMode="gray">
            <a:xfrm rot="16242395" flipH="1">
              <a:off x="5793581" y="3020220"/>
              <a:ext cx="85725" cy="2163762"/>
            </a:xfrm>
            <a:prstGeom prst="can">
              <a:avLst>
                <a:gd name="adj" fmla="val 67425"/>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endParaRPr lang="en-US" dirty="0">
                <a:solidFill>
                  <a:schemeClr val="bg1"/>
                </a:solidFill>
              </a:endParaRPr>
            </a:p>
          </p:txBody>
        </p:sp>
        <p:sp>
          <p:nvSpPr>
            <p:cNvPr id="23567" name="Rectangle 43"/>
            <p:cNvSpPr>
              <a:spLocks noChangeArrowheads="1"/>
            </p:cNvSpPr>
            <p:nvPr/>
          </p:nvSpPr>
          <p:spPr bwMode="auto">
            <a:xfrm>
              <a:off x="5165725" y="2608263"/>
              <a:ext cx="1360488" cy="581025"/>
            </a:xfrm>
            <a:prstGeom prst="rect">
              <a:avLst/>
            </a:prstGeom>
            <a:noFill/>
            <a:ln w="9525" algn="ctr">
              <a:noFill/>
              <a:miter lim="800000"/>
              <a:headEnd/>
              <a:tailEnd/>
            </a:ln>
          </p:spPr>
          <p:txBody>
            <a:bodyPr wrap="none">
              <a:spAutoFit/>
            </a:bodyPr>
            <a:lstStyle/>
            <a:p>
              <a:pPr algn="ctr" eaLnBrk="0" hangingPunct="0"/>
              <a:r>
                <a:rPr lang="en-US" sz="1600" dirty="0">
                  <a:solidFill>
                    <a:schemeClr val="bg1"/>
                  </a:solidFill>
                </a:rPr>
                <a:t>Quantitative</a:t>
              </a:r>
            </a:p>
            <a:p>
              <a:pPr algn="ctr" eaLnBrk="0" hangingPunct="0"/>
              <a:r>
                <a:rPr lang="en-US" sz="1600" dirty="0">
                  <a:solidFill>
                    <a:schemeClr val="bg1"/>
                  </a:solidFill>
                </a:rPr>
                <a:t>Metrics</a:t>
              </a:r>
            </a:p>
          </p:txBody>
        </p:sp>
        <p:sp>
          <p:nvSpPr>
            <p:cNvPr id="23568" name="Rectangle 44"/>
            <p:cNvSpPr>
              <a:spLocks noChangeArrowheads="1"/>
            </p:cNvSpPr>
            <p:nvPr/>
          </p:nvSpPr>
          <p:spPr bwMode="auto">
            <a:xfrm>
              <a:off x="6781800" y="3746500"/>
              <a:ext cx="1600200" cy="641350"/>
            </a:xfrm>
            <a:prstGeom prst="rect">
              <a:avLst/>
            </a:prstGeom>
            <a:noFill/>
            <a:ln w="9525" algn="ctr">
              <a:noFill/>
              <a:miter lim="800000"/>
              <a:headEnd/>
              <a:tailEnd/>
            </a:ln>
          </p:spPr>
          <p:txBody>
            <a:bodyPr>
              <a:spAutoFit/>
            </a:bodyPr>
            <a:lstStyle/>
            <a:p>
              <a:pPr algn="ctr" eaLnBrk="0" hangingPunct="0"/>
              <a:r>
                <a:rPr lang="en-US" dirty="0">
                  <a:solidFill>
                    <a:schemeClr val="bg1"/>
                  </a:solidFill>
                </a:rPr>
                <a:t>Investment Menu</a:t>
              </a:r>
            </a:p>
          </p:txBody>
        </p:sp>
        <p:sp>
          <p:nvSpPr>
            <p:cNvPr id="41" name="Oval 52"/>
            <p:cNvSpPr>
              <a:spLocks noChangeArrowheads="1"/>
            </p:cNvSpPr>
            <p:nvPr/>
          </p:nvSpPr>
          <p:spPr bwMode="gray">
            <a:xfrm>
              <a:off x="5161360" y="4521200"/>
              <a:ext cx="1414463" cy="1414463"/>
            </a:xfrm>
            <a:prstGeom prst="ellipse">
              <a:avLst/>
            </a:prstGeom>
            <a:gradFill flip="none" rotWithShape="1">
              <a:gsLst>
                <a:gs pos="100000">
                  <a:srgbClr val="C0504D">
                    <a:shade val="30000"/>
                    <a:satMod val="115000"/>
                  </a:srgbClr>
                </a:gs>
                <a:gs pos="50000">
                  <a:srgbClr val="C0504D">
                    <a:shade val="67500"/>
                    <a:satMod val="115000"/>
                  </a:srgbClr>
                </a:gs>
                <a:gs pos="100000">
                  <a:srgbClr val="C0504D">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a:defRPr/>
              </a:pPr>
              <a:endParaRPr lang="en-US" dirty="0">
                <a:solidFill>
                  <a:schemeClr val="bg1"/>
                </a:solidFill>
              </a:endParaRPr>
            </a:p>
          </p:txBody>
        </p:sp>
        <p:sp>
          <p:nvSpPr>
            <p:cNvPr id="23572" name="Rectangle 65"/>
            <p:cNvSpPr>
              <a:spLocks noChangeArrowheads="1"/>
            </p:cNvSpPr>
            <p:nvPr/>
          </p:nvSpPr>
          <p:spPr bwMode="auto">
            <a:xfrm>
              <a:off x="5237163" y="4978400"/>
              <a:ext cx="1225550" cy="581025"/>
            </a:xfrm>
            <a:prstGeom prst="rect">
              <a:avLst/>
            </a:prstGeom>
            <a:noFill/>
            <a:ln w="9525" algn="ctr">
              <a:noFill/>
              <a:miter lim="800000"/>
              <a:headEnd/>
              <a:tailEnd/>
            </a:ln>
          </p:spPr>
          <p:txBody>
            <a:bodyPr wrap="none">
              <a:spAutoFit/>
            </a:bodyPr>
            <a:lstStyle/>
            <a:p>
              <a:pPr algn="ctr" eaLnBrk="0" hangingPunct="0"/>
              <a:r>
                <a:rPr lang="en-US" sz="1600" dirty="0">
                  <a:solidFill>
                    <a:schemeClr val="bg1"/>
                  </a:solidFill>
                </a:rPr>
                <a:t>Qualitative</a:t>
              </a:r>
            </a:p>
            <a:p>
              <a:pPr algn="ctr" eaLnBrk="0" hangingPunct="0"/>
              <a:r>
                <a:rPr lang="en-US" sz="1600" dirty="0">
                  <a:solidFill>
                    <a:schemeClr val="bg1"/>
                  </a:solidFill>
                </a:rPr>
                <a:t>Metrics</a:t>
              </a:r>
            </a:p>
          </p:txBody>
        </p:sp>
        <p:sp>
          <p:nvSpPr>
            <p:cNvPr id="23573" name="Text Box 66"/>
            <p:cNvSpPr txBox="1">
              <a:spLocks noChangeArrowheads="1"/>
            </p:cNvSpPr>
            <p:nvPr/>
          </p:nvSpPr>
          <p:spPr bwMode="auto">
            <a:xfrm>
              <a:off x="5670550" y="3787775"/>
              <a:ext cx="381000" cy="631825"/>
            </a:xfrm>
            <a:prstGeom prst="rect">
              <a:avLst/>
            </a:prstGeom>
            <a:noFill/>
            <a:ln w="9525">
              <a:noFill/>
              <a:miter lim="800000"/>
              <a:headEnd/>
              <a:tailEnd/>
            </a:ln>
          </p:spPr>
          <p:txBody>
            <a:bodyPr lIns="82058" tIns="41029" rIns="82058" bIns="41029">
              <a:spAutoFit/>
            </a:bodyPr>
            <a:lstStyle/>
            <a:p>
              <a:pPr defTabSz="820738">
                <a:spcBef>
                  <a:spcPct val="50000"/>
                </a:spcBef>
              </a:pPr>
              <a:r>
                <a:rPr lang="en-US" sz="3600" dirty="0">
                  <a:solidFill>
                    <a:srgbClr val="C0504D"/>
                  </a:solidFill>
                </a:rPr>
                <a:t>=</a:t>
              </a:r>
            </a:p>
          </p:txBody>
        </p:sp>
        <p:grpSp>
          <p:nvGrpSpPr>
            <p:cNvPr id="3" name="Group 67"/>
            <p:cNvGrpSpPr>
              <a:grpSpLocks/>
            </p:cNvGrpSpPr>
            <p:nvPr/>
          </p:nvGrpSpPr>
          <p:grpSpPr bwMode="auto">
            <a:xfrm rot="4590015">
              <a:off x="4314825" y="4200525"/>
              <a:ext cx="1458913" cy="576263"/>
              <a:chOff x="1651" y="2475"/>
              <a:chExt cx="919" cy="363"/>
            </a:xfrm>
          </p:grpSpPr>
          <p:sp>
            <p:nvSpPr>
              <p:cNvPr id="23588" name="Oval 68"/>
              <p:cNvSpPr>
                <a:spLocks noChangeArrowheads="1"/>
              </p:cNvSpPr>
              <p:nvPr/>
            </p:nvSpPr>
            <p:spPr bwMode="auto">
              <a:xfrm rot="3461289">
                <a:off x="2408" y="2500"/>
                <a:ext cx="110" cy="60"/>
              </a:xfrm>
              <a:prstGeom prst="ellipse">
                <a:avLst/>
              </a:prstGeom>
              <a:gradFill rotWithShape="1">
                <a:gsLst>
                  <a:gs pos="0">
                    <a:srgbClr val="996600"/>
                  </a:gs>
                  <a:gs pos="50000">
                    <a:srgbClr val="D6C299"/>
                  </a:gs>
                  <a:gs pos="100000">
                    <a:srgbClr val="996600"/>
                  </a:gs>
                </a:gsLst>
                <a:lin ang="0" scaled="1"/>
              </a:gradFill>
              <a:ln w="9525" algn="ctr">
                <a:noFill/>
                <a:round/>
                <a:headEnd/>
                <a:tailEnd/>
              </a:ln>
            </p:spPr>
            <p:txBody>
              <a:bodyPr wrap="none" anchor="ctr"/>
              <a:lstStyle/>
              <a:p>
                <a:endParaRPr lang="en-US" dirty="0">
                  <a:solidFill>
                    <a:schemeClr val="bg1"/>
                  </a:solidFill>
                </a:endParaRPr>
              </a:p>
            </p:txBody>
          </p:sp>
          <p:sp>
            <p:nvSpPr>
              <p:cNvPr id="23589" name="AutoShape 69"/>
              <p:cNvSpPr>
                <a:spLocks noChangeArrowheads="1"/>
              </p:cNvSpPr>
              <p:nvPr/>
            </p:nvSpPr>
            <p:spPr bwMode="gray">
              <a:xfrm rot="13955520" flipH="1">
                <a:off x="2077" y="2344"/>
                <a:ext cx="68" cy="919"/>
              </a:xfrm>
              <a:prstGeom prst="can">
                <a:avLst>
                  <a:gd name="adj" fmla="val 36102"/>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endParaRPr lang="en-US" dirty="0">
                  <a:solidFill>
                    <a:schemeClr val="bg1"/>
                  </a:solidFill>
                </a:endParaRPr>
              </a:p>
            </p:txBody>
          </p:sp>
        </p:grpSp>
        <p:sp>
          <p:nvSpPr>
            <p:cNvPr id="47" name="Oval 71"/>
            <p:cNvSpPr>
              <a:spLocks noChangeArrowheads="1"/>
            </p:cNvSpPr>
            <p:nvPr/>
          </p:nvSpPr>
          <p:spPr bwMode="gray">
            <a:xfrm>
              <a:off x="3284935" y="3268663"/>
              <a:ext cx="1643063" cy="1644650"/>
            </a:xfrm>
            <a:prstGeom prst="ellipse">
              <a:avLst/>
            </a:prstGeom>
            <a:gradFill flip="none" rotWithShape="1">
              <a:gsLst>
                <a:gs pos="100000">
                  <a:srgbClr val="5283BE">
                    <a:shade val="30000"/>
                    <a:satMod val="115000"/>
                  </a:srgbClr>
                </a:gs>
                <a:gs pos="50000">
                  <a:srgbClr val="5283BE">
                    <a:shade val="67500"/>
                    <a:satMod val="115000"/>
                  </a:srgbClr>
                </a:gs>
                <a:gs pos="100000">
                  <a:srgbClr val="5283BE">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a:defRPr/>
              </a:pPr>
              <a:endParaRPr lang="en-US" dirty="0">
                <a:solidFill>
                  <a:schemeClr val="bg1"/>
                </a:solidFill>
              </a:endParaRPr>
            </a:p>
          </p:txBody>
        </p:sp>
        <p:sp>
          <p:nvSpPr>
            <p:cNvPr id="23578" name="Oval 85"/>
            <p:cNvSpPr>
              <a:spLocks noChangeArrowheads="1"/>
            </p:cNvSpPr>
            <p:nvPr/>
          </p:nvSpPr>
          <p:spPr bwMode="auto">
            <a:xfrm rot="5607574">
              <a:off x="3388519" y="4101306"/>
              <a:ext cx="139700" cy="65088"/>
            </a:xfrm>
            <a:prstGeom prst="ellipse">
              <a:avLst/>
            </a:prstGeom>
            <a:solidFill>
              <a:srgbClr val="5F5F5F"/>
            </a:solidFill>
            <a:ln w="9525" algn="ctr">
              <a:noFill/>
              <a:round/>
              <a:headEnd/>
              <a:tailEnd/>
            </a:ln>
          </p:spPr>
          <p:txBody>
            <a:bodyPr wrap="none" anchor="ctr"/>
            <a:lstStyle/>
            <a:p>
              <a:endParaRPr lang="en-US" dirty="0">
                <a:solidFill>
                  <a:schemeClr val="bg1"/>
                </a:solidFill>
              </a:endParaRPr>
            </a:p>
          </p:txBody>
        </p:sp>
        <p:sp>
          <p:nvSpPr>
            <p:cNvPr id="23579" name="AutoShape 86"/>
            <p:cNvSpPr>
              <a:spLocks noChangeArrowheads="1"/>
            </p:cNvSpPr>
            <p:nvPr/>
          </p:nvSpPr>
          <p:spPr bwMode="gray">
            <a:xfrm rot="16242395" flipH="1">
              <a:off x="2694782" y="3385343"/>
              <a:ext cx="101600" cy="1458913"/>
            </a:xfrm>
            <a:prstGeom prst="can">
              <a:avLst>
                <a:gd name="adj" fmla="val 38358"/>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endParaRPr lang="en-US" dirty="0"/>
            </a:p>
          </p:txBody>
        </p:sp>
        <p:sp>
          <p:nvSpPr>
            <p:cNvPr id="50" name="Oval 88"/>
            <p:cNvSpPr>
              <a:spLocks noChangeArrowheads="1"/>
            </p:cNvSpPr>
            <p:nvPr/>
          </p:nvSpPr>
          <p:spPr bwMode="gray">
            <a:xfrm>
              <a:off x="1148160" y="3268663"/>
              <a:ext cx="1643063" cy="1644650"/>
            </a:xfrm>
            <a:prstGeom prst="ellipse">
              <a:avLst/>
            </a:prstGeom>
            <a:gradFill flip="none" rotWithShape="1">
              <a:gsLst>
                <a:gs pos="100000">
                  <a:srgbClr val="5283BE">
                    <a:shade val="30000"/>
                    <a:satMod val="115000"/>
                  </a:srgbClr>
                </a:gs>
                <a:gs pos="50000">
                  <a:srgbClr val="5283BE">
                    <a:shade val="67500"/>
                    <a:satMod val="115000"/>
                  </a:srgbClr>
                </a:gs>
                <a:gs pos="100000">
                  <a:srgbClr val="5283BE">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a:defRPr/>
              </a:pPr>
              <a:endParaRPr lang="en-US" dirty="0"/>
            </a:p>
          </p:txBody>
        </p:sp>
        <p:sp>
          <p:nvSpPr>
            <p:cNvPr id="23583" name="Rectangle 101"/>
            <p:cNvSpPr>
              <a:spLocks noChangeArrowheads="1"/>
            </p:cNvSpPr>
            <p:nvPr/>
          </p:nvSpPr>
          <p:spPr bwMode="auto">
            <a:xfrm>
              <a:off x="1190625" y="3657600"/>
              <a:ext cx="1566863" cy="769441"/>
            </a:xfrm>
            <a:prstGeom prst="rect">
              <a:avLst/>
            </a:prstGeom>
            <a:noFill/>
            <a:ln w="9525" algn="ctr">
              <a:noFill/>
              <a:miter lim="800000"/>
              <a:headEnd/>
              <a:tailEnd/>
            </a:ln>
          </p:spPr>
          <p:txBody>
            <a:bodyPr>
              <a:spAutoFit/>
            </a:bodyPr>
            <a:lstStyle/>
            <a:p>
              <a:pPr algn="ctr" eaLnBrk="0" hangingPunct="0"/>
              <a:r>
                <a:rPr lang="en-US" sz="1600" dirty="0">
                  <a:solidFill>
                    <a:schemeClr val="bg1"/>
                  </a:solidFill>
                </a:rPr>
                <a:t>Investment </a:t>
              </a:r>
            </a:p>
            <a:p>
              <a:pPr algn="ctr" eaLnBrk="0" hangingPunct="0"/>
              <a:r>
                <a:rPr lang="en-US" sz="1600" dirty="0">
                  <a:solidFill>
                    <a:schemeClr val="bg1"/>
                  </a:solidFill>
                </a:rPr>
                <a:t>Universe</a:t>
              </a:r>
            </a:p>
            <a:p>
              <a:pPr algn="ctr" eaLnBrk="0" hangingPunct="0"/>
              <a:r>
                <a:rPr lang="en-US" sz="1200" dirty="0">
                  <a:solidFill>
                    <a:schemeClr val="bg1"/>
                  </a:solidFill>
                </a:rPr>
                <a:t>(20,000+ investments)</a:t>
              </a:r>
            </a:p>
          </p:txBody>
        </p:sp>
        <p:sp>
          <p:nvSpPr>
            <p:cNvPr id="23584" name="Rectangle 102"/>
            <p:cNvSpPr>
              <a:spLocks noChangeArrowheads="1"/>
            </p:cNvSpPr>
            <p:nvPr/>
          </p:nvSpPr>
          <p:spPr bwMode="auto">
            <a:xfrm>
              <a:off x="3427413" y="3657600"/>
              <a:ext cx="1314450" cy="825500"/>
            </a:xfrm>
            <a:prstGeom prst="rect">
              <a:avLst/>
            </a:prstGeom>
            <a:noFill/>
            <a:ln w="9525" algn="ctr">
              <a:noFill/>
              <a:miter lim="800000"/>
              <a:headEnd/>
              <a:tailEnd/>
            </a:ln>
          </p:spPr>
          <p:txBody>
            <a:bodyPr wrap="none">
              <a:spAutoFit/>
            </a:bodyPr>
            <a:lstStyle/>
            <a:p>
              <a:pPr algn="ctr" eaLnBrk="0" hangingPunct="0"/>
              <a:r>
                <a:rPr lang="en-US" sz="1600" dirty="0">
                  <a:solidFill>
                    <a:schemeClr val="bg1"/>
                  </a:solidFill>
                </a:rPr>
                <a:t>Investment </a:t>
              </a:r>
              <a:br>
                <a:rPr lang="en-US" sz="1600" dirty="0">
                  <a:solidFill>
                    <a:schemeClr val="bg1"/>
                  </a:solidFill>
                </a:rPr>
              </a:br>
              <a:r>
                <a:rPr lang="en-US" sz="1600" dirty="0">
                  <a:solidFill>
                    <a:schemeClr val="bg1"/>
                  </a:solidFill>
                </a:rPr>
                <a:t>Policy</a:t>
              </a:r>
            </a:p>
            <a:p>
              <a:pPr algn="ctr" eaLnBrk="0" hangingPunct="0"/>
              <a:r>
                <a:rPr lang="en-US" sz="1600" dirty="0">
                  <a:solidFill>
                    <a:schemeClr val="bg1"/>
                  </a:solidFill>
                </a:rPr>
                <a:t>Statement</a:t>
              </a:r>
            </a:p>
          </p:txBody>
        </p:sp>
        <p:sp>
          <p:nvSpPr>
            <p:cNvPr id="23585" name="Text Box 103"/>
            <p:cNvSpPr txBox="1">
              <a:spLocks noChangeArrowheads="1"/>
            </p:cNvSpPr>
            <p:nvPr/>
          </p:nvSpPr>
          <p:spPr bwMode="auto">
            <a:xfrm>
              <a:off x="2798763" y="3797300"/>
              <a:ext cx="381000" cy="631825"/>
            </a:xfrm>
            <a:prstGeom prst="rect">
              <a:avLst/>
            </a:prstGeom>
            <a:noFill/>
            <a:ln w="9525">
              <a:noFill/>
              <a:miter lim="800000"/>
              <a:headEnd/>
              <a:tailEnd/>
            </a:ln>
          </p:spPr>
          <p:txBody>
            <a:bodyPr lIns="82058" tIns="41029" rIns="82058" bIns="41029">
              <a:spAutoFit/>
            </a:bodyPr>
            <a:lstStyle/>
            <a:p>
              <a:pPr defTabSz="820738">
                <a:spcBef>
                  <a:spcPct val="50000"/>
                </a:spcBef>
              </a:pPr>
              <a:r>
                <a:rPr lang="en-US" sz="3600" dirty="0">
                  <a:solidFill>
                    <a:srgbClr val="C0504D"/>
                  </a:solidFill>
                </a:rPr>
                <a:t>+</a:t>
              </a:r>
            </a:p>
          </p:txBody>
        </p:sp>
        <p:sp>
          <p:nvSpPr>
            <p:cNvPr id="23586" name="Text Box 105"/>
            <p:cNvSpPr txBox="1">
              <a:spLocks noChangeArrowheads="1"/>
            </p:cNvSpPr>
            <p:nvPr/>
          </p:nvSpPr>
          <p:spPr bwMode="auto">
            <a:xfrm>
              <a:off x="1181100" y="2286001"/>
              <a:ext cx="990600" cy="667635"/>
            </a:xfrm>
            <a:prstGeom prst="rect">
              <a:avLst/>
            </a:prstGeom>
            <a:noFill/>
            <a:ln w="9525">
              <a:noFill/>
              <a:miter lim="800000"/>
              <a:headEnd/>
              <a:tailEnd/>
            </a:ln>
          </p:spPr>
          <p:txBody>
            <a:bodyPr wrap="square" lIns="82058" tIns="41029" rIns="82058" bIns="41029">
              <a:spAutoFit/>
            </a:bodyPr>
            <a:lstStyle/>
            <a:p>
              <a:pPr defTabSz="820738"/>
              <a:r>
                <a:rPr lang="en-US" sz="1100" dirty="0"/>
                <a:t>Powered by</a:t>
              </a:r>
            </a:p>
            <a:p>
              <a:pPr defTabSz="820738"/>
              <a:endParaRPr lang="en-US" sz="1100" dirty="0"/>
            </a:p>
            <a:p>
              <a:pPr defTabSz="820738"/>
              <a:endParaRPr lang="en-US" sz="1600" dirty="0"/>
            </a:p>
          </p:txBody>
        </p:sp>
        <p:pic>
          <p:nvPicPr>
            <p:cNvPr id="55" name="Picture 106" descr="logo">
              <a:hlinkClick r:id="rId3"/>
            </p:cNvPr>
            <p:cNvPicPr>
              <a:picLocks noChangeAspect="1" noChangeArrowheads="1"/>
            </p:cNvPicPr>
            <p:nvPr/>
          </p:nvPicPr>
          <p:blipFill>
            <a:blip r:embed="rId4" cstate="print"/>
            <a:srcRect/>
            <a:stretch>
              <a:fillRect/>
            </a:stretch>
          </p:blipFill>
          <p:spPr bwMode="auto">
            <a:xfrm>
              <a:off x="1301750" y="2532063"/>
              <a:ext cx="514350" cy="652462"/>
            </a:xfrm>
            <a:prstGeom prst="rect">
              <a:avLst/>
            </a:prstGeom>
            <a:noFill/>
            <a:effectLst>
              <a:outerShdw dist="35921" dir="2700000" algn="ctr" rotWithShape="0">
                <a:srgbClr val="808080"/>
              </a:outerShdw>
            </a:effectLst>
          </p:spPr>
        </p:pic>
      </p:grpSp>
      <p:pic>
        <p:nvPicPr>
          <p:cNvPr id="30" name="Picture 3" descr="RPAG_Rev_White">
            <a:extLst>
              <a:ext uri="{FF2B5EF4-FFF2-40B4-BE49-F238E27FC236}">
                <a16:creationId xmlns:a16="http://schemas.microsoft.com/office/drawing/2014/main" id="{E4AC5294-CAEE-4B8A-B3DB-F64885EF21AA}"/>
              </a:ext>
            </a:extLst>
          </p:cNvPr>
          <p:cNvPicPr>
            <a:picLocks noChangeAspect="1" noChangeArrowheads="1"/>
          </p:cNvPicPr>
          <p:nvPr/>
        </p:nvPicPr>
        <p:blipFill>
          <a:blip r:embed="rId5" cstate="print"/>
          <a:srcRect/>
          <a:stretch>
            <a:fillRect/>
          </a:stretch>
        </p:blipFill>
        <p:spPr bwMode="auto">
          <a:xfrm>
            <a:off x="7696200" y="5902324"/>
            <a:ext cx="762000" cy="422275"/>
          </a:xfrm>
          <a:prstGeom prst="rect">
            <a:avLst/>
          </a:prstGeom>
          <a:noFill/>
          <a:ln w="9525">
            <a:noFill/>
            <a:miter lim="800000"/>
            <a:headEnd/>
            <a:tailEnd/>
          </a:ln>
        </p:spPr>
      </p:pic>
    </p:spTree>
    <p:extLst>
      <p:ext uri="{BB962C8B-B14F-4D97-AF65-F5344CB8AC3E}">
        <p14:creationId xmlns:p14="http://schemas.microsoft.com/office/powerpoint/2010/main" val="3482187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42D506C-0590-4A95-AC6C-4C05F8621696}"/>
              </a:ext>
            </a:extLst>
          </p:cNvPr>
          <p:cNvSpPr txBox="1">
            <a:spLocks/>
          </p:cNvSpPr>
          <p:nvPr/>
        </p:nvSpPr>
        <p:spPr>
          <a:xfrm>
            <a:off x="457200" y="650558"/>
            <a:ext cx="5867400" cy="492442"/>
          </a:xfrm>
          <a:prstGeom prst="rect">
            <a:avLst/>
          </a:prstGeom>
        </p:spPr>
        <p:txBody>
          <a:bodyPr>
            <a:no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defRPr/>
            </a:pPr>
            <a:r>
              <a:rPr lang="en-US" sz="2400" dirty="0">
                <a:solidFill>
                  <a:schemeClr val="accent5">
                    <a:lumMod val="75000"/>
                  </a:schemeClr>
                </a:solidFill>
              </a:rPr>
              <a:t>Investment Management Consultant Process</a:t>
            </a:r>
          </a:p>
        </p:txBody>
      </p:sp>
      <p:pic>
        <p:nvPicPr>
          <p:cNvPr id="6" name="Picture 5">
            <a:extLst>
              <a:ext uri="{FF2B5EF4-FFF2-40B4-BE49-F238E27FC236}">
                <a16:creationId xmlns:a16="http://schemas.microsoft.com/office/drawing/2014/main" id="{D9865AE9-BBA3-2C55-E5C3-5A7E60CE13F9}"/>
              </a:ext>
            </a:extLst>
          </p:cNvPr>
          <p:cNvPicPr/>
          <p:nvPr/>
        </p:nvPicPr>
        <p:blipFill rotWithShape="1">
          <a:blip r:embed="rId3"/>
          <a:srcRect l="10713" t="31713" r="60363" b="11322"/>
          <a:stretch/>
        </p:blipFill>
        <p:spPr bwMode="auto">
          <a:xfrm>
            <a:off x="609600" y="1280160"/>
            <a:ext cx="8153400" cy="49272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32792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5"/>
          <p:cNvSpPr>
            <a:spLocks noChangeArrowheads="1"/>
          </p:cNvSpPr>
          <p:nvPr/>
        </p:nvSpPr>
        <p:spPr bwMode="auto">
          <a:xfrm>
            <a:off x="609600" y="1828800"/>
            <a:ext cx="7391397"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defTabSz="914400">
              <a:buAutoNum type="arabicPeriod"/>
              <a:defRPr/>
            </a:pPr>
            <a:r>
              <a:rPr lang="en-US" dirty="0">
                <a:solidFill>
                  <a:srgbClr val="1B75BC"/>
                </a:solidFill>
                <a:latin typeface="+mj-lt"/>
                <a:ea typeface="Roboto" pitchFamily="2" charset="0"/>
                <a:cs typeface="+mj-cs"/>
              </a:rPr>
              <a:t>1950’s Technology – MPT Limitations</a:t>
            </a:r>
          </a:p>
          <a:p>
            <a:pPr marL="914400" lvl="1" indent="-457200" defTabSz="914400">
              <a:buFont typeface="Wingdings" panose="05000000000000000000" pitchFamily="2" charset="2"/>
              <a:buChar char="ü"/>
              <a:defRPr/>
            </a:pPr>
            <a:r>
              <a:rPr lang="en-US" dirty="0">
                <a:solidFill>
                  <a:srgbClr val="000000"/>
                </a:solidFill>
                <a:latin typeface="+mj-lt"/>
                <a:ea typeface="Roboto" pitchFamily="2" charset="0"/>
                <a:cs typeface="+mj-cs"/>
              </a:rPr>
              <a:t>Standard Deviation vs. Conditional Value at Risk Framework</a:t>
            </a:r>
          </a:p>
          <a:p>
            <a:pPr marL="914400" lvl="1" indent="-457200" defTabSz="914400">
              <a:buFont typeface="Wingdings" panose="05000000000000000000" pitchFamily="2" charset="2"/>
              <a:buChar char="ü"/>
              <a:defRPr/>
            </a:pPr>
            <a:r>
              <a:rPr lang="en-US" dirty="0">
                <a:solidFill>
                  <a:srgbClr val="000000"/>
                </a:solidFill>
                <a:latin typeface="+mj-lt"/>
                <a:ea typeface="Roboto" pitchFamily="2" charset="0"/>
                <a:cs typeface="+mj-cs"/>
              </a:rPr>
              <a:t>Mean Variance vs. Upside Potential / Downside Risk Optimization</a:t>
            </a:r>
          </a:p>
          <a:p>
            <a:pPr marL="914400" lvl="1" indent="-457200" defTabSz="914400">
              <a:buFont typeface="Wingdings" panose="05000000000000000000" pitchFamily="2" charset="2"/>
              <a:buChar char="ü"/>
              <a:defRPr/>
            </a:pPr>
            <a:endParaRPr lang="en-US" dirty="0">
              <a:solidFill>
                <a:srgbClr val="1B75BC"/>
              </a:solidFill>
              <a:latin typeface="+mj-lt"/>
              <a:ea typeface="Roboto" pitchFamily="2" charset="0"/>
              <a:cs typeface="+mj-cs"/>
            </a:endParaRPr>
          </a:p>
          <a:p>
            <a:pPr marL="457200" indent="-457200" defTabSz="914400">
              <a:buAutoNum type="arabicPeriod"/>
              <a:defRPr/>
            </a:pPr>
            <a:r>
              <a:rPr lang="en-US" dirty="0">
                <a:solidFill>
                  <a:srgbClr val="1B75BC"/>
                </a:solidFill>
                <a:latin typeface="+mj-lt"/>
                <a:ea typeface="Roboto" pitchFamily="2" charset="0"/>
                <a:cs typeface="+mj-cs"/>
              </a:rPr>
              <a:t>Asset Allocation Corruption</a:t>
            </a:r>
          </a:p>
          <a:p>
            <a:pPr marL="800100" lvl="1" indent="-342900" defTabSz="914400">
              <a:buFont typeface="Wingdings" panose="05000000000000000000" pitchFamily="2" charset="2"/>
              <a:buChar char="ü"/>
              <a:defRPr/>
            </a:pPr>
            <a:r>
              <a:rPr lang="en-US" dirty="0">
                <a:solidFill>
                  <a:srgbClr val="000000"/>
                </a:solidFill>
                <a:latin typeface="+mj-lt"/>
                <a:ea typeface="Roboto" pitchFamily="2" charset="0"/>
                <a:cs typeface="+mj-cs"/>
              </a:rPr>
              <a:t>Style Overlap</a:t>
            </a:r>
          </a:p>
          <a:p>
            <a:pPr marL="800100" lvl="1" indent="-342900" defTabSz="914400">
              <a:buFont typeface="Wingdings" panose="05000000000000000000" pitchFamily="2" charset="2"/>
              <a:buChar char="ü"/>
              <a:defRPr/>
            </a:pPr>
            <a:r>
              <a:rPr lang="en-US" dirty="0">
                <a:solidFill>
                  <a:srgbClr val="000000"/>
                </a:solidFill>
                <a:latin typeface="+mj-lt"/>
                <a:ea typeface="Roboto" pitchFamily="2" charset="0"/>
                <a:cs typeface="+mj-cs"/>
              </a:rPr>
              <a:t>Traditional Stock-Picking vs. Multi-Factor Dimensions</a:t>
            </a:r>
          </a:p>
          <a:p>
            <a:pPr marL="800100" lvl="1" indent="-342900" defTabSz="914400">
              <a:buFont typeface="Wingdings" panose="05000000000000000000" pitchFamily="2" charset="2"/>
              <a:buChar char="ü"/>
              <a:defRPr/>
            </a:pPr>
            <a:endParaRPr lang="en-US" dirty="0">
              <a:solidFill>
                <a:srgbClr val="000000"/>
              </a:solidFill>
              <a:latin typeface="+mj-lt"/>
              <a:ea typeface="Roboto" pitchFamily="2" charset="0"/>
              <a:cs typeface="+mj-cs"/>
            </a:endParaRPr>
          </a:p>
          <a:p>
            <a:pPr marL="457200" indent="-457200" defTabSz="914400">
              <a:buAutoNum type="arabicPeriod"/>
              <a:defRPr/>
            </a:pPr>
            <a:r>
              <a:rPr lang="en-US" dirty="0">
                <a:solidFill>
                  <a:srgbClr val="1B75BC"/>
                </a:solidFill>
                <a:latin typeface="+mj-lt"/>
                <a:ea typeface="Roboto" pitchFamily="2" charset="0"/>
                <a:cs typeface="+mj-cs"/>
              </a:rPr>
              <a:t>PMPT Solution</a:t>
            </a:r>
          </a:p>
          <a:p>
            <a:pPr marL="914400" lvl="1" indent="-457200" defTabSz="914400">
              <a:buFont typeface="Wingdings" panose="05000000000000000000" pitchFamily="2" charset="2"/>
              <a:buChar char="ü"/>
              <a:defRPr/>
            </a:pPr>
            <a:r>
              <a:rPr lang="en-US" dirty="0">
                <a:solidFill>
                  <a:srgbClr val="000000"/>
                </a:solidFill>
                <a:latin typeface="+mj-lt"/>
                <a:ea typeface="Roboto" pitchFamily="2" charset="0"/>
                <a:cs typeface="+mj-cs"/>
              </a:rPr>
              <a:t>Conditional Value at Risk (CVaR)</a:t>
            </a:r>
          </a:p>
          <a:p>
            <a:pPr marL="914400" lvl="1" indent="-457200" defTabSz="914400">
              <a:buFont typeface="Wingdings" panose="05000000000000000000" pitchFamily="2" charset="2"/>
              <a:buChar char="ü"/>
              <a:defRPr/>
            </a:pPr>
            <a:r>
              <a:rPr lang="en-US" dirty="0">
                <a:solidFill>
                  <a:srgbClr val="000000"/>
                </a:solidFill>
                <a:latin typeface="+mj-lt"/>
                <a:ea typeface="Roboto" pitchFamily="2" charset="0"/>
                <a:cs typeface="+mj-cs"/>
              </a:rPr>
              <a:t>Upside Potential/Downside Risk</a:t>
            </a:r>
          </a:p>
          <a:p>
            <a:pPr marL="457200" indent="-457200" defTabSz="914400">
              <a:buAutoNum type="arabicPeriod"/>
              <a:defRPr/>
            </a:pPr>
            <a:endParaRPr lang="en-US" sz="2400" b="1" kern="0" dirty="0">
              <a:solidFill>
                <a:schemeClr val="accent4">
                  <a:lumMod val="50000"/>
                </a:schemeClr>
              </a:solidFill>
              <a:cs typeface="Calibri" pitchFamily="34" charset="0"/>
            </a:endParaRPr>
          </a:p>
        </p:txBody>
      </p:sp>
      <p:sp>
        <p:nvSpPr>
          <p:cNvPr id="3" name="TextBox 2">
            <a:extLst>
              <a:ext uri="{FF2B5EF4-FFF2-40B4-BE49-F238E27FC236}">
                <a16:creationId xmlns:a16="http://schemas.microsoft.com/office/drawing/2014/main" id="{55EE2635-45D0-4E24-A3F4-23143CB529BD}"/>
              </a:ext>
            </a:extLst>
          </p:cNvPr>
          <p:cNvSpPr txBox="1"/>
          <p:nvPr/>
        </p:nvSpPr>
        <p:spPr>
          <a:xfrm>
            <a:off x="609600" y="1371600"/>
            <a:ext cx="9144000" cy="341632"/>
          </a:xfrm>
          <a:prstGeom prst="rect">
            <a:avLst/>
          </a:prstGeom>
          <a:noFill/>
        </p:spPr>
        <p:txBody>
          <a:bodyPr wrap="square" rtlCol="0">
            <a:spAutoFit/>
          </a:bodyPr>
          <a:lstStyle/>
          <a:p>
            <a:pPr>
              <a:lnSpc>
                <a:spcPct val="90000"/>
              </a:lnSpc>
              <a:spcBef>
                <a:spcPct val="0"/>
              </a:spcBef>
              <a:defRPr/>
            </a:pPr>
            <a:r>
              <a:rPr lang="en-US" dirty="0">
                <a:solidFill>
                  <a:srgbClr val="000000"/>
                </a:solidFill>
                <a:latin typeface="+mj-lt"/>
                <a:ea typeface="Roboto" pitchFamily="2" charset="0"/>
                <a:cs typeface="+mj-cs"/>
              </a:rPr>
              <a:t>Understanding what’s Under the Hood</a:t>
            </a:r>
          </a:p>
        </p:txBody>
      </p:sp>
      <p:sp>
        <p:nvSpPr>
          <p:cNvPr id="2" name="Title 1">
            <a:extLst>
              <a:ext uri="{FF2B5EF4-FFF2-40B4-BE49-F238E27FC236}">
                <a16:creationId xmlns:a16="http://schemas.microsoft.com/office/drawing/2014/main" id="{71423B74-630F-E002-2FD0-ADF1ECF17098}"/>
              </a:ext>
            </a:extLst>
          </p:cNvPr>
          <p:cNvSpPr txBox="1">
            <a:spLocks/>
          </p:cNvSpPr>
          <p:nvPr/>
        </p:nvSpPr>
        <p:spPr>
          <a:xfrm>
            <a:off x="457200" y="650558"/>
            <a:ext cx="8229600" cy="492442"/>
          </a:xfrm>
          <a:prstGeom prst="rect">
            <a:avLst/>
          </a:prstGeom>
        </p:spPr>
        <p:txBody>
          <a:bodyPr>
            <a:normAutofit fontScale="975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2400" dirty="0">
                <a:solidFill>
                  <a:schemeClr val="accent5">
                    <a:lumMod val="75000"/>
                  </a:schemeClr>
                </a:solidFill>
              </a:rPr>
              <a:t>Advanced Portfolio Construction</a:t>
            </a:r>
          </a:p>
        </p:txBody>
      </p:sp>
    </p:spTree>
    <p:extLst>
      <p:ext uri="{BB962C8B-B14F-4D97-AF65-F5344CB8AC3E}">
        <p14:creationId xmlns:p14="http://schemas.microsoft.com/office/powerpoint/2010/main" val="3899081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oup 51"/>
          <p:cNvGraphicFramePr>
            <a:graphicFrameLocks noGrp="1"/>
          </p:cNvGraphicFramePr>
          <p:nvPr>
            <p:extLst>
              <p:ext uri="{D42A27DB-BD31-4B8C-83A1-F6EECF244321}">
                <p14:modId xmlns:p14="http://schemas.microsoft.com/office/powerpoint/2010/main" val="1887216777"/>
              </p:ext>
            </p:extLst>
          </p:nvPr>
        </p:nvGraphicFramePr>
        <p:xfrm>
          <a:off x="533400" y="1524000"/>
          <a:ext cx="8229601" cy="4495800"/>
        </p:xfrm>
        <a:graphic>
          <a:graphicData uri="http://schemas.openxmlformats.org/drawingml/2006/table">
            <a:tbl>
              <a:tblPr/>
              <a:tblGrid>
                <a:gridCol w="1835149">
                  <a:extLst>
                    <a:ext uri="{9D8B030D-6E8A-4147-A177-3AD203B41FA5}">
                      <a16:colId xmlns:a16="http://schemas.microsoft.com/office/drawing/2014/main" val="20000"/>
                    </a:ext>
                  </a:extLst>
                </a:gridCol>
                <a:gridCol w="2838451">
                  <a:extLst>
                    <a:ext uri="{9D8B030D-6E8A-4147-A177-3AD203B41FA5}">
                      <a16:colId xmlns:a16="http://schemas.microsoft.com/office/drawing/2014/main" val="20001"/>
                    </a:ext>
                  </a:extLst>
                </a:gridCol>
                <a:gridCol w="3556001">
                  <a:extLst>
                    <a:ext uri="{9D8B030D-6E8A-4147-A177-3AD203B41FA5}">
                      <a16:colId xmlns:a16="http://schemas.microsoft.com/office/drawing/2014/main" val="20002"/>
                    </a:ext>
                  </a:extLst>
                </a:gridCol>
              </a:tblGrid>
              <a:tr h="41535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dirty="0">
                          <a:ln>
                            <a:noFill/>
                          </a:ln>
                          <a:solidFill>
                            <a:srgbClr val="D24B20"/>
                          </a:solidFill>
                          <a:effectLst/>
                          <a:latin typeface="Calibri" pitchFamily="34" charset="0"/>
                          <a:ea typeface="ＭＳ Ｐゴシック" pitchFamily="34" charset="-128"/>
                        </a:rPr>
                        <a:t>Considerations</a:t>
                      </a:r>
                    </a:p>
                  </a:txBody>
                  <a:tcP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tx1"/>
                          </a:solidFill>
                          <a:effectLst/>
                          <a:latin typeface="Calibri" pitchFamily="34" charset="0"/>
                          <a:ea typeface="MS Mincho" pitchFamily="49" charset="-128"/>
                        </a:rPr>
                        <a:t>Modern Portfolio Theory</a:t>
                      </a:r>
                    </a:p>
                  </a:txBody>
                  <a:tcPr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tx1"/>
                          </a:solidFill>
                          <a:effectLst/>
                          <a:latin typeface="Calibri" pitchFamily="34" charset="0"/>
                          <a:ea typeface="MS Mincho" pitchFamily="49" charset="-128"/>
                        </a:rPr>
                        <a:t>Post-Modern Portfolio Theory</a:t>
                      </a:r>
                    </a:p>
                  </a:txBody>
                  <a:tcPr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0"/>
                  </a:ext>
                </a:extLst>
              </a:tr>
              <a:tr h="411591">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Investment Beliefs</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Investors cannot beat the “market”</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Beating the “market” is irrelevant</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1"/>
                  </a:ext>
                </a:extLst>
              </a:tr>
              <a:tr h="517956">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Volatility</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All volatility is bad, whether </a:t>
                      </a:r>
                      <a:br>
                        <a:rPr kumimoji="0" lang="en-US" sz="1100" b="0" i="0" u="none" strike="noStrike" cap="none" normalizeH="0" baseline="0" dirty="0">
                          <a:ln>
                            <a:noFill/>
                          </a:ln>
                          <a:solidFill>
                            <a:schemeClr val="tx1"/>
                          </a:solidFill>
                          <a:effectLst/>
                          <a:latin typeface="Calibri" pitchFamily="34" charset="0"/>
                          <a:ea typeface="ＭＳ Ｐゴシック" pitchFamily="34" charset="-128"/>
                        </a:rPr>
                      </a:b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upside or downside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Downside volatility is bad while upside volatility is good</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2"/>
                  </a:ext>
                </a:extLst>
              </a:tr>
              <a:tr h="443962">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Basis of Investor Decisions</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Mean return and standard</a:t>
                      </a:r>
                      <a:br>
                        <a:rPr kumimoji="0" lang="en-US" sz="1100" b="0" i="0" u="none" strike="noStrike" cap="none" normalizeH="0" baseline="0" dirty="0">
                          <a:ln>
                            <a:noFill/>
                          </a:ln>
                          <a:solidFill>
                            <a:schemeClr val="tx1"/>
                          </a:solidFill>
                          <a:effectLst/>
                          <a:latin typeface="Calibri" pitchFamily="34" charset="0"/>
                          <a:ea typeface="ＭＳ Ｐゴシック" pitchFamily="34" charset="-128"/>
                        </a:rPr>
                      </a:b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deviation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Helps Identify the Investor’s </a:t>
                      </a:r>
                      <a:r>
                        <a:rPr kumimoji="0" lang="en-US" sz="1100" b="0" i="0" u="none" strike="noStrike" cap="none" normalizeH="0" baseline="0" dirty="0">
                          <a:ln>
                            <a:noFill/>
                          </a:ln>
                          <a:solidFill>
                            <a:srgbClr val="1B75BC"/>
                          </a:solidFill>
                          <a:effectLst/>
                          <a:latin typeface="Calibri" pitchFamily="34" charset="0"/>
                          <a:ea typeface="ＭＳ Ｐゴシック" pitchFamily="34" charset="-128"/>
                        </a:rPr>
                        <a:t>target return</a:t>
                      </a:r>
                      <a:r>
                        <a:rPr kumimoji="0" lang="en-US" sz="1100" b="1" i="0" u="none" strike="noStrike" cap="none" normalizeH="0" baseline="0" dirty="0">
                          <a:ln>
                            <a:noFill/>
                          </a:ln>
                          <a:solidFill>
                            <a:srgbClr val="1B75BC"/>
                          </a:solidFill>
                          <a:effectLst/>
                          <a:latin typeface="Calibri" pitchFamily="34" charset="0"/>
                          <a:ea typeface="ＭＳ Ｐゴシック" pitchFamily="34" charset="-128"/>
                        </a:rPr>
                        <a:t>,</a:t>
                      </a: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 linking today’s asset position to future liability goals </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3"/>
                  </a:ext>
                </a:extLst>
              </a:tr>
              <a:tr h="665943">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Investment </a:t>
                      </a:r>
                      <a:br>
                        <a:rPr kumimoji="0" lang="en-US" sz="1400" b="1" i="0" u="none" strike="noStrike" cap="none" normalizeH="0" baseline="0" dirty="0">
                          <a:ln>
                            <a:noFill/>
                          </a:ln>
                          <a:solidFill>
                            <a:schemeClr val="tx1"/>
                          </a:solidFill>
                          <a:effectLst/>
                          <a:latin typeface="Calibri" pitchFamily="34" charset="0"/>
                          <a:ea typeface="ＭＳ Ｐゴシック" pitchFamily="34" charset="-128"/>
                        </a:rPr>
                      </a:b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Objective</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Maximize expected rate of return</a:t>
                      </a:r>
                      <a:br>
                        <a:rPr kumimoji="0" lang="en-US" sz="1100" b="0" i="0" u="none" strike="noStrike" cap="none" normalizeH="0" baseline="0" dirty="0">
                          <a:ln>
                            <a:noFill/>
                          </a:ln>
                          <a:solidFill>
                            <a:schemeClr val="tx1"/>
                          </a:solidFill>
                          <a:effectLst/>
                          <a:latin typeface="Calibri" pitchFamily="34" charset="0"/>
                          <a:ea typeface="ＭＳ Ｐゴシック" pitchFamily="34" charset="-128"/>
                        </a:rPr>
                      </a:b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 for a given level of risk</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Maximize the potential to meet or exceed the investor’s LDindex</a:t>
                      </a:r>
                      <a:r>
                        <a:rPr kumimoji="0" lang="en-US" sz="1100" b="1" i="0" u="none" strike="noStrike" cap="none" normalizeH="0" baseline="0" dirty="0">
                          <a:ln>
                            <a:noFill/>
                          </a:ln>
                          <a:solidFill>
                            <a:schemeClr val="tx1"/>
                          </a:solidFill>
                          <a:effectLst/>
                          <a:latin typeface="Calibri" pitchFamily="34" charset="0"/>
                          <a:ea typeface="ＭＳ Ｐゴシック" pitchFamily="34" charset="-128"/>
                        </a:rPr>
                        <a:t> </a:t>
                      </a: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relative to the risk of falling below the </a:t>
                      </a:r>
                      <a:r>
                        <a:rPr kumimoji="0" lang="en-US" sz="1100" b="0" i="0" u="none" strike="noStrike" cap="none" normalizeH="0" baseline="0" dirty="0">
                          <a:ln>
                            <a:noFill/>
                          </a:ln>
                          <a:solidFill>
                            <a:srgbClr val="1B75BC"/>
                          </a:solidFill>
                          <a:effectLst/>
                          <a:latin typeface="Calibri" pitchFamily="34" charset="0"/>
                          <a:ea typeface="ＭＳ Ｐゴシック" pitchFamily="34" charset="-128"/>
                        </a:rPr>
                        <a:t>target return</a:t>
                      </a:r>
                      <a:endParaRPr kumimoji="0" lang="en-US" sz="11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4"/>
                  </a:ext>
                </a:extLst>
              </a:tr>
              <a:tr h="665943">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Active vs. </a:t>
                      </a:r>
                      <a:br>
                        <a:rPr kumimoji="0" lang="en-US" sz="1400" b="1" i="0" u="none" strike="noStrike" cap="none" normalizeH="0" baseline="0" dirty="0">
                          <a:ln>
                            <a:noFill/>
                          </a:ln>
                          <a:solidFill>
                            <a:schemeClr val="tx1"/>
                          </a:solidFill>
                          <a:effectLst/>
                          <a:latin typeface="Calibri" pitchFamily="34" charset="0"/>
                          <a:ea typeface="ＭＳ Ｐゴシック" pitchFamily="34" charset="-128"/>
                        </a:rPr>
                      </a:b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Passive</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Active management cannot </a:t>
                      </a:r>
                      <a:br>
                        <a:rPr kumimoji="0" lang="en-US" sz="1100" b="0" i="0" u="none" strike="noStrike" cap="none" normalizeH="0" baseline="0" dirty="0">
                          <a:ln>
                            <a:noFill/>
                          </a:ln>
                          <a:solidFill>
                            <a:schemeClr val="tx1"/>
                          </a:solidFill>
                          <a:effectLst/>
                          <a:latin typeface="Calibri" pitchFamily="34" charset="0"/>
                          <a:ea typeface="ＭＳ Ｐゴシック" pitchFamily="34" charset="-128"/>
                        </a:rPr>
                      </a:b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add value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An optimal blend of active and passive management should outperform a portfolio of purely passive managers</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5"/>
                  </a:ext>
                </a:extLst>
              </a:tr>
              <a:tr h="450128">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Current Financial Status</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Not considered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Essential consideration</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6"/>
                  </a:ext>
                </a:extLst>
              </a:tr>
              <a:tr h="443962">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Future Financial</a:t>
                      </a:r>
                      <a:br>
                        <a:rPr kumimoji="0" lang="en-US" sz="1400" b="1" i="0" u="none" strike="noStrike" cap="none" normalizeH="0" baseline="0" dirty="0">
                          <a:ln>
                            <a:noFill/>
                          </a:ln>
                          <a:solidFill>
                            <a:schemeClr val="tx1"/>
                          </a:solidFill>
                          <a:effectLst/>
                          <a:latin typeface="Calibri" pitchFamily="34" charset="0"/>
                          <a:ea typeface="ＭＳ Ｐゴシック" pitchFamily="34" charset="-128"/>
                        </a:rPr>
                      </a:b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Needs</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Not considered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Essential consideration</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7"/>
                  </a:ext>
                </a:extLst>
              </a:tr>
              <a:tr h="480959">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400" b="1" i="0" u="none" strike="noStrike" cap="none" normalizeH="0" baseline="0" dirty="0">
                          <a:ln>
                            <a:noFill/>
                          </a:ln>
                          <a:solidFill>
                            <a:schemeClr val="tx1"/>
                          </a:solidFill>
                          <a:effectLst/>
                          <a:latin typeface="Calibri" pitchFamily="34" charset="0"/>
                          <a:ea typeface="ＭＳ Ｐゴシック" pitchFamily="34" charset="-128"/>
                        </a:rPr>
                        <a:t>Risk</a:t>
                      </a:r>
                      <a:endParaRPr kumimoji="0" lang="en-US" sz="1400" b="0" i="0" u="none" strike="noStrike" cap="none" normalizeH="0" baseline="0" dirty="0">
                        <a:ln>
                          <a:noFill/>
                        </a:ln>
                        <a:solidFill>
                          <a:schemeClr val="tx1"/>
                        </a:solidFill>
                        <a:effectLst/>
                        <a:latin typeface="Calibri" pitchFamily="34" charset="0"/>
                        <a:ea typeface="ＭＳ Ｐゴシック" pitchFamily="34" charset="-128"/>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Volatility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90488" marR="0" lvl="0" indent="0" algn="l" defTabSz="914400" rtl="0" eaLnBrk="1" fontAlgn="base" latinLnBrk="0" hangingPunct="1">
                        <a:lnSpc>
                          <a:spcPts val="1263"/>
                        </a:lnSpc>
                        <a:spcBef>
                          <a:spcPct val="0"/>
                        </a:spcBef>
                        <a:spcAft>
                          <a:spcPts val="100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ＭＳ Ｐゴシック" pitchFamily="34" charset="-128"/>
                        </a:rPr>
                        <a:t> Achieving Investor’s Target Return (actuarial assumption)</a:t>
                      </a:r>
                    </a:p>
                  </a:txBody>
                  <a:tcPr marL="0" marR="0" marT="0"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9B033">
                        <a:alpha val="14902"/>
                      </a:srgbClr>
                    </a:solidFill>
                  </a:tcPr>
                </a:tc>
                <a:extLst>
                  <a:ext uri="{0D108BD9-81ED-4DB2-BD59-A6C34878D82A}">
                    <a16:rowId xmlns:a16="http://schemas.microsoft.com/office/drawing/2014/main" val="10008"/>
                  </a:ext>
                </a:extLst>
              </a:tr>
            </a:tbl>
          </a:graphicData>
        </a:graphic>
      </p:graphicFrame>
      <p:sp>
        <p:nvSpPr>
          <p:cNvPr id="2" name="Title 1">
            <a:extLst>
              <a:ext uri="{FF2B5EF4-FFF2-40B4-BE49-F238E27FC236}">
                <a16:creationId xmlns:a16="http://schemas.microsoft.com/office/drawing/2014/main" id="{C06FBEE5-D301-E235-170E-18C90AD54753}"/>
              </a:ext>
            </a:extLst>
          </p:cNvPr>
          <p:cNvSpPr txBox="1">
            <a:spLocks/>
          </p:cNvSpPr>
          <p:nvPr/>
        </p:nvSpPr>
        <p:spPr>
          <a:xfrm>
            <a:off x="457200" y="650558"/>
            <a:ext cx="8229600" cy="492442"/>
          </a:xfrm>
          <a:prstGeom prst="rect">
            <a:avLst/>
          </a:prstGeom>
        </p:spPr>
        <p:txBody>
          <a:bodyPr>
            <a:normAutofit fontScale="975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2400" dirty="0">
                <a:solidFill>
                  <a:schemeClr val="accent5">
                    <a:lumMod val="75000"/>
                  </a:schemeClr>
                </a:solidFill>
              </a:rPr>
              <a:t>Modern Portfolio Theory Limitations - Solutions </a:t>
            </a:r>
          </a:p>
        </p:txBody>
      </p:sp>
    </p:spTree>
    <p:extLst>
      <p:ext uri="{BB962C8B-B14F-4D97-AF65-F5344CB8AC3E}">
        <p14:creationId xmlns:p14="http://schemas.microsoft.com/office/powerpoint/2010/main" val="3003786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23B74-630F-E002-2FD0-ADF1ECF17098}"/>
              </a:ext>
            </a:extLst>
          </p:cNvPr>
          <p:cNvSpPr txBox="1">
            <a:spLocks/>
          </p:cNvSpPr>
          <p:nvPr/>
        </p:nvSpPr>
        <p:spPr>
          <a:xfrm>
            <a:off x="457200" y="685800"/>
            <a:ext cx="8229600" cy="492442"/>
          </a:xfrm>
          <a:prstGeom prst="rect">
            <a:avLst/>
          </a:prstGeom>
        </p:spPr>
        <p:txBody>
          <a:bodyPr>
            <a:normAutofit fontScale="975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2400" dirty="0">
                <a:solidFill>
                  <a:schemeClr val="accent5">
                    <a:lumMod val="75000"/>
                  </a:schemeClr>
                </a:solidFill>
              </a:rPr>
              <a:t>Asset / Liability Investing Approach: Liability Driven Investing (LDI)</a:t>
            </a:r>
          </a:p>
        </p:txBody>
      </p:sp>
      <p:sp>
        <p:nvSpPr>
          <p:cNvPr id="4" name="Isosceles Triangle 3">
            <a:extLst>
              <a:ext uri="{FF2B5EF4-FFF2-40B4-BE49-F238E27FC236}">
                <a16:creationId xmlns:a16="http://schemas.microsoft.com/office/drawing/2014/main" id="{5D9A9DB9-9D4B-657F-10BA-078D82B26974}"/>
              </a:ext>
            </a:extLst>
          </p:cNvPr>
          <p:cNvSpPr/>
          <p:nvPr/>
        </p:nvSpPr>
        <p:spPr>
          <a:xfrm rot="10800000">
            <a:off x="4800600" y="1600200"/>
            <a:ext cx="3124200" cy="1981200"/>
          </a:xfrm>
          <a:prstGeom prst="triangle">
            <a:avLst>
              <a:gd name="adj" fmla="val 50000"/>
            </a:avLst>
          </a:prstGeom>
          <a:solidFill>
            <a:srgbClr val="595959">
              <a:alpha val="23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eaLnBrk="1" hangingPunct="1">
              <a:defRPr/>
            </a:pPr>
            <a:endParaRPr lang="en-US" sz="1800" dirty="0">
              <a:solidFill>
                <a:srgbClr val="FFFFFF"/>
              </a:solidFill>
              <a:latin typeface="Calibri" pitchFamily="34" charset="0"/>
            </a:endParaRPr>
          </a:p>
        </p:txBody>
      </p:sp>
      <p:sp>
        <p:nvSpPr>
          <p:cNvPr id="5" name="Isosceles Triangle 4">
            <a:extLst>
              <a:ext uri="{FF2B5EF4-FFF2-40B4-BE49-F238E27FC236}">
                <a16:creationId xmlns:a16="http://schemas.microsoft.com/office/drawing/2014/main" id="{CAB640E0-7681-938C-81A5-FFBFA5A1DAE1}"/>
              </a:ext>
            </a:extLst>
          </p:cNvPr>
          <p:cNvSpPr/>
          <p:nvPr/>
        </p:nvSpPr>
        <p:spPr>
          <a:xfrm rot="10800000">
            <a:off x="1676401" y="1606549"/>
            <a:ext cx="2903538" cy="1974850"/>
          </a:xfrm>
          <a:prstGeom prst="triangle">
            <a:avLst>
              <a:gd name="adj" fmla="val 50000"/>
            </a:avLst>
          </a:prstGeom>
          <a:solidFill>
            <a:schemeClr val="tx1">
              <a:lumMod val="65000"/>
              <a:lumOff val="35000"/>
              <a:alpha val="23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eaLnBrk="1" hangingPunct="1">
              <a:defRPr/>
            </a:pPr>
            <a:endParaRPr lang="en-US" sz="1800" dirty="0">
              <a:solidFill>
                <a:srgbClr val="FFFFFF"/>
              </a:solidFill>
              <a:latin typeface="Calibri" pitchFamily="34" charset="0"/>
            </a:endParaRPr>
          </a:p>
        </p:txBody>
      </p:sp>
      <p:sp>
        <p:nvSpPr>
          <p:cNvPr id="6" name="TextBox 10">
            <a:extLst>
              <a:ext uri="{FF2B5EF4-FFF2-40B4-BE49-F238E27FC236}">
                <a16:creationId xmlns:a16="http://schemas.microsoft.com/office/drawing/2014/main" id="{04436E48-10CE-46D3-BCB1-6567F9854777}"/>
              </a:ext>
            </a:extLst>
          </p:cNvPr>
          <p:cNvSpPr txBox="1">
            <a:spLocks noChangeArrowheads="1"/>
          </p:cNvSpPr>
          <p:nvPr/>
        </p:nvSpPr>
        <p:spPr bwMode="auto">
          <a:xfrm>
            <a:off x="1727201" y="1636853"/>
            <a:ext cx="2819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000">
                <a:solidFill>
                  <a:schemeClr val="bg1"/>
                </a:solidFill>
                <a:latin typeface="Arial Black" pitchFamily="34" charset="0"/>
                <a:ea typeface="MS PGothic" pitchFamily="34" charset="-128"/>
              </a:defRPr>
            </a:lvl1pPr>
            <a:lvl2pPr marL="742950" indent="-285750" defTabSz="457200">
              <a:defRPr sz="2000">
                <a:solidFill>
                  <a:schemeClr val="bg1"/>
                </a:solidFill>
                <a:latin typeface="Arial Black" pitchFamily="34" charset="0"/>
                <a:ea typeface="MS PGothic" pitchFamily="34" charset="-128"/>
              </a:defRPr>
            </a:lvl2pPr>
            <a:lvl3pPr marL="1143000" indent="-228600" defTabSz="457200">
              <a:defRPr sz="2000">
                <a:solidFill>
                  <a:schemeClr val="bg1"/>
                </a:solidFill>
                <a:latin typeface="Arial Black" pitchFamily="34" charset="0"/>
                <a:ea typeface="MS PGothic" pitchFamily="34" charset="-128"/>
              </a:defRPr>
            </a:lvl3pPr>
            <a:lvl4pPr marL="1600200" indent="-228600" defTabSz="457200">
              <a:defRPr sz="2000">
                <a:solidFill>
                  <a:schemeClr val="bg1"/>
                </a:solidFill>
                <a:latin typeface="Arial Black" pitchFamily="34" charset="0"/>
                <a:ea typeface="MS PGothic" pitchFamily="34" charset="-128"/>
              </a:defRPr>
            </a:lvl4pPr>
            <a:lvl5pPr marL="2057400" indent="-228600" defTabSz="457200">
              <a:defRPr sz="2000">
                <a:solidFill>
                  <a:schemeClr val="bg1"/>
                </a:solidFill>
                <a:latin typeface="Arial Black" pitchFamily="34" charset="0"/>
                <a:ea typeface="MS PGothic" pitchFamily="34" charset="-128"/>
              </a:defRPr>
            </a:lvl5pPr>
            <a:lvl6pPr marL="25146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a:r>
              <a:rPr lang="en-US" altLang="en-US" sz="1200" b="1" dirty="0">
                <a:solidFill>
                  <a:srgbClr val="000000"/>
                </a:solidFill>
                <a:latin typeface="Calibri" panose="020F0502020204030204" pitchFamily="34" charset="0"/>
                <a:cs typeface="Helvetica" pitchFamily="34" charset="0"/>
              </a:rPr>
              <a:t>Investor A</a:t>
            </a:r>
          </a:p>
          <a:p>
            <a:pPr algn="ctr"/>
            <a:r>
              <a:rPr lang="en-US" altLang="en-US" sz="1200" dirty="0">
                <a:solidFill>
                  <a:srgbClr val="000000"/>
                </a:solidFill>
                <a:latin typeface="Calibri" panose="020F0502020204030204" pitchFamily="34" charset="0"/>
                <a:cs typeface="Helvetica" pitchFamily="34" charset="0"/>
              </a:rPr>
              <a:t>Financial Goal:$1,100,000 annually</a:t>
            </a:r>
          </a:p>
          <a:p>
            <a:pPr algn="ctr"/>
            <a:r>
              <a:rPr lang="en-US" altLang="en-US" sz="1200" b="1" dirty="0">
                <a:solidFill>
                  <a:srgbClr val="000000"/>
                </a:solidFill>
                <a:latin typeface="Calibri" panose="020F0502020204030204" pitchFamily="34" charset="0"/>
                <a:cs typeface="Helvetica" pitchFamily="34" charset="0"/>
              </a:rPr>
              <a:t>ASSETS:  $16,000,000</a:t>
            </a:r>
          </a:p>
        </p:txBody>
      </p:sp>
      <p:sp>
        <p:nvSpPr>
          <p:cNvPr id="7" name="Rectangle 5">
            <a:extLst>
              <a:ext uri="{FF2B5EF4-FFF2-40B4-BE49-F238E27FC236}">
                <a16:creationId xmlns:a16="http://schemas.microsoft.com/office/drawing/2014/main" id="{EC4EDD83-2D65-C7A2-F295-93B5CE8CDB99}"/>
              </a:ext>
            </a:extLst>
          </p:cNvPr>
          <p:cNvSpPr txBox="1">
            <a:spLocks noChangeArrowheads="1"/>
          </p:cNvSpPr>
          <p:nvPr/>
        </p:nvSpPr>
        <p:spPr bwMode="auto">
          <a:xfrm>
            <a:off x="643197" y="5763591"/>
            <a:ext cx="8045247" cy="422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000">
                <a:solidFill>
                  <a:schemeClr val="bg1"/>
                </a:solidFill>
                <a:latin typeface="Arial Black" pitchFamily="34" charset="0"/>
                <a:ea typeface="MS PGothic" pitchFamily="34" charset="-128"/>
              </a:defRPr>
            </a:lvl1pPr>
            <a:lvl2pPr marL="742950" indent="-285750" defTabSz="457200">
              <a:defRPr sz="2000">
                <a:solidFill>
                  <a:schemeClr val="bg1"/>
                </a:solidFill>
                <a:latin typeface="Arial Black" pitchFamily="34" charset="0"/>
                <a:ea typeface="MS PGothic" pitchFamily="34" charset="-128"/>
              </a:defRPr>
            </a:lvl2pPr>
            <a:lvl3pPr marL="1143000" indent="-228600" defTabSz="457200">
              <a:defRPr sz="2000">
                <a:solidFill>
                  <a:schemeClr val="bg1"/>
                </a:solidFill>
                <a:latin typeface="Arial Black" pitchFamily="34" charset="0"/>
                <a:ea typeface="MS PGothic" pitchFamily="34" charset="-128"/>
              </a:defRPr>
            </a:lvl3pPr>
            <a:lvl4pPr marL="1600200" indent="-228600" defTabSz="457200">
              <a:defRPr sz="2000">
                <a:solidFill>
                  <a:schemeClr val="bg1"/>
                </a:solidFill>
                <a:latin typeface="Arial Black" pitchFamily="34" charset="0"/>
                <a:ea typeface="MS PGothic" pitchFamily="34" charset="-128"/>
              </a:defRPr>
            </a:lvl4pPr>
            <a:lvl5pPr marL="2057400" indent="-228600" defTabSz="457200">
              <a:defRPr sz="2000">
                <a:solidFill>
                  <a:schemeClr val="bg1"/>
                </a:solidFill>
                <a:latin typeface="Arial Black" pitchFamily="34" charset="0"/>
                <a:ea typeface="MS PGothic" pitchFamily="34" charset="-128"/>
              </a:defRPr>
            </a:lvl5pPr>
            <a:lvl6pPr marL="25146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a:lnSpc>
                <a:spcPct val="87000"/>
              </a:lnSpc>
            </a:pPr>
            <a:r>
              <a:rPr lang="en-US" altLang="en-US" sz="1000" b="1" dirty="0">
                <a:solidFill>
                  <a:srgbClr val="000000"/>
                </a:solidFill>
                <a:latin typeface="Calibri" panose="020F0502020204030204" pitchFamily="34" charset="0"/>
                <a:cs typeface="Helvetica" pitchFamily="34" charset="0"/>
              </a:rPr>
              <a:t>Sample: Illustration Purposes Only</a:t>
            </a:r>
          </a:p>
          <a:p>
            <a:pPr algn="ctr">
              <a:lnSpc>
                <a:spcPct val="87000"/>
              </a:lnSpc>
            </a:pPr>
            <a:r>
              <a:rPr lang="en-US" altLang="en-US" sz="1000" b="1" dirty="0">
                <a:solidFill>
                  <a:srgbClr val="000000"/>
                </a:solidFill>
                <a:latin typeface="Calibri" panose="020F0502020204030204" pitchFamily="34" charset="0"/>
                <a:cs typeface="Helvetica" pitchFamily="34" charset="0"/>
              </a:rPr>
              <a:t>Allocation Ranges Will Vary Dependent Upon Capital Market Conditions</a:t>
            </a:r>
          </a:p>
        </p:txBody>
      </p:sp>
      <p:graphicFrame>
        <p:nvGraphicFramePr>
          <p:cNvPr id="8" name="Chart 7">
            <a:extLst>
              <a:ext uri="{FF2B5EF4-FFF2-40B4-BE49-F238E27FC236}">
                <a16:creationId xmlns:a16="http://schemas.microsoft.com/office/drawing/2014/main" id="{CBF79F54-33B3-264C-0F96-3008300BFE0B}"/>
              </a:ext>
            </a:extLst>
          </p:cNvPr>
          <p:cNvGraphicFramePr>
            <a:graphicFrameLocks noGrp="1"/>
          </p:cNvGraphicFramePr>
          <p:nvPr>
            <p:extLst>
              <p:ext uri="{D42A27DB-BD31-4B8C-83A1-F6EECF244321}">
                <p14:modId xmlns:p14="http://schemas.microsoft.com/office/powerpoint/2010/main" val="1069726498"/>
              </p:ext>
            </p:extLst>
          </p:nvPr>
        </p:nvGraphicFramePr>
        <p:xfrm>
          <a:off x="7180729" y="4019902"/>
          <a:ext cx="1834336" cy="13105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2EC20F9-6065-1691-775C-FA63618BDDBD}"/>
              </a:ext>
            </a:extLst>
          </p:cNvPr>
          <p:cNvGraphicFramePr>
            <a:graphicFrameLocks noGrp="1"/>
          </p:cNvGraphicFramePr>
          <p:nvPr>
            <p:extLst>
              <p:ext uri="{D42A27DB-BD31-4B8C-83A1-F6EECF244321}">
                <p14:modId xmlns:p14="http://schemas.microsoft.com/office/powerpoint/2010/main" val="149878444"/>
              </p:ext>
            </p:extLst>
          </p:nvPr>
        </p:nvGraphicFramePr>
        <p:xfrm>
          <a:off x="5392273" y="4607488"/>
          <a:ext cx="1828799" cy="12599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71B377D0-A865-FBEE-121C-4E65C2B011C3}"/>
              </a:ext>
            </a:extLst>
          </p:cNvPr>
          <p:cNvGraphicFramePr>
            <a:graphicFrameLocks noGrp="1"/>
          </p:cNvGraphicFramePr>
          <p:nvPr>
            <p:extLst>
              <p:ext uri="{D42A27DB-BD31-4B8C-83A1-F6EECF244321}">
                <p14:modId xmlns:p14="http://schemas.microsoft.com/office/powerpoint/2010/main" val="3390530223"/>
              </p:ext>
            </p:extLst>
          </p:nvPr>
        </p:nvGraphicFramePr>
        <p:xfrm>
          <a:off x="2109444" y="4604756"/>
          <a:ext cx="1736185" cy="11086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08173D0C-B144-8AE5-9F59-A554D4CF1ECA}"/>
              </a:ext>
            </a:extLst>
          </p:cNvPr>
          <p:cNvGraphicFramePr>
            <a:graphicFrameLocks noGrp="1"/>
          </p:cNvGraphicFramePr>
          <p:nvPr>
            <p:extLst>
              <p:ext uri="{D42A27DB-BD31-4B8C-83A1-F6EECF244321}">
                <p14:modId xmlns:p14="http://schemas.microsoft.com/office/powerpoint/2010/main" val="1606719692"/>
              </p:ext>
            </p:extLst>
          </p:nvPr>
        </p:nvGraphicFramePr>
        <p:xfrm>
          <a:off x="529410" y="3822504"/>
          <a:ext cx="1680991" cy="1339417"/>
        </p:xfrm>
        <a:graphic>
          <a:graphicData uri="http://schemas.openxmlformats.org/drawingml/2006/chart">
            <c:chart xmlns:c="http://schemas.openxmlformats.org/drawingml/2006/chart" xmlns:r="http://schemas.openxmlformats.org/officeDocument/2006/relationships" r:id="rId5"/>
          </a:graphicData>
        </a:graphic>
      </p:graphicFrame>
      <p:grpSp>
        <p:nvGrpSpPr>
          <p:cNvPr id="12" name="Group 23">
            <a:extLst>
              <a:ext uri="{FF2B5EF4-FFF2-40B4-BE49-F238E27FC236}">
                <a16:creationId xmlns:a16="http://schemas.microsoft.com/office/drawing/2014/main" id="{6FC5BB98-C864-268D-5F81-CFEE39708BA4}"/>
              </a:ext>
            </a:extLst>
          </p:cNvPr>
          <p:cNvGrpSpPr/>
          <p:nvPr/>
        </p:nvGrpSpPr>
        <p:grpSpPr>
          <a:xfrm>
            <a:off x="323392" y="3335181"/>
            <a:ext cx="1962608" cy="779621"/>
            <a:chOff x="2006572" y="4281557"/>
            <a:chExt cx="1962608" cy="779621"/>
          </a:xfrm>
        </p:grpSpPr>
        <p:grpSp>
          <p:nvGrpSpPr>
            <p:cNvPr id="13" name="Group 24">
              <a:extLst>
                <a:ext uri="{FF2B5EF4-FFF2-40B4-BE49-F238E27FC236}">
                  <a16:creationId xmlns:a16="http://schemas.microsoft.com/office/drawing/2014/main" id="{04B6DA87-FF08-C9F7-F451-3D77F261BE43}"/>
                </a:ext>
              </a:extLst>
            </p:cNvPr>
            <p:cNvGrpSpPr/>
            <p:nvPr/>
          </p:nvGrpSpPr>
          <p:grpSpPr>
            <a:xfrm>
              <a:off x="2006572" y="4281557"/>
              <a:ext cx="1962608" cy="627221"/>
              <a:chOff x="1987979" y="4034135"/>
              <a:chExt cx="1962608" cy="627221"/>
            </a:xfrm>
          </p:grpSpPr>
          <p:sp>
            <p:nvSpPr>
              <p:cNvPr id="15" name="Rectangle 7">
                <a:extLst>
                  <a:ext uri="{FF2B5EF4-FFF2-40B4-BE49-F238E27FC236}">
                    <a16:creationId xmlns:a16="http://schemas.microsoft.com/office/drawing/2014/main" id="{D30ED599-A151-1695-8930-97F567D771CC}"/>
                  </a:ext>
                </a:extLst>
              </p:cNvPr>
              <p:cNvSpPr>
                <a:spLocks noChangeArrowheads="1"/>
              </p:cNvSpPr>
              <p:nvPr/>
            </p:nvSpPr>
            <p:spPr bwMode="auto">
              <a:xfrm>
                <a:off x="2223183" y="4227513"/>
                <a:ext cx="1492009" cy="395647"/>
              </a:xfrm>
              <a:prstGeom prst="rect">
                <a:avLst/>
              </a:prstGeom>
              <a:solidFill>
                <a:srgbClr val="0688F4"/>
              </a:solidFill>
              <a:ln w="9525">
                <a:solidFill>
                  <a:srgbClr val="0688F4"/>
                </a:solidFill>
                <a:miter lim="800000"/>
                <a:headEnd/>
                <a:tailEnd/>
              </a:ln>
              <a:effectLst/>
            </p:spPr>
            <p:txBody>
              <a:bodyPr wrap="none" anchor="ctr"/>
              <a:lstStyle/>
              <a:p>
                <a:pPr>
                  <a:defRPr/>
                </a:pPr>
                <a:endParaRPr lang="en-US" dirty="0">
                  <a:solidFill>
                    <a:srgbClr val="0066FF"/>
                  </a:solidFill>
                </a:endParaRPr>
              </a:p>
            </p:txBody>
          </p:sp>
          <p:sp>
            <p:nvSpPr>
              <p:cNvPr id="16" name="Text Box 20">
                <a:extLst>
                  <a:ext uri="{FF2B5EF4-FFF2-40B4-BE49-F238E27FC236}">
                    <a16:creationId xmlns:a16="http://schemas.microsoft.com/office/drawing/2014/main" id="{1B0E85B8-25F7-3363-C854-4F659B90EE0C}"/>
                  </a:ext>
                </a:extLst>
              </p:cNvPr>
              <p:cNvSpPr txBox="1">
                <a:spLocks noChangeArrowheads="1"/>
              </p:cNvSpPr>
              <p:nvPr/>
            </p:nvSpPr>
            <p:spPr bwMode="auto">
              <a:xfrm>
                <a:off x="2206709" y="4201177"/>
                <a:ext cx="1591478" cy="307777"/>
              </a:xfrm>
              <a:prstGeom prst="rect">
                <a:avLst/>
              </a:prstGeom>
              <a:noFill/>
              <a:ln w="9525">
                <a:noFill/>
                <a:miter lim="800000"/>
                <a:headEnd/>
                <a:tailEnd/>
              </a:ln>
              <a:effectLst/>
            </p:spPr>
            <p:txBody>
              <a:bodyPr wrap="square">
                <a:spAutoFit/>
              </a:bodyPr>
              <a:lstStyle/>
              <a:p>
                <a:pPr algn="ctr">
                  <a:defRPr/>
                </a:pPr>
                <a:r>
                  <a:rPr lang="en-US" sz="1400" b="1" dirty="0">
                    <a:solidFill>
                      <a:prstClr val="black"/>
                    </a:solidFill>
                    <a:latin typeface="Calibri" panose="020F0502020204030204" pitchFamily="34" charset="0"/>
                    <a:cs typeface="Helvetica"/>
                  </a:rPr>
                  <a:t>Target Return 3%</a:t>
                </a:r>
                <a:endParaRPr lang="en-US" sz="1400" b="1" baseline="30000" dirty="0">
                  <a:solidFill>
                    <a:prstClr val="black"/>
                  </a:solidFill>
                  <a:latin typeface="Calibri" panose="020F0502020204030204" pitchFamily="34" charset="0"/>
                  <a:cs typeface="Helvetica"/>
                </a:endParaRPr>
              </a:p>
            </p:txBody>
          </p:sp>
          <p:sp>
            <p:nvSpPr>
              <p:cNvPr id="17" name="Text Box 10">
                <a:extLst>
                  <a:ext uri="{FF2B5EF4-FFF2-40B4-BE49-F238E27FC236}">
                    <a16:creationId xmlns:a16="http://schemas.microsoft.com/office/drawing/2014/main" id="{07DB7CBF-9D6D-4D3D-7F94-7EAA392E67F9}"/>
                  </a:ext>
                </a:extLst>
              </p:cNvPr>
              <p:cNvSpPr txBox="1">
                <a:spLocks noChangeArrowheads="1"/>
              </p:cNvSpPr>
              <p:nvPr/>
            </p:nvSpPr>
            <p:spPr bwMode="auto">
              <a:xfrm>
                <a:off x="1987979" y="4034135"/>
                <a:ext cx="19626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b="1" dirty="0">
                    <a:solidFill>
                      <a:srgbClr val="1B75BC"/>
                    </a:solidFill>
                    <a:latin typeface="Calibri"/>
                    <a:cs typeface="Helvetica" pitchFamily="34" charset="0"/>
                  </a:rPr>
                  <a:t>Defensive Capital Preservation</a:t>
                </a:r>
              </a:p>
            </p:txBody>
          </p:sp>
          <p:sp>
            <p:nvSpPr>
              <p:cNvPr id="18" name="Text Box 10">
                <a:extLst>
                  <a:ext uri="{FF2B5EF4-FFF2-40B4-BE49-F238E27FC236}">
                    <a16:creationId xmlns:a16="http://schemas.microsoft.com/office/drawing/2014/main" id="{27A913CE-867B-4349-47C6-0D12ACEC8D63}"/>
                  </a:ext>
                </a:extLst>
              </p:cNvPr>
              <p:cNvSpPr txBox="1">
                <a:spLocks noChangeArrowheads="1"/>
              </p:cNvSpPr>
              <p:nvPr/>
            </p:nvSpPr>
            <p:spPr bwMode="auto">
              <a:xfrm>
                <a:off x="2196553" y="4415135"/>
                <a:ext cx="15137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prstClr val="white"/>
                    </a:solidFill>
                    <a:latin typeface="Calibri"/>
                    <a:cs typeface="Helvetica" pitchFamily="34" charset="0"/>
                  </a:rPr>
                  <a:t>Equity Target 15%</a:t>
                </a:r>
              </a:p>
            </p:txBody>
          </p:sp>
        </p:grpSp>
        <p:sp>
          <p:nvSpPr>
            <p:cNvPr id="14" name="Text Box 20">
              <a:extLst>
                <a:ext uri="{FF2B5EF4-FFF2-40B4-BE49-F238E27FC236}">
                  <a16:creationId xmlns:a16="http://schemas.microsoft.com/office/drawing/2014/main" id="{60EB8391-107C-501A-B972-70A5F64461CF}"/>
                </a:ext>
              </a:extLst>
            </p:cNvPr>
            <p:cNvSpPr txBox="1">
              <a:spLocks noChangeArrowheads="1"/>
            </p:cNvSpPr>
            <p:nvPr/>
          </p:nvSpPr>
          <p:spPr bwMode="auto">
            <a:xfrm>
              <a:off x="2215145" y="4814957"/>
              <a:ext cx="15137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srgbClr val="000000"/>
                  </a:solidFill>
                  <a:latin typeface="Calibri"/>
                  <a:cs typeface="Helvetica" pitchFamily="34" charset="0"/>
                </a:rPr>
                <a:t>Equity Range 5-35%</a:t>
              </a:r>
            </a:p>
          </p:txBody>
        </p:sp>
      </p:grpSp>
      <p:grpSp>
        <p:nvGrpSpPr>
          <p:cNvPr id="19" name="Group 38">
            <a:extLst>
              <a:ext uri="{FF2B5EF4-FFF2-40B4-BE49-F238E27FC236}">
                <a16:creationId xmlns:a16="http://schemas.microsoft.com/office/drawing/2014/main" id="{52CAFFF8-8F33-C139-0AC8-7082A2DAE74C}"/>
              </a:ext>
            </a:extLst>
          </p:cNvPr>
          <p:cNvGrpSpPr/>
          <p:nvPr/>
        </p:nvGrpSpPr>
        <p:grpSpPr>
          <a:xfrm>
            <a:off x="5402264" y="4026136"/>
            <a:ext cx="1892299" cy="789157"/>
            <a:chOff x="5145118" y="2250609"/>
            <a:chExt cx="1892299" cy="789157"/>
          </a:xfrm>
        </p:grpSpPr>
        <p:grpSp>
          <p:nvGrpSpPr>
            <p:cNvPr id="20" name="Group 39">
              <a:extLst>
                <a:ext uri="{FF2B5EF4-FFF2-40B4-BE49-F238E27FC236}">
                  <a16:creationId xmlns:a16="http://schemas.microsoft.com/office/drawing/2014/main" id="{3CBCD74E-CAC5-47C2-6AD6-8DEAC3DE786D}"/>
                </a:ext>
              </a:extLst>
            </p:cNvPr>
            <p:cNvGrpSpPr/>
            <p:nvPr/>
          </p:nvGrpSpPr>
          <p:grpSpPr>
            <a:xfrm>
              <a:off x="5145118" y="2250609"/>
              <a:ext cx="1892299" cy="645180"/>
              <a:chOff x="5126525" y="2003187"/>
              <a:chExt cx="1892299" cy="645180"/>
            </a:xfrm>
          </p:grpSpPr>
          <p:sp>
            <p:nvSpPr>
              <p:cNvPr id="22" name="Rectangle 4">
                <a:extLst>
                  <a:ext uri="{FF2B5EF4-FFF2-40B4-BE49-F238E27FC236}">
                    <a16:creationId xmlns:a16="http://schemas.microsoft.com/office/drawing/2014/main" id="{96ECB8E8-0137-F8A0-A7A0-2F8DCFAEC294}"/>
                  </a:ext>
                </a:extLst>
              </p:cNvPr>
              <p:cNvSpPr>
                <a:spLocks noChangeArrowheads="1"/>
              </p:cNvSpPr>
              <p:nvPr/>
            </p:nvSpPr>
            <p:spPr bwMode="auto">
              <a:xfrm>
                <a:off x="5283079" y="2200275"/>
                <a:ext cx="1498599" cy="403742"/>
              </a:xfrm>
              <a:prstGeom prst="rect">
                <a:avLst/>
              </a:prstGeom>
              <a:solidFill>
                <a:srgbClr val="FF831F"/>
              </a:solidFill>
              <a:ln w="9525">
                <a:solidFill>
                  <a:srgbClr val="FF831F"/>
                </a:solidFill>
                <a:miter lim="800000"/>
                <a:headEnd/>
                <a:tailEnd/>
              </a:ln>
              <a:effectLst/>
            </p:spPr>
            <p:txBody>
              <a:bodyPr wrap="none" anchor="ctr"/>
              <a:lstStyle/>
              <a:p>
                <a:pPr>
                  <a:defRPr/>
                </a:pPr>
                <a:endParaRPr lang="en-US" dirty="0">
                  <a:solidFill>
                    <a:prstClr val="black"/>
                  </a:solidFill>
                </a:endParaRPr>
              </a:p>
            </p:txBody>
          </p:sp>
          <p:sp>
            <p:nvSpPr>
              <p:cNvPr id="23" name="Text Box 23">
                <a:extLst>
                  <a:ext uri="{FF2B5EF4-FFF2-40B4-BE49-F238E27FC236}">
                    <a16:creationId xmlns:a16="http://schemas.microsoft.com/office/drawing/2014/main" id="{709B3AE5-D746-C544-CE77-97ECFE243300}"/>
                  </a:ext>
                </a:extLst>
              </p:cNvPr>
              <p:cNvSpPr txBox="1">
                <a:spLocks noChangeArrowheads="1"/>
              </p:cNvSpPr>
              <p:nvPr/>
            </p:nvSpPr>
            <p:spPr bwMode="auto">
              <a:xfrm>
                <a:off x="5228949" y="2168051"/>
                <a:ext cx="1621907" cy="307777"/>
              </a:xfrm>
              <a:prstGeom prst="rect">
                <a:avLst/>
              </a:prstGeom>
              <a:noFill/>
              <a:ln w="9525">
                <a:noFill/>
                <a:miter lim="800000"/>
                <a:headEnd/>
                <a:tailEnd/>
              </a:ln>
              <a:effectLst/>
            </p:spPr>
            <p:txBody>
              <a:bodyPr wrap="square">
                <a:spAutoFit/>
              </a:bodyPr>
              <a:lstStyle/>
              <a:p>
                <a:pPr algn="ctr">
                  <a:defRPr/>
                </a:pPr>
                <a:r>
                  <a:rPr lang="en-US" sz="1400" b="1" dirty="0">
                    <a:solidFill>
                      <a:prstClr val="black"/>
                    </a:solidFill>
                    <a:latin typeface="Calibri" panose="020F0502020204030204" pitchFamily="34" charset="0"/>
                    <a:cs typeface="Helvetica"/>
                  </a:rPr>
                  <a:t>Target Return 7%</a:t>
                </a:r>
                <a:endParaRPr lang="en-US" sz="1400" b="1" baseline="30000" dirty="0">
                  <a:solidFill>
                    <a:prstClr val="black"/>
                  </a:solidFill>
                  <a:latin typeface="Calibri" panose="020F0502020204030204" pitchFamily="34" charset="0"/>
                  <a:cs typeface="Helvetica"/>
                </a:endParaRPr>
              </a:p>
            </p:txBody>
          </p:sp>
          <p:sp>
            <p:nvSpPr>
              <p:cNvPr id="24" name="Text Box 10">
                <a:extLst>
                  <a:ext uri="{FF2B5EF4-FFF2-40B4-BE49-F238E27FC236}">
                    <a16:creationId xmlns:a16="http://schemas.microsoft.com/office/drawing/2014/main" id="{8809785B-CF0C-3228-7A3D-A925DD57AA79}"/>
                  </a:ext>
                </a:extLst>
              </p:cNvPr>
              <p:cNvSpPr txBox="1">
                <a:spLocks noChangeArrowheads="1"/>
              </p:cNvSpPr>
              <p:nvPr/>
            </p:nvSpPr>
            <p:spPr bwMode="auto">
              <a:xfrm>
                <a:off x="5126525" y="2003187"/>
                <a:ext cx="18922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b="1" dirty="0">
                    <a:solidFill>
                      <a:srgbClr val="1B75BC"/>
                    </a:solidFill>
                    <a:latin typeface="Calibri"/>
                    <a:cs typeface="Helvetica" pitchFamily="34" charset="0"/>
                  </a:rPr>
                  <a:t>Capital Appreciation</a:t>
                </a:r>
              </a:p>
            </p:txBody>
          </p:sp>
          <p:sp>
            <p:nvSpPr>
              <p:cNvPr id="26" name="Text Box 10">
                <a:extLst>
                  <a:ext uri="{FF2B5EF4-FFF2-40B4-BE49-F238E27FC236}">
                    <a16:creationId xmlns:a16="http://schemas.microsoft.com/office/drawing/2014/main" id="{090EC085-A6D0-C5D2-C236-E5A758B9F5B3}"/>
                  </a:ext>
                </a:extLst>
              </p:cNvPr>
              <p:cNvSpPr txBox="1">
                <a:spLocks noChangeArrowheads="1"/>
              </p:cNvSpPr>
              <p:nvPr/>
            </p:nvSpPr>
            <p:spPr bwMode="auto">
              <a:xfrm>
                <a:off x="5283080" y="2401957"/>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prstClr val="white"/>
                    </a:solidFill>
                    <a:latin typeface="Calibri"/>
                    <a:cs typeface="Helvetica" pitchFamily="34" charset="0"/>
                  </a:rPr>
                  <a:t>Equity Target  75%</a:t>
                </a:r>
              </a:p>
            </p:txBody>
          </p:sp>
          <p:sp>
            <p:nvSpPr>
              <p:cNvPr id="3" name="Text Box 10">
                <a:extLst>
                  <a:ext uri="{FF2B5EF4-FFF2-40B4-BE49-F238E27FC236}">
                    <a16:creationId xmlns:a16="http://schemas.microsoft.com/office/drawing/2014/main" id="{9840C4DA-F1D2-C5A6-C71A-9BF3D7409057}"/>
                  </a:ext>
                </a:extLst>
              </p:cNvPr>
              <p:cNvSpPr txBox="1">
                <a:spLocks noChangeArrowheads="1"/>
              </p:cNvSpPr>
              <p:nvPr/>
            </p:nvSpPr>
            <p:spPr bwMode="auto">
              <a:xfrm>
                <a:off x="5283077" y="2402146"/>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prstClr val="white"/>
                    </a:solidFill>
                    <a:latin typeface="Calibri"/>
                    <a:cs typeface="Helvetica" pitchFamily="34" charset="0"/>
                  </a:rPr>
                  <a:t>Equity Target  75%</a:t>
                </a:r>
              </a:p>
            </p:txBody>
          </p:sp>
        </p:grpSp>
        <p:sp>
          <p:nvSpPr>
            <p:cNvPr id="21" name="Text Box 20">
              <a:extLst>
                <a:ext uri="{FF2B5EF4-FFF2-40B4-BE49-F238E27FC236}">
                  <a16:creationId xmlns:a16="http://schemas.microsoft.com/office/drawing/2014/main" id="{69586610-BF3D-B135-F97F-07942DF5E3C0}"/>
                </a:ext>
              </a:extLst>
            </p:cNvPr>
            <p:cNvSpPr txBox="1">
              <a:spLocks noChangeArrowheads="1"/>
            </p:cNvSpPr>
            <p:nvPr/>
          </p:nvSpPr>
          <p:spPr bwMode="auto">
            <a:xfrm>
              <a:off x="5301672" y="2793545"/>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srgbClr val="000000"/>
                  </a:solidFill>
                  <a:latin typeface="Calibri"/>
                  <a:cs typeface="Helvetica" pitchFamily="34" charset="0"/>
                </a:rPr>
                <a:t>Equity Range 65-85%</a:t>
              </a:r>
            </a:p>
          </p:txBody>
        </p:sp>
      </p:grpSp>
      <p:grpSp>
        <p:nvGrpSpPr>
          <p:cNvPr id="27" name="Group 45">
            <a:extLst>
              <a:ext uri="{FF2B5EF4-FFF2-40B4-BE49-F238E27FC236}">
                <a16:creationId xmlns:a16="http://schemas.microsoft.com/office/drawing/2014/main" id="{A747A8CD-FB66-BBA0-18E8-61083B4CE23A}"/>
              </a:ext>
            </a:extLst>
          </p:cNvPr>
          <p:cNvGrpSpPr/>
          <p:nvPr/>
        </p:nvGrpSpPr>
        <p:grpSpPr>
          <a:xfrm>
            <a:off x="2057402" y="3997035"/>
            <a:ext cx="1962609" cy="803567"/>
            <a:chOff x="3020157" y="3631635"/>
            <a:chExt cx="1962609" cy="803567"/>
          </a:xfrm>
        </p:grpSpPr>
        <p:grpSp>
          <p:nvGrpSpPr>
            <p:cNvPr id="28" name="Group 46">
              <a:extLst>
                <a:ext uri="{FF2B5EF4-FFF2-40B4-BE49-F238E27FC236}">
                  <a16:creationId xmlns:a16="http://schemas.microsoft.com/office/drawing/2014/main" id="{E5262B69-3682-E42B-6056-4CA50CCEB92E}"/>
                </a:ext>
              </a:extLst>
            </p:cNvPr>
            <p:cNvGrpSpPr/>
            <p:nvPr/>
          </p:nvGrpSpPr>
          <p:grpSpPr>
            <a:xfrm>
              <a:off x="3020157" y="3631635"/>
              <a:ext cx="1962609" cy="674325"/>
              <a:chOff x="3001564" y="3384213"/>
              <a:chExt cx="1962609" cy="674325"/>
            </a:xfrm>
          </p:grpSpPr>
          <p:sp>
            <p:nvSpPr>
              <p:cNvPr id="30" name="Rectangle 6">
                <a:extLst>
                  <a:ext uri="{FF2B5EF4-FFF2-40B4-BE49-F238E27FC236}">
                    <a16:creationId xmlns:a16="http://schemas.microsoft.com/office/drawing/2014/main" id="{918AFE13-9718-A4D0-9C99-E98E51BC44E3}"/>
                  </a:ext>
                </a:extLst>
              </p:cNvPr>
              <p:cNvSpPr>
                <a:spLocks noChangeArrowheads="1"/>
              </p:cNvSpPr>
              <p:nvPr/>
            </p:nvSpPr>
            <p:spPr bwMode="auto">
              <a:xfrm>
                <a:off x="3236768" y="3602037"/>
                <a:ext cx="1470660" cy="389731"/>
              </a:xfrm>
              <a:prstGeom prst="rect">
                <a:avLst/>
              </a:prstGeom>
              <a:solidFill>
                <a:srgbClr val="09BF53"/>
              </a:solidFill>
              <a:ln w="9525">
                <a:solidFill>
                  <a:srgbClr val="09BF53"/>
                </a:solidFill>
                <a:miter lim="800000"/>
                <a:headEnd/>
                <a:tailEnd/>
              </a:ln>
              <a:effectLst/>
            </p:spPr>
            <p:txBody>
              <a:bodyPr wrap="none" anchor="ctr"/>
              <a:lstStyle/>
              <a:p>
                <a:pPr>
                  <a:defRPr/>
                </a:pPr>
                <a:endParaRPr lang="en-US" dirty="0">
                  <a:solidFill>
                    <a:prstClr val="black"/>
                  </a:solidFill>
                </a:endParaRPr>
              </a:p>
            </p:txBody>
          </p:sp>
          <p:sp>
            <p:nvSpPr>
              <p:cNvPr id="31" name="Text Box 21">
                <a:extLst>
                  <a:ext uri="{FF2B5EF4-FFF2-40B4-BE49-F238E27FC236}">
                    <a16:creationId xmlns:a16="http://schemas.microsoft.com/office/drawing/2014/main" id="{77C7F829-8C4B-3ED7-87EF-269793B17FA5}"/>
                  </a:ext>
                </a:extLst>
              </p:cNvPr>
              <p:cNvSpPr txBox="1">
                <a:spLocks noChangeArrowheads="1"/>
              </p:cNvSpPr>
              <p:nvPr/>
            </p:nvSpPr>
            <p:spPr bwMode="auto">
              <a:xfrm>
                <a:off x="3153962" y="3581401"/>
                <a:ext cx="1643983" cy="307777"/>
              </a:xfrm>
              <a:prstGeom prst="rect">
                <a:avLst/>
              </a:prstGeom>
              <a:noFill/>
              <a:ln w="9525">
                <a:noFill/>
                <a:miter lim="800000"/>
                <a:headEnd/>
                <a:tailEnd/>
              </a:ln>
              <a:effectLst/>
            </p:spPr>
            <p:txBody>
              <a:bodyPr wrap="square">
                <a:spAutoFit/>
              </a:bodyPr>
              <a:lstStyle/>
              <a:p>
                <a:pPr algn="ctr">
                  <a:defRPr/>
                </a:pPr>
                <a:r>
                  <a:rPr lang="en-US" sz="1400" b="1" dirty="0">
                    <a:solidFill>
                      <a:prstClr val="black"/>
                    </a:solidFill>
                    <a:latin typeface="Calibri" panose="020F0502020204030204" pitchFamily="34" charset="0"/>
                    <a:cs typeface="Helvetica"/>
                  </a:rPr>
                  <a:t>Target Return 4%</a:t>
                </a:r>
                <a:endParaRPr lang="en-US" sz="1400" b="1" baseline="30000" dirty="0">
                  <a:solidFill>
                    <a:prstClr val="black"/>
                  </a:solidFill>
                  <a:latin typeface="Calibri" panose="020F0502020204030204" pitchFamily="34" charset="0"/>
                  <a:cs typeface="Helvetica"/>
                </a:endParaRPr>
              </a:p>
            </p:txBody>
          </p:sp>
          <p:sp>
            <p:nvSpPr>
              <p:cNvPr id="32" name="Text Box 10">
                <a:extLst>
                  <a:ext uri="{FF2B5EF4-FFF2-40B4-BE49-F238E27FC236}">
                    <a16:creationId xmlns:a16="http://schemas.microsoft.com/office/drawing/2014/main" id="{95F08286-0755-0765-7388-AB516CFD4B2C}"/>
                  </a:ext>
                </a:extLst>
              </p:cNvPr>
              <p:cNvSpPr txBox="1">
                <a:spLocks noChangeArrowheads="1"/>
              </p:cNvSpPr>
              <p:nvPr/>
            </p:nvSpPr>
            <p:spPr bwMode="auto">
              <a:xfrm>
                <a:off x="3001564" y="3384213"/>
                <a:ext cx="19626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b="1" dirty="0">
                    <a:solidFill>
                      <a:srgbClr val="1B75BC"/>
                    </a:solidFill>
                    <a:latin typeface="Calibri"/>
                    <a:cs typeface="Helvetica" pitchFamily="34" charset="0"/>
                  </a:rPr>
                  <a:t>Purchasing Power Preservation</a:t>
                </a:r>
              </a:p>
            </p:txBody>
          </p:sp>
          <p:sp>
            <p:nvSpPr>
              <p:cNvPr id="33" name="Text Box 10">
                <a:extLst>
                  <a:ext uri="{FF2B5EF4-FFF2-40B4-BE49-F238E27FC236}">
                    <a16:creationId xmlns:a16="http://schemas.microsoft.com/office/drawing/2014/main" id="{6A658433-DAA8-5F53-376F-395A0BAC8E92}"/>
                  </a:ext>
                </a:extLst>
              </p:cNvPr>
              <p:cNvSpPr txBox="1">
                <a:spLocks noChangeArrowheads="1"/>
              </p:cNvSpPr>
              <p:nvPr/>
            </p:nvSpPr>
            <p:spPr bwMode="auto">
              <a:xfrm>
                <a:off x="3162888" y="3812317"/>
                <a:ext cx="15445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prstClr val="white"/>
                    </a:solidFill>
                    <a:latin typeface="Calibri"/>
                    <a:cs typeface="Helvetica" pitchFamily="34" charset="0"/>
                  </a:rPr>
                  <a:t>Equity Target  40%</a:t>
                </a:r>
              </a:p>
            </p:txBody>
          </p:sp>
        </p:grpSp>
        <p:sp>
          <p:nvSpPr>
            <p:cNvPr id="29" name="Text Box 20">
              <a:extLst>
                <a:ext uri="{FF2B5EF4-FFF2-40B4-BE49-F238E27FC236}">
                  <a16:creationId xmlns:a16="http://schemas.microsoft.com/office/drawing/2014/main" id="{30B41A6B-532C-191A-8311-AFA77F7AA530}"/>
                </a:ext>
              </a:extLst>
            </p:cNvPr>
            <p:cNvSpPr txBox="1">
              <a:spLocks noChangeArrowheads="1"/>
            </p:cNvSpPr>
            <p:nvPr/>
          </p:nvSpPr>
          <p:spPr bwMode="auto">
            <a:xfrm>
              <a:off x="3219269" y="4188981"/>
              <a:ext cx="15067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srgbClr val="000000"/>
                  </a:solidFill>
                  <a:latin typeface="Calibri"/>
                  <a:cs typeface="Helvetica" pitchFamily="34" charset="0"/>
                </a:rPr>
                <a:t>Equity Range 25-55%</a:t>
              </a:r>
            </a:p>
          </p:txBody>
        </p:sp>
      </p:grpSp>
      <p:grpSp>
        <p:nvGrpSpPr>
          <p:cNvPr id="34" name="Group 52">
            <a:extLst>
              <a:ext uri="{FF2B5EF4-FFF2-40B4-BE49-F238E27FC236}">
                <a16:creationId xmlns:a16="http://schemas.microsoft.com/office/drawing/2014/main" id="{6E89AF8C-A6FE-DF6F-9521-4E57002DDB80}"/>
              </a:ext>
            </a:extLst>
          </p:cNvPr>
          <p:cNvGrpSpPr/>
          <p:nvPr/>
        </p:nvGrpSpPr>
        <p:grpSpPr>
          <a:xfrm>
            <a:off x="7010401" y="3395624"/>
            <a:ext cx="2209801" cy="838200"/>
            <a:chOff x="6038392" y="1583175"/>
            <a:chExt cx="2209801" cy="838200"/>
          </a:xfrm>
        </p:grpSpPr>
        <p:grpSp>
          <p:nvGrpSpPr>
            <p:cNvPr id="35" name="Group 53">
              <a:extLst>
                <a:ext uri="{FF2B5EF4-FFF2-40B4-BE49-F238E27FC236}">
                  <a16:creationId xmlns:a16="http://schemas.microsoft.com/office/drawing/2014/main" id="{ECE49AF7-0C55-BEE6-EB52-13533CCA21B3}"/>
                </a:ext>
              </a:extLst>
            </p:cNvPr>
            <p:cNvGrpSpPr/>
            <p:nvPr/>
          </p:nvGrpSpPr>
          <p:grpSpPr>
            <a:xfrm>
              <a:off x="6038392" y="1583175"/>
              <a:ext cx="2209801" cy="659487"/>
              <a:chOff x="6019799" y="1335753"/>
              <a:chExt cx="2209801" cy="659487"/>
            </a:xfrm>
          </p:grpSpPr>
          <p:sp>
            <p:nvSpPr>
              <p:cNvPr id="37" name="Rectangle 3">
                <a:extLst>
                  <a:ext uri="{FF2B5EF4-FFF2-40B4-BE49-F238E27FC236}">
                    <a16:creationId xmlns:a16="http://schemas.microsoft.com/office/drawing/2014/main" id="{41BDD98F-7D31-6BC3-6100-2A4D3570EEA2}"/>
                  </a:ext>
                </a:extLst>
              </p:cNvPr>
              <p:cNvSpPr>
                <a:spLocks noChangeArrowheads="1"/>
              </p:cNvSpPr>
              <p:nvPr/>
            </p:nvSpPr>
            <p:spPr bwMode="auto">
              <a:xfrm>
                <a:off x="6404203" y="1534945"/>
                <a:ext cx="1476603" cy="410408"/>
              </a:xfrm>
              <a:prstGeom prst="rect">
                <a:avLst/>
              </a:prstGeom>
              <a:solidFill>
                <a:srgbClr val="FF3737"/>
              </a:solidFill>
              <a:ln w="9525">
                <a:solidFill>
                  <a:srgbClr val="FF3737"/>
                </a:solidFill>
                <a:miter lim="800000"/>
                <a:headEnd/>
                <a:tailEnd/>
              </a:ln>
              <a:effectLst/>
            </p:spPr>
            <p:txBody>
              <a:bodyPr wrap="none" anchor="ctr"/>
              <a:lstStyle/>
              <a:p>
                <a:pPr>
                  <a:defRPr/>
                </a:pPr>
                <a:endParaRPr lang="en-US" dirty="0">
                  <a:solidFill>
                    <a:prstClr val="black"/>
                  </a:solidFill>
                </a:endParaRPr>
              </a:p>
            </p:txBody>
          </p:sp>
          <p:sp>
            <p:nvSpPr>
              <p:cNvPr id="38" name="Text Box 24">
                <a:extLst>
                  <a:ext uri="{FF2B5EF4-FFF2-40B4-BE49-F238E27FC236}">
                    <a16:creationId xmlns:a16="http://schemas.microsoft.com/office/drawing/2014/main" id="{B475390E-F0BD-4230-2F3F-2762C77EE0D7}"/>
                  </a:ext>
                </a:extLst>
              </p:cNvPr>
              <p:cNvSpPr txBox="1">
                <a:spLocks noChangeArrowheads="1"/>
              </p:cNvSpPr>
              <p:nvPr/>
            </p:nvSpPr>
            <p:spPr bwMode="auto">
              <a:xfrm>
                <a:off x="6346431" y="1521529"/>
                <a:ext cx="1578367" cy="307777"/>
              </a:xfrm>
              <a:prstGeom prst="rect">
                <a:avLst/>
              </a:prstGeom>
              <a:noFill/>
              <a:ln w="9525">
                <a:noFill/>
                <a:miter lim="800000"/>
                <a:headEnd/>
                <a:tailEnd/>
              </a:ln>
              <a:effectLst/>
            </p:spPr>
            <p:txBody>
              <a:bodyPr wrap="square">
                <a:spAutoFit/>
              </a:bodyPr>
              <a:lstStyle/>
              <a:p>
                <a:pPr algn="ctr">
                  <a:defRPr/>
                </a:pPr>
                <a:r>
                  <a:rPr lang="en-US" sz="1400" b="1" dirty="0">
                    <a:solidFill>
                      <a:prstClr val="black"/>
                    </a:solidFill>
                    <a:latin typeface="Calibri" panose="020F0502020204030204" pitchFamily="34" charset="0"/>
                    <a:cs typeface="Helvetica"/>
                  </a:rPr>
                  <a:t>Target Return 8%</a:t>
                </a:r>
                <a:endParaRPr lang="en-US" sz="1400" b="1" baseline="30000" dirty="0">
                  <a:solidFill>
                    <a:prstClr val="black"/>
                  </a:solidFill>
                  <a:latin typeface="Calibri" panose="020F0502020204030204" pitchFamily="34" charset="0"/>
                  <a:cs typeface="Helvetica"/>
                </a:endParaRPr>
              </a:p>
            </p:txBody>
          </p:sp>
          <p:sp>
            <p:nvSpPr>
              <p:cNvPr id="39" name="Text Box 10">
                <a:extLst>
                  <a:ext uri="{FF2B5EF4-FFF2-40B4-BE49-F238E27FC236}">
                    <a16:creationId xmlns:a16="http://schemas.microsoft.com/office/drawing/2014/main" id="{FA1C4543-154D-67F4-CEC7-11F5563F068C}"/>
                  </a:ext>
                </a:extLst>
              </p:cNvPr>
              <p:cNvSpPr txBox="1">
                <a:spLocks noChangeArrowheads="1"/>
              </p:cNvSpPr>
              <p:nvPr/>
            </p:nvSpPr>
            <p:spPr bwMode="auto">
              <a:xfrm>
                <a:off x="6019799" y="1335753"/>
                <a:ext cx="220980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b="1" dirty="0">
                    <a:solidFill>
                      <a:srgbClr val="1B75BC"/>
                    </a:solidFill>
                    <a:latin typeface="Calibri"/>
                    <a:cs typeface="Helvetica" pitchFamily="34" charset="0"/>
                  </a:rPr>
                  <a:t>Maximum Capital Appreciation</a:t>
                </a:r>
              </a:p>
            </p:txBody>
          </p:sp>
          <p:sp>
            <p:nvSpPr>
              <p:cNvPr id="40" name="Text Box 10">
                <a:extLst>
                  <a:ext uri="{FF2B5EF4-FFF2-40B4-BE49-F238E27FC236}">
                    <a16:creationId xmlns:a16="http://schemas.microsoft.com/office/drawing/2014/main" id="{87DAC129-DA43-22CD-ABC2-6BA26E08C8AD}"/>
                  </a:ext>
                </a:extLst>
              </p:cNvPr>
              <p:cNvSpPr txBox="1">
                <a:spLocks noChangeArrowheads="1"/>
              </p:cNvSpPr>
              <p:nvPr/>
            </p:nvSpPr>
            <p:spPr bwMode="auto">
              <a:xfrm>
                <a:off x="6382207" y="1749019"/>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prstClr val="white"/>
                    </a:solidFill>
                    <a:latin typeface="Calibri"/>
                    <a:cs typeface="Helvetica" pitchFamily="34" charset="0"/>
                  </a:rPr>
                  <a:t>Equity Target  90%</a:t>
                </a:r>
              </a:p>
            </p:txBody>
          </p:sp>
        </p:grpSp>
        <p:sp>
          <p:nvSpPr>
            <p:cNvPr id="36" name="Text Box 20">
              <a:extLst>
                <a:ext uri="{FF2B5EF4-FFF2-40B4-BE49-F238E27FC236}">
                  <a16:creationId xmlns:a16="http://schemas.microsoft.com/office/drawing/2014/main" id="{395429EE-8609-BE84-C9B4-915C93C15658}"/>
                </a:ext>
              </a:extLst>
            </p:cNvPr>
            <p:cNvSpPr txBox="1">
              <a:spLocks noChangeArrowheads="1"/>
            </p:cNvSpPr>
            <p:nvPr/>
          </p:nvSpPr>
          <p:spPr bwMode="auto">
            <a:xfrm>
              <a:off x="6400800" y="2175154"/>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srgbClr val="000000"/>
                  </a:solidFill>
                  <a:latin typeface="Calibri"/>
                  <a:cs typeface="Helvetica" pitchFamily="34" charset="0"/>
                </a:rPr>
                <a:t>Equity Range 75-95%</a:t>
              </a:r>
            </a:p>
          </p:txBody>
        </p:sp>
      </p:grpSp>
      <p:sp>
        <p:nvSpPr>
          <p:cNvPr id="41" name="TextBox 10">
            <a:extLst>
              <a:ext uri="{FF2B5EF4-FFF2-40B4-BE49-F238E27FC236}">
                <a16:creationId xmlns:a16="http://schemas.microsoft.com/office/drawing/2014/main" id="{FC1227CC-FEB1-E299-4567-098A3F83BB77}"/>
              </a:ext>
            </a:extLst>
          </p:cNvPr>
          <p:cNvSpPr txBox="1">
            <a:spLocks noChangeArrowheads="1"/>
          </p:cNvSpPr>
          <p:nvPr/>
        </p:nvSpPr>
        <p:spPr bwMode="auto">
          <a:xfrm>
            <a:off x="5005387" y="1658939"/>
            <a:ext cx="2819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000">
                <a:solidFill>
                  <a:schemeClr val="bg1"/>
                </a:solidFill>
                <a:latin typeface="Arial Black" pitchFamily="34" charset="0"/>
                <a:ea typeface="MS PGothic" pitchFamily="34" charset="-128"/>
              </a:defRPr>
            </a:lvl1pPr>
            <a:lvl2pPr marL="742950" indent="-285750" defTabSz="457200">
              <a:defRPr sz="2000">
                <a:solidFill>
                  <a:schemeClr val="bg1"/>
                </a:solidFill>
                <a:latin typeface="Arial Black" pitchFamily="34" charset="0"/>
                <a:ea typeface="MS PGothic" pitchFamily="34" charset="-128"/>
              </a:defRPr>
            </a:lvl2pPr>
            <a:lvl3pPr marL="1143000" indent="-228600" defTabSz="457200">
              <a:defRPr sz="2000">
                <a:solidFill>
                  <a:schemeClr val="bg1"/>
                </a:solidFill>
                <a:latin typeface="Arial Black" pitchFamily="34" charset="0"/>
                <a:ea typeface="MS PGothic" pitchFamily="34" charset="-128"/>
              </a:defRPr>
            </a:lvl3pPr>
            <a:lvl4pPr marL="1600200" indent="-228600" defTabSz="457200">
              <a:defRPr sz="2000">
                <a:solidFill>
                  <a:schemeClr val="bg1"/>
                </a:solidFill>
                <a:latin typeface="Arial Black" pitchFamily="34" charset="0"/>
                <a:ea typeface="MS PGothic" pitchFamily="34" charset="-128"/>
              </a:defRPr>
            </a:lvl4pPr>
            <a:lvl5pPr marL="2057400" indent="-228600" defTabSz="457200">
              <a:defRPr sz="2000">
                <a:solidFill>
                  <a:schemeClr val="bg1"/>
                </a:solidFill>
                <a:latin typeface="Arial Black" pitchFamily="34" charset="0"/>
                <a:ea typeface="MS PGothic" pitchFamily="34" charset="-128"/>
              </a:defRPr>
            </a:lvl5pPr>
            <a:lvl6pPr marL="25146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a:r>
              <a:rPr lang="en-US" altLang="en-US" sz="1200" b="1" dirty="0">
                <a:solidFill>
                  <a:srgbClr val="000000"/>
                </a:solidFill>
                <a:latin typeface="Calibri" panose="020F0502020204030204" pitchFamily="34" charset="0"/>
                <a:cs typeface="Helvetica" pitchFamily="34" charset="0"/>
              </a:rPr>
              <a:t>Investor B</a:t>
            </a:r>
          </a:p>
          <a:p>
            <a:pPr algn="ctr"/>
            <a:r>
              <a:rPr lang="en-US" altLang="en-US" sz="1200" dirty="0">
                <a:solidFill>
                  <a:srgbClr val="000000"/>
                </a:solidFill>
                <a:latin typeface="Calibri" panose="020F0502020204030204" pitchFamily="34" charset="0"/>
                <a:cs typeface="Helvetica" pitchFamily="34" charset="0"/>
              </a:rPr>
              <a:t>Financial Goal:$1,100,000 annually</a:t>
            </a:r>
          </a:p>
          <a:p>
            <a:pPr algn="ctr"/>
            <a:r>
              <a:rPr lang="en-US" altLang="en-US" sz="1200" b="1" dirty="0">
                <a:solidFill>
                  <a:srgbClr val="000000"/>
                </a:solidFill>
                <a:latin typeface="Calibri" panose="020F0502020204030204" pitchFamily="34" charset="0"/>
                <a:cs typeface="Helvetica" pitchFamily="34" charset="0"/>
              </a:rPr>
              <a:t>ASSETS:  $10,000,000</a:t>
            </a:r>
          </a:p>
        </p:txBody>
      </p:sp>
      <p:graphicFrame>
        <p:nvGraphicFramePr>
          <p:cNvPr id="42" name="Chart 41">
            <a:extLst>
              <a:ext uri="{FF2B5EF4-FFF2-40B4-BE49-F238E27FC236}">
                <a16:creationId xmlns:a16="http://schemas.microsoft.com/office/drawing/2014/main" id="{3BA47AD1-ED1A-2777-CC8A-3CB89FCDBB8C}"/>
              </a:ext>
            </a:extLst>
          </p:cNvPr>
          <p:cNvGraphicFramePr>
            <a:graphicFrameLocks noGrp="1"/>
          </p:cNvGraphicFramePr>
          <p:nvPr>
            <p:extLst>
              <p:ext uri="{D42A27DB-BD31-4B8C-83A1-F6EECF244321}">
                <p14:modId xmlns:p14="http://schemas.microsoft.com/office/powerpoint/2010/main" val="2536300849"/>
              </p:ext>
            </p:extLst>
          </p:nvPr>
        </p:nvGraphicFramePr>
        <p:xfrm>
          <a:off x="3807042" y="4230901"/>
          <a:ext cx="1751776" cy="1103101"/>
        </p:xfrm>
        <a:graphic>
          <a:graphicData uri="http://schemas.openxmlformats.org/drawingml/2006/chart">
            <c:chart xmlns:c="http://schemas.openxmlformats.org/drawingml/2006/chart" xmlns:r="http://schemas.openxmlformats.org/officeDocument/2006/relationships" r:id="rId6"/>
          </a:graphicData>
        </a:graphic>
      </p:graphicFrame>
      <p:grpSp>
        <p:nvGrpSpPr>
          <p:cNvPr id="43" name="Group 65">
            <a:extLst>
              <a:ext uri="{FF2B5EF4-FFF2-40B4-BE49-F238E27FC236}">
                <a16:creationId xmlns:a16="http://schemas.microsoft.com/office/drawing/2014/main" id="{FB02B011-128A-61C0-9C30-3DCBB25E760C}"/>
              </a:ext>
            </a:extLst>
          </p:cNvPr>
          <p:cNvGrpSpPr/>
          <p:nvPr/>
        </p:nvGrpSpPr>
        <p:grpSpPr>
          <a:xfrm>
            <a:off x="3676192" y="3591118"/>
            <a:ext cx="1962608" cy="828482"/>
            <a:chOff x="4145973" y="2927578"/>
            <a:chExt cx="1962608" cy="828482"/>
          </a:xfrm>
        </p:grpSpPr>
        <p:grpSp>
          <p:nvGrpSpPr>
            <p:cNvPr id="44" name="Group 66">
              <a:extLst>
                <a:ext uri="{FF2B5EF4-FFF2-40B4-BE49-F238E27FC236}">
                  <a16:creationId xmlns:a16="http://schemas.microsoft.com/office/drawing/2014/main" id="{4ED36FB1-7F96-BB34-4A7C-642778F9E60E}"/>
                </a:ext>
              </a:extLst>
            </p:cNvPr>
            <p:cNvGrpSpPr/>
            <p:nvPr/>
          </p:nvGrpSpPr>
          <p:grpSpPr>
            <a:xfrm>
              <a:off x="4145973" y="2927578"/>
              <a:ext cx="1962608" cy="671443"/>
              <a:chOff x="4127380" y="2680156"/>
              <a:chExt cx="1962608" cy="671443"/>
            </a:xfrm>
          </p:grpSpPr>
          <p:sp>
            <p:nvSpPr>
              <p:cNvPr id="46" name="Rectangle 5">
                <a:extLst>
                  <a:ext uri="{FF2B5EF4-FFF2-40B4-BE49-F238E27FC236}">
                    <a16:creationId xmlns:a16="http://schemas.microsoft.com/office/drawing/2014/main" id="{197C79BD-DDCF-5D5A-6254-47ACF4C55809}"/>
                  </a:ext>
                </a:extLst>
              </p:cNvPr>
              <p:cNvSpPr>
                <a:spLocks noChangeArrowheads="1"/>
              </p:cNvSpPr>
              <p:nvPr/>
            </p:nvSpPr>
            <p:spPr bwMode="auto">
              <a:xfrm>
                <a:off x="4362583" y="2870200"/>
                <a:ext cx="1498600" cy="419100"/>
              </a:xfrm>
              <a:prstGeom prst="rect">
                <a:avLst/>
              </a:prstGeom>
              <a:solidFill>
                <a:srgbClr val="F0F51F"/>
              </a:solidFill>
              <a:ln w="9525">
                <a:solidFill>
                  <a:srgbClr val="F0F51F"/>
                </a:solidFill>
                <a:miter lim="800000"/>
                <a:headEnd/>
                <a:tailEnd/>
              </a:ln>
              <a:effectLst/>
            </p:spPr>
            <p:txBody>
              <a:bodyPr wrap="none" anchor="ctr"/>
              <a:lstStyle/>
              <a:p>
                <a:pPr>
                  <a:defRPr/>
                </a:pPr>
                <a:endParaRPr lang="en-US" dirty="0">
                  <a:solidFill>
                    <a:prstClr val="black"/>
                  </a:solidFill>
                </a:endParaRPr>
              </a:p>
            </p:txBody>
          </p:sp>
          <p:sp>
            <p:nvSpPr>
              <p:cNvPr id="47" name="Text Box 22">
                <a:extLst>
                  <a:ext uri="{FF2B5EF4-FFF2-40B4-BE49-F238E27FC236}">
                    <a16:creationId xmlns:a16="http://schemas.microsoft.com/office/drawing/2014/main" id="{2046027E-895E-0CB4-EE4B-6CB48A23C111}"/>
                  </a:ext>
                </a:extLst>
              </p:cNvPr>
              <p:cNvSpPr txBox="1">
                <a:spLocks noChangeArrowheads="1"/>
              </p:cNvSpPr>
              <p:nvPr/>
            </p:nvSpPr>
            <p:spPr bwMode="auto">
              <a:xfrm>
                <a:off x="4337388" y="2848176"/>
                <a:ext cx="1589232" cy="307777"/>
              </a:xfrm>
              <a:prstGeom prst="rect">
                <a:avLst/>
              </a:prstGeom>
              <a:noFill/>
              <a:ln w="9525">
                <a:noFill/>
                <a:miter lim="800000"/>
                <a:headEnd/>
                <a:tailEnd/>
              </a:ln>
              <a:effectLst/>
            </p:spPr>
            <p:txBody>
              <a:bodyPr wrap="square">
                <a:spAutoFit/>
              </a:bodyPr>
              <a:lstStyle/>
              <a:p>
                <a:pPr algn="ctr">
                  <a:defRPr/>
                </a:pPr>
                <a:r>
                  <a:rPr lang="en-US" sz="1400" b="1" dirty="0">
                    <a:solidFill>
                      <a:prstClr val="black"/>
                    </a:solidFill>
                    <a:latin typeface="Calibri" panose="020F0502020204030204" pitchFamily="34" charset="0"/>
                    <a:cs typeface="Helvetica"/>
                  </a:rPr>
                  <a:t>Target Return 5%</a:t>
                </a:r>
                <a:endParaRPr lang="en-US" sz="1400" b="1" baseline="30000" dirty="0">
                  <a:solidFill>
                    <a:prstClr val="black"/>
                  </a:solidFill>
                  <a:latin typeface="Calibri" panose="020F0502020204030204" pitchFamily="34" charset="0"/>
                  <a:cs typeface="Helvetica"/>
                </a:endParaRPr>
              </a:p>
            </p:txBody>
          </p:sp>
          <p:sp>
            <p:nvSpPr>
              <p:cNvPr id="48" name="Text Box 10">
                <a:extLst>
                  <a:ext uri="{FF2B5EF4-FFF2-40B4-BE49-F238E27FC236}">
                    <a16:creationId xmlns:a16="http://schemas.microsoft.com/office/drawing/2014/main" id="{2EA1CBEE-A7DB-565E-BCDA-63DDFDB585A6}"/>
                  </a:ext>
                </a:extLst>
              </p:cNvPr>
              <p:cNvSpPr txBox="1">
                <a:spLocks noChangeArrowheads="1"/>
              </p:cNvSpPr>
              <p:nvPr/>
            </p:nvSpPr>
            <p:spPr bwMode="auto">
              <a:xfrm>
                <a:off x="4127380" y="2680156"/>
                <a:ext cx="19626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b="1" dirty="0">
                    <a:solidFill>
                      <a:srgbClr val="1B75BC"/>
                    </a:solidFill>
                    <a:latin typeface="Calibri"/>
                    <a:cs typeface="Helvetica" pitchFamily="34" charset="0"/>
                  </a:rPr>
                  <a:t>Capital Appreciation / Income</a:t>
                </a:r>
              </a:p>
            </p:txBody>
          </p:sp>
          <p:sp>
            <p:nvSpPr>
              <p:cNvPr id="49" name="Text Box 10">
                <a:extLst>
                  <a:ext uri="{FF2B5EF4-FFF2-40B4-BE49-F238E27FC236}">
                    <a16:creationId xmlns:a16="http://schemas.microsoft.com/office/drawing/2014/main" id="{257D3634-0E81-E656-A92F-6A93673F1B25}"/>
                  </a:ext>
                </a:extLst>
              </p:cNvPr>
              <p:cNvSpPr txBox="1">
                <a:spLocks noChangeArrowheads="1"/>
              </p:cNvSpPr>
              <p:nvPr/>
            </p:nvSpPr>
            <p:spPr bwMode="auto">
              <a:xfrm>
                <a:off x="4362584" y="3105378"/>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srgbClr val="000000"/>
                    </a:solidFill>
                    <a:latin typeface="Calibri"/>
                    <a:cs typeface="Helvetica" pitchFamily="34" charset="0"/>
                  </a:rPr>
                  <a:t>Equity Target  60%</a:t>
                </a:r>
              </a:p>
            </p:txBody>
          </p:sp>
        </p:grpSp>
        <p:sp>
          <p:nvSpPr>
            <p:cNvPr id="45" name="Text Box 20">
              <a:extLst>
                <a:ext uri="{FF2B5EF4-FFF2-40B4-BE49-F238E27FC236}">
                  <a16:creationId xmlns:a16="http://schemas.microsoft.com/office/drawing/2014/main" id="{80C92F25-4C0C-8787-E96E-FE651AA0FD4E}"/>
                </a:ext>
              </a:extLst>
            </p:cNvPr>
            <p:cNvSpPr txBox="1">
              <a:spLocks noChangeArrowheads="1"/>
            </p:cNvSpPr>
            <p:nvPr/>
          </p:nvSpPr>
          <p:spPr bwMode="auto">
            <a:xfrm>
              <a:off x="4381177" y="3509839"/>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1000" dirty="0">
                  <a:solidFill>
                    <a:srgbClr val="000000"/>
                  </a:solidFill>
                  <a:latin typeface="Calibri"/>
                  <a:cs typeface="Helvetica" pitchFamily="34" charset="0"/>
                </a:rPr>
                <a:t>Equity Range 45-75%</a:t>
              </a:r>
            </a:p>
          </p:txBody>
        </p:sp>
      </p:grpSp>
      <p:sp>
        <p:nvSpPr>
          <p:cNvPr id="51" name="Title 1">
            <a:extLst>
              <a:ext uri="{FF2B5EF4-FFF2-40B4-BE49-F238E27FC236}">
                <a16:creationId xmlns:a16="http://schemas.microsoft.com/office/drawing/2014/main" id="{0A653C47-B3B8-5609-135B-00AE01B882C8}"/>
              </a:ext>
            </a:extLst>
          </p:cNvPr>
          <p:cNvSpPr txBox="1">
            <a:spLocks/>
          </p:cNvSpPr>
          <p:nvPr/>
        </p:nvSpPr>
        <p:spPr>
          <a:xfrm>
            <a:off x="2895600" y="1183958"/>
            <a:ext cx="3581400" cy="492442"/>
          </a:xfrm>
          <a:prstGeom prst="rect">
            <a:avLst/>
          </a:prstGeom>
        </p:spPr>
        <p:txBody>
          <a:bodyPr>
            <a:normAutofit fontScale="975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1800" dirty="0">
                <a:solidFill>
                  <a:srgbClr val="000000"/>
                </a:solidFill>
              </a:rPr>
              <a:t>Addressing Different Portfolio Needs</a:t>
            </a:r>
          </a:p>
        </p:txBody>
      </p:sp>
    </p:spTree>
    <p:extLst>
      <p:ext uri="{BB962C8B-B14F-4D97-AF65-F5344CB8AC3E}">
        <p14:creationId xmlns:p14="http://schemas.microsoft.com/office/powerpoint/2010/main" val="3518958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D32DE3-C861-2C56-0ABC-CFF0CD19DE16}"/>
              </a:ext>
            </a:extLst>
          </p:cNvPr>
          <p:cNvSpPr txBox="1">
            <a:spLocks/>
          </p:cNvSpPr>
          <p:nvPr/>
        </p:nvSpPr>
        <p:spPr>
          <a:xfrm>
            <a:off x="428664" y="685800"/>
            <a:ext cx="8229600" cy="492442"/>
          </a:xfrm>
          <a:prstGeom prst="rect">
            <a:avLst/>
          </a:prstGeom>
        </p:spPr>
        <p:txBody>
          <a:bodyPr>
            <a:normAutofit fontScale="975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2400" dirty="0">
                <a:solidFill>
                  <a:schemeClr val="accent5">
                    <a:lumMod val="75000"/>
                  </a:schemeClr>
                </a:solidFill>
              </a:rPr>
              <a:t>Asset / Liability Investing: Risk and Return Tradeoff</a:t>
            </a:r>
          </a:p>
        </p:txBody>
      </p:sp>
      <p:sp>
        <p:nvSpPr>
          <p:cNvPr id="9" name="TextBox 8">
            <a:extLst>
              <a:ext uri="{FF2B5EF4-FFF2-40B4-BE49-F238E27FC236}">
                <a16:creationId xmlns:a16="http://schemas.microsoft.com/office/drawing/2014/main" id="{3674E09D-D349-DD18-3E26-68625B29F6CB}"/>
              </a:ext>
            </a:extLst>
          </p:cNvPr>
          <p:cNvSpPr txBox="1"/>
          <p:nvPr/>
        </p:nvSpPr>
        <p:spPr>
          <a:xfrm>
            <a:off x="1536192" y="3065789"/>
            <a:ext cx="1752600" cy="228600"/>
          </a:xfrm>
          <a:prstGeom prst="rect">
            <a:avLst/>
          </a:prstGeom>
          <a:solidFill>
            <a:schemeClr val="bg1"/>
          </a:solidFill>
          <a:ln>
            <a:solidFill>
              <a:schemeClr val="bg1"/>
            </a:solidFill>
          </a:ln>
        </p:spPr>
        <p:txBody>
          <a:bodyPr wrap="square" rtlCol="0">
            <a:spAutoFit/>
          </a:bodyPr>
          <a:lstStyle/>
          <a:p>
            <a:endParaRPr lang="en-US" dirty="0"/>
          </a:p>
        </p:txBody>
      </p:sp>
      <p:sp>
        <p:nvSpPr>
          <p:cNvPr id="10" name="TextBox 9">
            <a:extLst>
              <a:ext uri="{FF2B5EF4-FFF2-40B4-BE49-F238E27FC236}">
                <a16:creationId xmlns:a16="http://schemas.microsoft.com/office/drawing/2014/main" id="{3240762E-82C4-48B4-93BF-8E71CC46B7D3}"/>
              </a:ext>
            </a:extLst>
          </p:cNvPr>
          <p:cNvSpPr txBox="1"/>
          <p:nvPr/>
        </p:nvSpPr>
        <p:spPr>
          <a:xfrm>
            <a:off x="4544568" y="4397543"/>
            <a:ext cx="1780032" cy="241013"/>
          </a:xfrm>
          <a:prstGeom prst="rect">
            <a:avLst/>
          </a:prstGeom>
          <a:solidFill>
            <a:schemeClr val="bg1"/>
          </a:solidFill>
          <a:ln>
            <a:solidFill>
              <a:schemeClr val="bg1"/>
            </a:solidFill>
          </a:ln>
        </p:spPr>
        <p:txBody>
          <a:bodyPr wrap="square" rtlCol="0">
            <a:spAutoFit/>
          </a:bodyPr>
          <a:lstStyle/>
          <a:p>
            <a:endParaRPr lang="en-US" dirty="0"/>
          </a:p>
        </p:txBody>
      </p:sp>
      <p:sp>
        <p:nvSpPr>
          <p:cNvPr id="2" name="Rectangle 14">
            <a:extLst>
              <a:ext uri="{FF2B5EF4-FFF2-40B4-BE49-F238E27FC236}">
                <a16:creationId xmlns:a16="http://schemas.microsoft.com/office/drawing/2014/main" id="{84EEA37F-0CE6-CC5F-0318-69616FA226F2}"/>
              </a:ext>
            </a:extLst>
          </p:cNvPr>
          <p:cNvSpPr>
            <a:spLocks noChangeArrowheads="1"/>
          </p:cNvSpPr>
          <p:nvPr/>
        </p:nvSpPr>
        <p:spPr bwMode="blackWhite">
          <a:xfrm>
            <a:off x="6505538" y="2039940"/>
            <a:ext cx="269875" cy="231775"/>
          </a:xfrm>
          <a:prstGeom prst="rect">
            <a:avLst/>
          </a:prstGeom>
          <a:solidFill>
            <a:srgbClr val="87B8C6"/>
          </a:solidFill>
          <a:ln w="12700">
            <a:solidFill>
              <a:srgbClr val="062E3A"/>
            </a:solidFill>
            <a:miter lim="800000"/>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3" name="AutoShape 3">
            <a:extLst>
              <a:ext uri="{FF2B5EF4-FFF2-40B4-BE49-F238E27FC236}">
                <a16:creationId xmlns:a16="http://schemas.microsoft.com/office/drawing/2014/main" id="{F900D044-2C8B-BBB1-EA24-817E4459B54E}"/>
              </a:ext>
            </a:extLst>
          </p:cNvPr>
          <p:cNvSpPr>
            <a:spLocks noChangeArrowheads="1"/>
          </p:cNvSpPr>
          <p:nvPr/>
        </p:nvSpPr>
        <p:spPr bwMode="auto">
          <a:xfrm rot="5400000">
            <a:off x="8162886" y="5200650"/>
            <a:ext cx="1295400" cy="647700"/>
          </a:xfrm>
          <a:prstGeom prst="triangle">
            <a:avLst>
              <a:gd name="adj" fmla="val 49995"/>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7" name="Rectangle 4">
            <a:extLst>
              <a:ext uri="{FF2B5EF4-FFF2-40B4-BE49-F238E27FC236}">
                <a16:creationId xmlns:a16="http://schemas.microsoft.com/office/drawing/2014/main" id="{48BC873C-7D75-40C0-65A3-1C05D023729D}"/>
              </a:ext>
            </a:extLst>
          </p:cNvPr>
          <p:cNvSpPr>
            <a:spLocks noChangeArrowheads="1"/>
          </p:cNvSpPr>
          <p:nvPr/>
        </p:nvSpPr>
        <p:spPr bwMode="auto">
          <a:xfrm>
            <a:off x="504786" y="5029200"/>
            <a:ext cx="8077200" cy="99060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1" name="AutoShape 5">
            <a:extLst>
              <a:ext uri="{FF2B5EF4-FFF2-40B4-BE49-F238E27FC236}">
                <a16:creationId xmlns:a16="http://schemas.microsoft.com/office/drawing/2014/main" id="{C054E477-E968-A785-A297-AFEBDCF1D1C7}"/>
              </a:ext>
            </a:extLst>
          </p:cNvPr>
          <p:cNvSpPr>
            <a:spLocks noChangeArrowheads="1"/>
          </p:cNvSpPr>
          <p:nvPr/>
        </p:nvSpPr>
        <p:spPr bwMode="auto">
          <a:xfrm rot="5400000">
            <a:off x="5057736" y="5410200"/>
            <a:ext cx="990600" cy="228600"/>
          </a:xfrm>
          <a:prstGeom prst="triangle">
            <a:avLst>
              <a:gd name="adj" fmla="val 49995"/>
            </a:avLst>
          </a:prstGeom>
          <a:solidFill>
            <a:srgbClr val="73865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2" name="Rectangle 6">
            <a:extLst>
              <a:ext uri="{FF2B5EF4-FFF2-40B4-BE49-F238E27FC236}">
                <a16:creationId xmlns:a16="http://schemas.microsoft.com/office/drawing/2014/main" id="{E050487D-E451-F133-AC68-3ACA36FDB7E5}"/>
              </a:ext>
            </a:extLst>
          </p:cNvPr>
          <p:cNvSpPr>
            <a:spLocks noChangeArrowheads="1"/>
          </p:cNvSpPr>
          <p:nvPr/>
        </p:nvSpPr>
        <p:spPr bwMode="auto">
          <a:xfrm>
            <a:off x="561936" y="5029200"/>
            <a:ext cx="4876800" cy="990600"/>
          </a:xfrm>
          <a:prstGeom prst="rect">
            <a:avLst/>
          </a:prstGeom>
          <a:solidFill>
            <a:srgbClr val="73865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3" name="AutoShape 7">
            <a:extLst>
              <a:ext uri="{FF2B5EF4-FFF2-40B4-BE49-F238E27FC236}">
                <a16:creationId xmlns:a16="http://schemas.microsoft.com/office/drawing/2014/main" id="{CF6662FB-08DD-77E3-054E-62AD9037DA0C}"/>
              </a:ext>
            </a:extLst>
          </p:cNvPr>
          <p:cNvSpPr>
            <a:spLocks noChangeArrowheads="1"/>
          </p:cNvSpPr>
          <p:nvPr/>
        </p:nvSpPr>
        <p:spPr bwMode="auto">
          <a:xfrm rot="5400000">
            <a:off x="2695536" y="5410200"/>
            <a:ext cx="990600" cy="228600"/>
          </a:xfrm>
          <a:prstGeom prst="triangle">
            <a:avLst>
              <a:gd name="adj" fmla="val 49995"/>
            </a:avLst>
          </a:prstGeom>
          <a:solidFill>
            <a:srgbClr val="A9B49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4" name="Rectangle 8">
            <a:extLst>
              <a:ext uri="{FF2B5EF4-FFF2-40B4-BE49-F238E27FC236}">
                <a16:creationId xmlns:a16="http://schemas.microsoft.com/office/drawing/2014/main" id="{77AD1AE8-618D-A498-77AF-6D8A1BAF4130}"/>
              </a:ext>
            </a:extLst>
          </p:cNvPr>
          <p:cNvSpPr>
            <a:spLocks noChangeArrowheads="1"/>
          </p:cNvSpPr>
          <p:nvPr/>
        </p:nvSpPr>
        <p:spPr bwMode="auto">
          <a:xfrm>
            <a:off x="485736" y="5029200"/>
            <a:ext cx="2590800" cy="990600"/>
          </a:xfrm>
          <a:prstGeom prst="rect">
            <a:avLst/>
          </a:prstGeom>
          <a:solidFill>
            <a:srgbClr val="A9B49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5" name="Rectangle 14">
            <a:extLst>
              <a:ext uri="{FF2B5EF4-FFF2-40B4-BE49-F238E27FC236}">
                <a16:creationId xmlns:a16="http://schemas.microsoft.com/office/drawing/2014/main" id="{BF2CC951-009A-019D-73ED-5A34886838DF}"/>
              </a:ext>
            </a:extLst>
          </p:cNvPr>
          <p:cNvSpPr>
            <a:spLocks noChangeArrowheads="1"/>
          </p:cNvSpPr>
          <p:nvPr/>
        </p:nvSpPr>
        <p:spPr bwMode="blackWhite">
          <a:xfrm>
            <a:off x="3838538" y="3962402"/>
            <a:ext cx="269875" cy="231775"/>
          </a:xfrm>
          <a:prstGeom prst="rect">
            <a:avLst/>
          </a:prstGeom>
          <a:solidFill>
            <a:srgbClr val="87B8C6"/>
          </a:solidFill>
          <a:ln w="12700">
            <a:solidFill>
              <a:srgbClr val="062E3A"/>
            </a:solidFill>
            <a:miter lim="800000"/>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6" name="Line 18">
            <a:extLst>
              <a:ext uri="{FF2B5EF4-FFF2-40B4-BE49-F238E27FC236}">
                <a16:creationId xmlns:a16="http://schemas.microsoft.com/office/drawing/2014/main" id="{CE79B8AF-3C4D-B61C-CF26-3FA9832B8F59}"/>
              </a:ext>
            </a:extLst>
          </p:cNvPr>
          <p:cNvSpPr>
            <a:spLocks noChangeShapeType="1"/>
          </p:cNvSpPr>
          <p:nvPr/>
        </p:nvSpPr>
        <p:spPr bwMode="auto">
          <a:xfrm>
            <a:off x="3228936" y="1981202"/>
            <a:ext cx="30163" cy="4048125"/>
          </a:xfrm>
          <a:prstGeom prst="line">
            <a:avLst/>
          </a:prstGeom>
          <a:noFill/>
          <a:ln w="12700">
            <a:solidFill>
              <a:srgbClr val="000000"/>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000" dirty="0">
              <a:solidFill>
                <a:prstClr val="white"/>
              </a:solidFill>
              <a:latin typeface="Arial Black" pitchFamily="34" charset="0"/>
              <a:ea typeface="MS PGothic" pitchFamily="34" charset="-128"/>
            </a:endParaRPr>
          </a:p>
        </p:txBody>
      </p:sp>
      <p:sp>
        <p:nvSpPr>
          <p:cNvPr id="17" name="Line 20">
            <a:extLst>
              <a:ext uri="{FF2B5EF4-FFF2-40B4-BE49-F238E27FC236}">
                <a16:creationId xmlns:a16="http://schemas.microsoft.com/office/drawing/2014/main" id="{9CDB3262-A5AE-81C1-022C-7C67925C9F90}"/>
              </a:ext>
            </a:extLst>
          </p:cNvPr>
          <p:cNvSpPr>
            <a:spLocks noChangeShapeType="1"/>
          </p:cNvSpPr>
          <p:nvPr/>
        </p:nvSpPr>
        <p:spPr bwMode="auto">
          <a:xfrm>
            <a:off x="5667336" y="1981200"/>
            <a:ext cx="0" cy="4038600"/>
          </a:xfrm>
          <a:prstGeom prst="line">
            <a:avLst/>
          </a:prstGeom>
          <a:noFill/>
          <a:ln w="12700">
            <a:solidFill>
              <a:srgbClr val="000000"/>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000" dirty="0">
              <a:solidFill>
                <a:prstClr val="white"/>
              </a:solidFill>
              <a:latin typeface="Arial Black" pitchFamily="34" charset="0"/>
              <a:ea typeface="MS PGothic" pitchFamily="34" charset="-128"/>
            </a:endParaRPr>
          </a:p>
        </p:txBody>
      </p:sp>
      <p:sp>
        <p:nvSpPr>
          <p:cNvPr id="18" name="Oval 28">
            <a:extLst>
              <a:ext uri="{FF2B5EF4-FFF2-40B4-BE49-F238E27FC236}">
                <a16:creationId xmlns:a16="http://schemas.microsoft.com/office/drawing/2014/main" id="{8F642800-B34B-5620-9AE2-FF4C6855ECE1}"/>
              </a:ext>
            </a:extLst>
          </p:cNvPr>
          <p:cNvSpPr>
            <a:spLocks noChangeArrowheads="1"/>
          </p:cNvSpPr>
          <p:nvPr/>
        </p:nvSpPr>
        <p:spPr bwMode="auto">
          <a:xfrm>
            <a:off x="660363" y="5316538"/>
            <a:ext cx="98425" cy="101600"/>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19" name="Oval 29">
            <a:extLst>
              <a:ext uri="{FF2B5EF4-FFF2-40B4-BE49-F238E27FC236}">
                <a16:creationId xmlns:a16="http://schemas.microsoft.com/office/drawing/2014/main" id="{D1446A59-0FDE-3C2F-394E-1591A64DB239}"/>
              </a:ext>
            </a:extLst>
          </p:cNvPr>
          <p:cNvSpPr>
            <a:spLocks noChangeArrowheads="1"/>
          </p:cNvSpPr>
          <p:nvPr/>
        </p:nvSpPr>
        <p:spPr bwMode="auto">
          <a:xfrm>
            <a:off x="660363" y="5543552"/>
            <a:ext cx="98425" cy="98425"/>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20" name="Oval 30">
            <a:extLst>
              <a:ext uri="{FF2B5EF4-FFF2-40B4-BE49-F238E27FC236}">
                <a16:creationId xmlns:a16="http://schemas.microsoft.com/office/drawing/2014/main" id="{056A390F-BBE2-2052-8C50-6D73258358F9}"/>
              </a:ext>
            </a:extLst>
          </p:cNvPr>
          <p:cNvSpPr>
            <a:spLocks noChangeArrowheads="1"/>
          </p:cNvSpPr>
          <p:nvPr/>
        </p:nvSpPr>
        <p:spPr bwMode="auto">
          <a:xfrm>
            <a:off x="660363" y="5768977"/>
            <a:ext cx="98425" cy="98425"/>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21" name="Oval 31">
            <a:extLst>
              <a:ext uri="{FF2B5EF4-FFF2-40B4-BE49-F238E27FC236}">
                <a16:creationId xmlns:a16="http://schemas.microsoft.com/office/drawing/2014/main" id="{6C47CDBB-D0D9-61C9-287A-8BC48590C183}"/>
              </a:ext>
            </a:extLst>
          </p:cNvPr>
          <p:cNvSpPr>
            <a:spLocks noChangeArrowheads="1"/>
          </p:cNvSpPr>
          <p:nvPr/>
        </p:nvSpPr>
        <p:spPr bwMode="auto">
          <a:xfrm>
            <a:off x="3457536" y="5334000"/>
            <a:ext cx="101600" cy="101600"/>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22" name="Oval 32">
            <a:extLst>
              <a:ext uri="{FF2B5EF4-FFF2-40B4-BE49-F238E27FC236}">
                <a16:creationId xmlns:a16="http://schemas.microsoft.com/office/drawing/2014/main" id="{F4409B8B-7C4F-18DE-557C-A771BF489E86}"/>
              </a:ext>
            </a:extLst>
          </p:cNvPr>
          <p:cNvSpPr>
            <a:spLocks noChangeArrowheads="1"/>
          </p:cNvSpPr>
          <p:nvPr/>
        </p:nvSpPr>
        <p:spPr bwMode="auto">
          <a:xfrm>
            <a:off x="3457536" y="5616577"/>
            <a:ext cx="101600" cy="98425"/>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23" name="Rectangle 33">
            <a:extLst>
              <a:ext uri="{FF2B5EF4-FFF2-40B4-BE49-F238E27FC236}">
                <a16:creationId xmlns:a16="http://schemas.microsoft.com/office/drawing/2014/main" id="{F54A75DE-4510-588C-B425-3C9789512D96}"/>
              </a:ext>
            </a:extLst>
          </p:cNvPr>
          <p:cNvSpPr>
            <a:spLocks noChangeArrowheads="1"/>
          </p:cNvSpPr>
          <p:nvPr/>
        </p:nvSpPr>
        <p:spPr bwMode="auto">
          <a:xfrm>
            <a:off x="652426" y="5210175"/>
            <a:ext cx="20351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income oriented </a:t>
            </a:r>
          </a:p>
        </p:txBody>
      </p:sp>
      <p:sp>
        <p:nvSpPr>
          <p:cNvPr id="24" name="Rectangle 34">
            <a:extLst>
              <a:ext uri="{FF2B5EF4-FFF2-40B4-BE49-F238E27FC236}">
                <a16:creationId xmlns:a16="http://schemas.microsoft.com/office/drawing/2014/main" id="{16A50E30-6F50-48BD-927D-79BD10E75F92}"/>
              </a:ext>
            </a:extLst>
          </p:cNvPr>
          <p:cNvSpPr>
            <a:spLocks noChangeArrowheads="1"/>
          </p:cNvSpPr>
          <p:nvPr/>
        </p:nvSpPr>
        <p:spPr bwMode="auto">
          <a:xfrm>
            <a:off x="652424" y="5435600"/>
            <a:ext cx="28257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capital preservation oriented</a:t>
            </a:r>
          </a:p>
        </p:txBody>
      </p:sp>
      <p:sp>
        <p:nvSpPr>
          <p:cNvPr id="25" name="Rectangle 35">
            <a:extLst>
              <a:ext uri="{FF2B5EF4-FFF2-40B4-BE49-F238E27FC236}">
                <a16:creationId xmlns:a16="http://schemas.microsoft.com/office/drawing/2014/main" id="{5B988F8B-5941-8D94-7951-20A5D6E1E9AE}"/>
              </a:ext>
            </a:extLst>
          </p:cNvPr>
          <p:cNvSpPr>
            <a:spLocks noChangeArrowheads="1"/>
          </p:cNvSpPr>
          <p:nvPr/>
        </p:nvSpPr>
        <p:spPr bwMode="auto">
          <a:xfrm>
            <a:off x="5876886" y="5205415"/>
            <a:ext cx="28575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high capital growth </a:t>
            </a:r>
          </a:p>
        </p:txBody>
      </p:sp>
      <p:sp>
        <p:nvSpPr>
          <p:cNvPr id="26" name="Rectangle 36">
            <a:extLst>
              <a:ext uri="{FF2B5EF4-FFF2-40B4-BE49-F238E27FC236}">
                <a16:creationId xmlns:a16="http://schemas.microsoft.com/office/drawing/2014/main" id="{1E3CB3A4-87E6-1411-147C-5CBA5E78E1FD}"/>
              </a:ext>
            </a:extLst>
          </p:cNvPr>
          <p:cNvSpPr>
            <a:spLocks noChangeArrowheads="1"/>
          </p:cNvSpPr>
          <p:nvPr/>
        </p:nvSpPr>
        <p:spPr bwMode="auto">
          <a:xfrm>
            <a:off x="652424" y="5662615"/>
            <a:ext cx="30480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suitable for short time horizon</a:t>
            </a:r>
          </a:p>
        </p:txBody>
      </p:sp>
      <p:sp>
        <p:nvSpPr>
          <p:cNvPr id="27" name="Rectangle 37">
            <a:extLst>
              <a:ext uri="{FF2B5EF4-FFF2-40B4-BE49-F238E27FC236}">
                <a16:creationId xmlns:a16="http://schemas.microsoft.com/office/drawing/2014/main" id="{6FC32378-347A-E732-17DA-8DC034E5F342}"/>
              </a:ext>
            </a:extLst>
          </p:cNvPr>
          <p:cNvSpPr>
            <a:spLocks noChangeArrowheads="1"/>
          </p:cNvSpPr>
          <p:nvPr/>
        </p:nvSpPr>
        <p:spPr bwMode="auto">
          <a:xfrm>
            <a:off x="3157501" y="5238750"/>
            <a:ext cx="2433637"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eaLnBrk="0" fontAlgn="base" hangingPunct="0">
              <a:spcBef>
                <a:spcPct val="50000"/>
              </a:spcBef>
              <a:spcAft>
                <a:spcPct val="0"/>
              </a:spcAft>
            </a:pPr>
            <a:r>
              <a:rPr lang="en-US" altLang="en-US" sz="1400" dirty="0">
                <a:solidFill>
                  <a:srgbClr val="000000"/>
                </a:solidFill>
                <a:latin typeface="Calibri" pitchFamily="34" charset="0"/>
              </a:rPr>
              <a:t>         moderate capital growth </a:t>
            </a:r>
          </a:p>
        </p:txBody>
      </p:sp>
      <p:sp>
        <p:nvSpPr>
          <p:cNvPr id="28" name="Rectangle 40">
            <a:extLst>
              <a:ext uri="{FF2B5EF4-FFF2-40B4-BE49-F238E27FC236}">
                <a16:creationId xmlns:a16="http://schemas.microsoft.com/office/drawing/2014/main" id="{C6B26972-422A-E51A-55C9-4D6B424D3552}"/>
              </a:ext>
            </a:extLst>
          </p:cNvPr>
          <p:cNvSpPr>
            <a:spLocks noChangeArrowheads="1"/>
          </p:cNvSpPr>
          <p:nvPr/>
        </p:nvSpPr>
        <p:spPr bwMode="auto">
          <a:xfrm>
            <a:off x="3457536" y="5486400"/>
            <a:ext cx="23050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minimal income needs  </a:t>
            </a:r>
          </a:p>
        </p:txBody>
      </p:sp>
      <p:sp>
        <p:nvSpPr>
          <p:cNvPr id="29" name="Rectangle 41">
            <a:extLst>
              <a:ext uri="{FF2B5EF4-FFF2-40B4-BE49-F238E27FC236}">
                <a16:creationId xmlns:a16="http://schemas.microsoft.com/office/drawing/2014/main" id="{061C43D0-30B4-693F-D92E-2FC82660A44E}"/>
              </a:ext>
            </a:extLst>
          </p:cNvPr>
          <p:cNvSpPr>
            <a:spLocks noChangeArrowheads="1"/>
          </p:cNvSpPr>
          <p:nvPr/>
        </p:nvSpPr>
        <p:spPr bwMode="auto">
          <a:xfrm>
            <a:off x="5895936" y="5434015"/>
            <a:ext cx="283845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greater volatility possible </a:t>
            </a:r>
          </a:p>
        </p:txBody>
      </p:sp>
      <p:sp>
        <p:nvSpPr>
          <p:cNvPr id="30" name="Rectangle 42">
            <a:extLst>
              <a:ext uri="{FF2B5EF4-FFF2-40B4-BE49-F238E27FC236}">
                <a16:creationId xmlns:a16="http://schemas.microsoft.com/office/drawing/2014/main" id="{2F0CA651-C598-6870-03E1-AB03323EB4D1}"/>
              </a:ext>
            </a:extLst>
          </p:cNvPr>
          <p:cNvSpPr>
            <a:spLocks noChangeArrowheads="1"/>
          </p:cNvSpPr>
          <p:nvPr/>
        </p:nvSpPr>
        <p:spPr bwMode="auto">
          <a:xfrm>
            <a:off x="5876886" y="5662615"/>
            <a:ext cx="299085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400" dirty="0">
                <a:solidFill>
                  <a:srgbClr val="000000"/>
                </a:solidFill>
                <a:latin typeface="Calibri" pitchFamily="34" charset="0"/>
              </a:rPr>
              <a:t>   longer time horizon possible </a:t>
            </a:r>
          </a:p>
        </p:txBody>
      </p:sp>
      <p:sp>
        <p:nvSpPr>
          <p:cNvPr id="31" name="Oval 43">
            <a:extLst>
              <a:ext uri="{FF2B5EF4-FFF2-40B4-BE49-F238E27FC236}">
                <a16:creationId xmlns:a16="http://schemas.microsoft.com/office/drawing/2014/main" id="{5DC87802-51DE-1B43-0628-6568653DA807}"/>
              </a:ext>
            </a:extLst>
          </p:cNvPr>
          <p:cNvSpPr>
            <a:spLocks noChangeArrowheads="1"/>
          </p:cNvSpPr>
          <p:nvPr/>
        </p:nvSpPr>
        <p:spPr bwMode="auto">
          <a:xfrm>
            <a:off x="5924513" y="5345115"/>
            <a:ext cx="98425" cy="98425"/>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32" name="Oval 44">
            <a:extLst>
              <a:ext uri="{FF2B5EF4-FFF2-40B4-BE49-F238E27FC236}">
                <a16:creationId xmlns:a16="http://schemas.microsoft.com/office/drawing/2014/main" id="{0DC2F2BA-780A-1C43-2019-053BE988284B}"/>
              </a:ext>
            </a:extLst>
          </p:cNvPr>
          <p:cNvSpPr>
            <a:spLocks noChangeArrowheads="1"/>
          </p:cNvSpPr>
          <p:nvPr/>
        </p:nvSpPr>
        <p:spPr bwMode="auto">
          <a:xfrm>
            <a:off x="5924513" y="5580063"/>
            <a:ext cx="98425" cy="100012"/>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33" name="Oval 45">
            <a:extLst>
              <a:ext uri="{FF2B5EF4-FFF2-40B4-BE49-F238E27FC236}">
                <a16:creationId xmlns:a16="http://schemas.microsoft.com/office/drawing/2014/main" id="{1213CDB4-E969-D045-AC9C-49B9B1B5DCE2}"/>
              </a:ext>
            </a:extLst>
          </p:cNvPr>
          <p:cNvSpPr>
            <a:spLocks noChangeArrowheads="1"/>
          </p:cNvSpPr>
          <p:nvPr/>
        </p:nvSpPr>
        <p:spPr bwMode="auto">
          <a:xfrm>
            <a:off x="5924513" y="5845177"/>
            <a:ext cx="98425" cy="98425"/>
          </a:xfrm>
          <a:prstGeom prst="ellipse">
            <a:avLst/>
          </a:prstGeom>
          <a:solidFill>
            <a:srgbClr val="000000"/>
          </a:solidFill>
          <a:ln w="12700">
            <a:solidFill>
              <a:srgbClr val="000000"/>
            </a:solidFill>
            <a:round/>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34" name="Rectangle 46">
            <a:extLst>
              <a:ext uri="{FF2B5EF4-FFF2-40B4-BE49-F238E27FC236}">
                <a16:creationId xmlns:a16="http://schemas.microsoft.com/office/drawing/2014/main" id="{AF814D3F-2F50-E56B-E9A9-B676ACEC3B43}"/>
              </a:ext>
            </a:extLst>
          </p:cNvPr>
          <p:cNvSpPr>
            <a:spLocks noChangeArrowheads="1"/>
          </p:cNvSpPr>
          <p:nvPr/>
        </p:nvSpPr>
        <p:spPr bwMode="auto">
          <a:xfrm>
            <a:off x="5819736" y="5024438"/>
            <a:ext cx="228600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eaLnBrk="0" fontAlgn="base" hangingPunct="0">
              <a:spcBef>
                <a:spcPct val="50000"/>
              </a:spcBef>
              <a:spcAft>
                <a:spcPct val="0"/>
              </a:spcAft>
            </a:pPr>
            <a:r>
              <a:rPr lang="en-US" altLang="en-US" sz="1400" u="sng" dirty="0">
                <a:solidFill>
                  <a:srgbClr val="000000"/>
                </a:solidFill>
                <a:latin typeface="Calibri" pitchFamily="34" charset="0"/>
              </a:rPr>
              <a:t>Target Return 8% (Growth)</a:t>
            </a:r>
          </a:p>
        </p:txBody>
      </p:sp>
      <p:sp>
        <p:nvSpPr>
          <p:cNvPr id="35" name="Rectangle 47">
            <a:extLst>
              <a:ext uri="{FF2B5EF4-FFF2-40B4-BE49-F238E27FC236}">
                <a16:creationId xmlns:a16="http://schemas.microsoft.com/office/drawing/2014/main" id="{DD10F1D7-E3CF-AF97-75B2-8818DA2237B7}"/>
              </a:ext>
            </a:extLst>
          </p:cNvPr>
          <p:cNvSpPr>
            <a:spLocks noChangeArrowheads="1"/>
          </p:cNvSpPr>
          <p:nvPr/>
        </p:nvSpPr>
        <p:spPr bwMode="auto">
          <a:xfrm>
            <a:off x="3152736" y="5026027"/>
            <a:ext cx="2598735" cy="30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eaLnBrk="0" fontAlgn="base" hangingPunct="0">
              <a:spcBef>
                <a:spcPct val="50000"/>
              </a:spcBef>
              <a:spcAft>
                <a:spcPct val="0"/>
              </a:spcAft>
            </a:pPr>
            <a:r>
              <a:rPr lang="en-US" altLang="en-US" sz="1400" u="sng" dirty="0">
                <a:solidFill>
                  <a:srgbClr val="000000"/>
                </a:solidFill>
                <a:latin typeface="Calibri" pitchFamily="34" charset="0"/>
              </a:rPr>
              <a:t>Target Return 5-7% (Moderate)</a:t>
            </a:r>
          </a:p>
        </p:txBody>
      </p:sp>
      <p:sp>
        <p:nvSpPr>
          <p:cNvPr id="36" name="Rectangle 48">
            <a:extLst>
              <a:ext uri="{FF2B5EF4-FFF2-40B4-BE49-F238E27FC236}">
                <a16:creationId xmlns:a16="http://schemas.microsoft.com/office/drawing/2014/main" id="{67D8F127-3B88-1A7F-D84F-8E8CE414AB81}"/>
              </a:ext>
            </a:extLst>
          </p:cNvPr>
          <p:cNvSpPr>
            <a:spLocks noChangeArrowheads="1"/>
          </p:cNvSpPr>
          <p:nvPr/>
        </p:nvSpPr>
        <p:spPr bwMode="auto">
          <a:xfrm>
            <a:off x="561936" y="5024438"/>
            <a:ext cx="274320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algn="ctr" eaLnBrk="0" fontAlgn="base" hangingPunct="0">
              <a:spcBef>
                <a:spcPct val="50000"/>
              </a:spcBef>
              <a:spcAft>
                <a:spcPct val="0"/>
              </a:spcAft>
            </a:pPr>
            <a:r>
              <a:rPr lang="en-US" altLang="en-US" sz="1400" u="sng" dirty="0">
                <a:solidFill>
                  <a:srgbClr val="000000"/>
                </a:solidFill>
                <a:latin typeface="Calibri" pitchFamily="34" charset="0"/>
              </a:rPr>
              <a:t>Target Return 3-4% (Conservative)</a:t>
            </a:r>
          </a:p>
        </p:txBody>
      </p:sp>
      <p:sp>
        <p:nvSpPr>
          <p:cNvPr id="37" name="Rectangle 49">
            <a:extLst>
              <a:ext uri="{FF2B5EF4-FFF2-40B4-BE49-F238E27FC236}">
                <a16:creationId xmlns:a16="http://schemas.microsoft.com/office/drawing/2014/main" id="{B96ACD13-57DA-BB54-4522-92B263503318}"/>
              </a:ext>
            </a:extLst>
          </p:cNvPr>
          <p:cNvSpPr>
            <a:spLocks noChangeArrowheads="1"/>
          </p:cNvSpPr>
          <p:nvPr/>
        </p:nvSpPr>
        <p:spPr bwMode="auto">
          <a:xfrm rot="-1980000">
            <a:off x="3749638" y="3411538"/>
            <a:ext cx="33750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200" b="1" dirty="0">
                <a:solidFill>
                  <a:srgbClr val="000000"/>
                </a:solidFill>
                <a:latin typeface="Calibri" pitchFamily="34" charset="0"/>
              </a:rPr>
              <a:t>Increasing Risk/Increasing Return Expectation</a:t>
            </a:r>
          </a:p>
        </p:txBody>
      </p:sp>
      <p:sp>
        <p:nvSpPr>
          <p:cNvPr id="38" name="Rectangle 50">
            <a:extLst>
              <a:ext uri="{FF2B5EF4-FFF2-40B4-BE49-F238E27FC236}">
                <a16:creationId xmlns:a16="http://schemas.microsoft.com/office/drawing/2014/main" id="{5EF6E040-0E41-0443-1DA1-CEDBCA07826A}"/>
              </a:ext>
            </a:extLst>
          </p:cNvPr>
          <p:cNvSpPr>
            <a:spLocks noChangeArrowheads="1"/>
          </p:cNvSpPr>
          <p:nvPr/>
        </p:nvSpPr>
        <p:spPr bwMode="auto">
          <a:xfrm rot="-2040418">
            <a:off x="2806661" y="2636838"/>
            <a:ext cx="43767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200" b="1" dirty="0">
                <a:solidFill>
                  <a:srgbClr val="000000"/>
                </a:solidFill>
                <a:latin typeface="Calibri" pitchFamily="34" charset="0"/>
              </a:rPr>
              <a:t>Approximate Time Frame of Investment (</a:t>
            </a:r>
            <a:r>
              <a:rPr lang="en-US" altLang="en-US" sz="1200" dirty="0">
                <a:solidFill>
                  <a:srgbClr val="000000"/>
                </a:solidFill>
                <a:latin typeface="Calibri" pitchFamily="34" charset="0"/>
              </a:rPr>
              <a:t>in years)</a:t>
            </a:r>
          </a:p>
        </p:txBody>
      </p:sp>
      <p:sp>
        <p:nvSpPr>
          <p:cNvPr id="39" name="Rectangle 52">
            <a:extLst>
              <a:ext uri="{FF2B5EF4-FFF2-40B4-BE49-F238E27FC236}">
                <a16:creationId xmlns:a16="http://schemas.microsoft.com/office/drawing/2014/main" id="{2801A688-C9AC-3281-B62E-87715D8C8F29}"/>
              </a:ext>
            </a:extLst>
          </p:cNvPr>
          <p:cNvSpPr>
            <a:spLocks noChangeArrowheads="1"/>
          </p:cNvSpPr>
          <p:nvPr/>
        </p:nvSpPr>
        <p:spPr bwMode="blackWhite">
          <a:xfrm>
            <a:off x="6505536" y="4040188"/>
            <a:ext cx="1220788" cy="457200"/>
          </a:xfrm>
          <a:prstGeom prst="rect">
            <a:avLst/>
          </a:prstGeom>
          <a:solidFill>
            <a:srgbClr val="87B8C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latin typeface="Calibri" pitchFamily="34" charset="0"/>
            </a:endParaRPr>
          </a:p>
        </p:txBody>
      </p:sp>
      <p:sp>
        <p:nvSpPr>
          <p:cNvPr id="40" name="Rectangle 53">
            <a:extLst>
              <a:ext uri="{FF2B5EF4-FFF2-40B4-BE49-F238E27FC236}">
                <a16:creationId xmlns:a16="http://schemas.microsoft.com/office/drawing/2014/main" id="{AD1F58E6-41C2-E8D9-5892-86F7E269CBD8}"/>
              </a:ext>
            </a:extLst>
          </p:cNvPr>
          <p:cNvSpPr>
            <a:spLocks noChangeArrowheads="1"/>
          </p:cNvSpPr>
          <p:nvPr/>
        </p:nvSpPr>
        <p:spPr bwMode="blackWhite">
          <a:xfrm>
            <a:off x="6886536" y="4033838"/>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2400" b="1" dirty="0">
                <a:solidFill>
                  <a:srgbClr val="000000"/>
                </a:solidFill>
                <a:latin typeface="Calibri" pitchFamily="34" charset="0"/>
              </a:rPr>
              <a:t>RISK</a:t>
            </a:r>
          </a:p>
        </p:txBody>
      </p:sp>
      <p:sp>
        <p:nvSpPr>
          <p:cNvPr id="41" name="AutoShape 54">
            <a:extLst>
              <a:ext uri="{FF2B5EF4-FFF2-40B4-BE49-F238E27FC236}">
                <a16:creationId xmlns:a16="http://schemas.microsoft.com/office/drawing/2014/main" id="{F26E812D-4BA7-FF71-84F5-87BC89FDE253}"/>
              </a:ext>
            </a:extLst>
          </p:cNvPr>
          <p:cNvSpPr>
            <a:spLocks noChangeArrowheads="1"/>
          </p:cNvSpPr>
          <p:nvPr/>
        </p:nvSpPr>
        <p:spPr bwMode="blackWhite">
          <a:xfrm>
            <a:off x="7648536" y="3962400"/>
            <a:ext cx="458788" cy="609600"/>
          </a:xfrm>
          <a:prstGeom prst="rightArrow">
            <a:avLst>
              <a:gd name="adj1" fmla="val 75009"/>
              <a:gd name="adj2" fmla="val 50005"/>
            </a:avLst>
          </a:prstGeom>
          <a:solidFill>
            <a:srgbClr val="87B8C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latin typeface="Calibri" pitchFamily="34" charset="0"/>
            </a:endParaRPr>
          </a:p>
        </p:txBody>
      </p:sp>
      <p:sp>
        <p:nvSpPr>
          <p:cNvPr id="42" name="Rectangle 56">
            <a:extLst>
              <a:ext uri="{FF2B5EF4-FFF2-40B4-BE49-F238E27FC236}">
                <a16:creationId xmlns:a16="http://schemas.microsoft.com/office/drawing/2014/main" id="{101C6FEE-48F4-26BB-8F73-AACF2ED6C71D}"/>
              </a:ext>
            </a:extLst>
          </p:cNvPr>
          <p:cNvSpPr>
            <a:spLocks noChangeArrowheads="1"/>
          </p:cNvSpPr>
          <p:nvPr/>
        </p:nvSpPr>
        <p:spPr bwMode="blackWhite">
          <a:xfrm>
            <a:off x="1247738" y="2670177"/>
            <a:ext cx="461963" cy="1368425"/>
          </a:xfrm>
          <a:prstGeom prst="rect">
            <a:avLst/>
          </a:prstGeom>
          <a:solidFill>
            <a:srgbClr val="87B8C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43" name="AutoShape 57">
            <a:extLst>
              <a:ext uri="{FF2B5EF4-FFF2-40B4-BE49-F238E27FC236}">
                <a16:creationId xmlns:a16="http://schemas.microsoft.com/office/drawing/2014/main" id="{C17A2D39-DE99-C96F-6453-A7E5F7D174CA}"/>
              </a:ext>
            </a:extLst>
          </p:cNvPr>
          <p:cNvSpPr>
            <a:spLocks noChangeArrowheads="1"/>
          </p:cNvSpPr>
          <p:nvPr/>
        </p:nvSpPr>
        <p:spPr bwMode="blackWhite">
          <a:xfrm>
            <a:off x="1171536" y="2209800"/>
            <a:ext cx="609600" cy="533400"/>
          </a:xfrm>
          <a:prstGeom prst="upArrow">
            <a:avLst>
              <a:gd name="adj1" fmla="val 75009"/>
              <a:gd name="adj2" fmla="val 55699"/>
            </a:avLst>
          </a:prstGeom>
          <a:solidFill>
            <a:srgbClr val="87B8C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44" name="Rectangle 58">
            <a:extLst>
              <a:ext uri="{FF2B5EF4-FFF2-40B4-BE49-F238E27FC236}">
                <a16:creationId xmlns:a16="http://schemas.microsoft.com/office/drawing/2014/main" id="{3CC7F278-12E6-013C-A197-2D3EFB6DAAB7}"/>
              </a:ext>
            </a:extLst>
          </p:cNvPr>
          <p:cNvSpPr>
            <a:spLocks noChangeArrowheads="1"/>
          </p:cNvSpPr>
          <p:nvPr/>
        </p:nvSpPr>
        <p:spPr bwMode="blackWhite">
          <a:xfrm rot="-5400000">
            <a:off x="716718" y="2969420"/>
            <a:ext cx="152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2400" b="1" dirty="0">
                <a:solidFill>
                  <a:srgbClr val="000000"/>
                </a:solidFill>
                <a:latin typeface="Calibri" pitchFamily="34" charset="0"/>
              </a:rPr>
              <a:t>RETURN</a:t>
            </a:r>
          </a:p>
        </p:txBody>
      </p:sp>
      <p:sp>
        <p:nvSpPr>
          <p:cNvPr id="45" name="Rectangle 14">
            <a:extLst>
              <a:ext uri="{FF2B5EF4-FFF2-40B4-BE49-F238E27FC236}">
                <a16:creationId xmlns:a16="http://schemas.microsoft.com/office/drawing/2014/main" id="{B3634625-8B21-7E02-EC89-69FB8F1A0F41}"/>
              </a:ext>
            </a:extLst>
          </p:cNvPr>
          <p:cNvSpPr>
            <a:spLocks noChangeArrowheads="1"/>
          </p:cNvSpPr>
          <p:nvPr/>
        </p:nvSpPr>
        <p:spPr bwMode="blackWhite">
          <a:xfrm>
            <a:off x="2847938" y="4495802"/>
            <a:ext cx="269875" cy="231775"/>
          </a:xfrm>
          <a:prstGeom prst="rect">
            <a:avLst/>
          </a:prstGeom>
          <a:solidFill>
            <a:srgbClr val="87B8C6"/>
          </a:solidFill>
          <a:ln w="12700">
            <a:solidFill>
              <a:srgbClr val="062E3A"/>
            </a:solidFill>
            <a:miter lim="800000"/>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46" name="Rectangle 14">
            <a:extLst>
              <a:ext uri="{FF2B5EF4-FFF2-40B4-BE49-F238E27FC236}">
                <a16:creationId xmlns:a16="http://schemas.microsoft.com/office/drawing/2014/main" id="{D49DC7B5-8B78-1058-56F8-673AD2DD72C1}"/>
              </a:ext>
            </a:extLst>
          </p:cNvPr>
          <p:cNvSpPr>
            <a:spLocks noChangeArrowheads="1"/>
          </p:cNvSpPr>
          <p:nvPr/>
        </p:nvSpPr>
        <p:spPr bwMode="blackWhite">
          <a:xfrm>
            <a:off x="4676738" y="3349627"/>
            <a:ext cx="269875" cy="231775"/>
          </a:xfrm>
          <a:prstGeom prst="rect">
            <a:avLst/>
          </a:prstGeom>
          <a:solidFill>
            <a:srgbClr val="87B8C6"/>
          </a:solidFill>
          <a:ln w="12700">
            <a:solidFill>
              <a:srgbClr val="062E3A"/>
            </a:solidFill>
            <a:miter lim="800000"/>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47" name="Rectangle 14">
            <a:extLst>
              <a:ext uri="{FF2B5EF4-FFF2-40B4-BE49-F238E27FC236}">
                <a16:creationId xmlns:a16="http://schemas.microsoft.com/office/drawing/2014/main" id="{E89590CD-AE6B-B190-66AF-A0F003A4159E}"/>
              </a:ext>
            </a:extLst>
          </p:cNvPr>
          <p:cNvSpPr>
            <a:spLocks noChangeArrowheads="1"/>
          </p:cNvSpPr>
          <p:nvPr/>
        </p:nvSpPr>
        <p:spPr bwMode="blackWhite">
          <a:xfrm>
            <a:off x="5707026" y="2667002"/>
            <a:ext cx="269875" cy="231775"/>
          </a:xfrm>
          <a:prstGeom prst="rect">
            <a:avLst/>
          </a:prstGeom>
          <a:solidFill>
            <a:srgbClr val="87B8C6"/>
          </a:solidFill>
          <a:ln w="12700">
            <a:solidFill>
              <a:srgbClr val="062E3A"/>
            </a:solidFill>
            <a:miter lim="800000"/>
            <a:headEnd/>
            <a:tailEnd/>
          </a:ln>
        </p:spPr>
        <p:txBody>
          <a:bodyPr wrap="none" anchor="ctr"/>
          <a:lstStyle>
            <a:lvl1pPr>
              <a:defRPr sz="2000">
                <a:solidFill>
                  <a:schemeClr val="bg1"/>
                </a:solidFill>
                <a:latin typeface="Arial Black" pitchFamily="34" charset="0"/>
                <a:ea typeface="MS PGothic" pitchFamily="34" charset="-128"/>
              </a:defRPr>
            </a:lvl1pPr>
            <a:lvl2pPr marL="742950" indent="-285750">
              <a:defRPr sz="2000">
                <a:solidFill>
                  <a:schemeClr val="bg1"/>
                </a:solidFill>
                <a:latin typeface="Arial Black" pitchFamily="34" charset="0"/>
                <a:ea typeface="MS PGothic" pitchFamily="34" charset="-128"/>
              </a:defRPr>
            </a:lvl2pPr>
            <a:lvl3pPr marL="1143000" indent="-228600">
              <a:defRPr sz="2000">
                <a:solidFill>
                  <a:schemeClr val="bg1"/>
                </a:solidFill>
                <a:latin typeface="Arial Black" pitchFamily="34" charset="0"/>
                <a:ea typeface="MS PGothic" pitchFamily="34" charset="-128"/>
              </a:defRPr>
            </a:lvl3pPr>
            <a:lvl4pPr marL="1600200" indent="-228600">
              <a:defRPr sz="2000">
                <a:solidFill>
                  <a:schemeClr val="bg1"/>
                </a:solidFill>
                <a:latin typeface="Arial Black" pitchFamily="34" charset="0"/>
                <a:ea typeface="MS PGothic" pitchFamily="34" charset="-128"/>
              </a:defRPr>
            </a:lvl4pPr>
            <a:lvl5pPr marL="2057400" indent="-228600">
              <a:defRPr sz="2000">
                <a:solidFill>
                  <a:schemeClr val="bg1"/>
                </a:solidFill>
                <a:latin typeface="Arial Black" pitchFamily="34" charset="0"/>
                <a:ea typeface="MS PGothic" pitchFamily="34" charset="-128"/>
              </a:defRPr>
            </a:lvl5pPr>
            <a:lvl6pPr marL="2514600" indent="-2286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0"/>
              </a:spcBef>
              <a:spcAft>
                <a:spcPct val="0"/>
              </a:spcAft>
            </a:pPr>
            <a:endParaRPr lang="en-US" altLang="en-US" dirty="0">
              <a:solidFill>
                <a:srgbClr val="FFFFFF"/>
              </a:solidFill>
            </a:endParaRPr>
          </a:p>
        </p:txBody>
      </p:sp>
      <p:sp>
        <p:nvSpPr>
          <p:cNvPr id="48" name="Rectangle 21">
            <a:extLst>
              <a:ext uri="{FF2B5EF4-FFF2-40B4-BE49-F238E27FC236}">
                <a16:creationId xmlns:a16="http://schemas.microsoft.com/office/drawing/2014/main" id="{8D2699AE-A262-E3B3-BDE3-289ED520C94A}"/>
              </a:ext>
            </a:extLst>
          </p:cNvPr>
          <p:cNvSpPr>
            <a:spLocks noChangeArrowheads="1"/>
          </p:cNvSpPr>
          <p:nvPr/>
        </p:nvSpPr>
        <p:spPr bwMode="auto">
          <a:xfrm>
            <a:off x="2771736" y="4419602"/>
            <a:ext cx="457200"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800" b="1" dirty="0">
                <a:solidFill>
                  <a:srgbClr val="000000"/>
                </a:solidFill>
                <a:latin typeface="Calibri" pitchFamily="34" charset="0"/>
              </a:rPr>
              <a:t>3</a:t>
            </a:r>
          </a:p>
        </p:txBody>
      </p:sp>
      <p:sp>
        <p:nvSpPr>
          <p:cNvPr id="49" name="Right Arrow 74">
            <a:extLst>
              <a:ext uri="{FF2B5EF4-FFF2-40B4-BE49-F238E27FC236}">
                <a16:creationId xmlns:a16="http://schemas.microsoft.com/office/drawing/2014/main" id="{4DDBC043-8F41-EBE9-C685-30D3CDF55F33}"/>
              </a:ext>
            </a:extLst>
          </p:cNvPr>
          <p:cNvSpPr>
            <a:spLocks noChangeArrowheads="1"/>
          </p:cNvSpPr>
          <p:nvPr/>
        </p:nvSpPr>
        <p:spPr bwMode="auto">
          <a:xfrm rot="19578307">
            <a:off x="3063836" y="3424238"/>
            <a:ext cx="4662488" cy="304800"/>
          </a:xfrm>
          <a:prstGeom prst="rightArrow">
            <a:avLst>
              <a:gd name="adj1" fmla="val 50000"/>
              <a:gd name="adj2" fmla="val 49985"/>
            </a:avLst>
          </a:prstGeom>
          <a:solidFill>
            <a:srgbClr val="87B8C6">
              <a:alpha val="30980"/>
            </a:srgbClr>
          </a:solidFill>
          <a:ln>
            <a:noFill/>
          </a:ln>
          <a:effectLst>
            <a:outerShdw blurRad="40000" dist="23000" dir="5400000" rotWithShape="0">
              <a:srgbClr val="808080">
                <a:alpha val="34998"/>
              </a:srgbClr>
            </a:outerShdw>
          </a:effectLst>
        </p:spPr>
        <p:txBody>
          <a:bodyPr anchor="ctr"/>
          <a:lstStyle/>
          <a:p>
            <a:pPr algn="ctr" eaLnBrk="0" fontAlgn="base" hangingPunct="0">
              <a:spcBef>
                <a:spcPct val="0"/>
              </a:spcBef>
              <a:spcAft>
                <a:spcPct val="0"/>
              </a:spcAft>
              <a:defRPr/>
            </a:pPr>
            <a:endParaRPr lang="en-US" sz="2800" dirty="0">
              <a:solidFill>
                <a:srgbClr val="FFFFFF"/>
              </a:solidFill>
              <a:ea typeface="MS PGothic" pitchFamily="34" charset="-128"/>
            </a:endParaRPr>
          </a:p>
        </p:txBody>
      </p:sp>
      <p:sp>
        <p:nvSpPr>
          <p:cNvPr id="50" name="Right Arrow 58">
            <a:extLst>
              <a:ext uri="{FF2B5EF4-FFF2-40B4-BE49-F238E27FC236}">
                <a16:creationId xmlns:a16="http://schemas.microsoft.com/office/drawing/2014/main" id="{F3A6BA8C-41DD-DCA6-241F-4EB4717116B3}"/>
              </a:ext>
            </a:extLst>
          </p:cNvPr>
          <p:cNvSpPr>
            <a:spLocks noChangeArrowheads="1"/>
          </p:cNvSpPr>
          <p:nvPr/>
        </p:nvSpPr>
        <p:spPr bwMode="auto">
          <a:xfrm rot="19578307">
            <a:off x="2298661" y="2776538"/>
            <a:ext cx="4916488" cy="304800"/>
          </a:xfrm>
          <a:prstGeom prst="rightArrow">
            <a:avLst>
              <a:gd name="adj1" fmla="val 50000"/>
              <a:gd name="adj2" fmla="val 49985"/>
            </a:avLst>
          </a:prstGeom>
          <a:solidFill>
            <a:srgbClr val="87B8C6">
              <a:alpha val="30980"/>
            </a:srgbClr>
          </a:solidFill>
          <a:ln>
            <a:noFill/>
          </a:ln>
          <a:effectLst>
            <a:outerShdw blurRad="40000" dist="23000" dir="5400000" rotWithShape="0">
              <a:srgbClr val="808080">
                <a:alpha val="34998"/>
              </a:srgbClr>
            </a:outerShdw>
          </a:effectLst>
        </p:spPr>
        <p:txBody>
          <a:bodyPr anchor="ctr"/>
          <a:lstStyle/>
          <a:p>
            <a:pPr algn="ctr" eaLnBrk="0" fontAlgn="base" hangingPunct="0">
              <a:spcBef>
                <a:spcPct val="0"/>
              </a:spcBef>
              <a:spcAft>
                <a:spcPct val="0"/>
              </a:spcAft>
              <a:defRPr/>
            </a:pPr>
            <a:endParaRPr lang="en-US" sz="2800" dirty="0">
              <a:solidFill>
                <a:srgbClr val="FFFFFF"/>
              </a:solidFill>
              <a:ea typeface="MS PGothic" pitchFamily="34" charset="-128"/>
            </a:endParaRPr>
          </a:p>
        </p:txBody>
      </p:sp>
      <p:sp>
        <p:nvSpPr>
          <p:cNvPr id="51" name="Rectangle 21">
            <a:extLst>
              <a:ext uri="{FF2B5EF4-FFF2-40B4-BE49-F238E27FC236}">
                <a16:creationId xmlns:a16="http://schemas.microsoft.com/office/drawing/2014/main" id="{83ACD60F-6C50-353B-B7DE-6054CF8DDA42}"/>
              </a:ext>
            </a:extLst>
          </p:cNvPr>
          <p:cNvSpPr>
            <a:spLocks noChangeArrowheads="1"/>
          </p:cNvSpPr>
          <p:nvPr/>
        </p:nvSpPr>
        <p:spPr bwMode="auto">
          <a:xfrm>
            <a:off x="3762336" y="3868738"/>
            <a:ext cx="4572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800" b="1" dirty="0">
                <a:solidFill>
                  <a:srgbClr val="000000"/>
                </a:solidFill>
                <a:latin typeface="Calibri" pitchFamily="34" charset="0"/>
              </a:rPr>
              <a:t>4</a:t>
            </a:r>
          </a:p>
        </p:txBody>
      </p:sp>
      <p:sp>
        <p:nvSpPr>
          <p:cNvPr id="52" name="Rectangle 21">
            <a:extLst>
              <a:ext uri="{FF2B5EF4-FFF2-40B4-BE49-F238E27FC236}">
                <a16:creationId xmlns:a16="http://schemas.microsoft.com/office/drawing/2014/main" id="{6810FF6A-EA68-FEB3-46B4-7ADB356F663C}"/>
              </a:ext>
            </a:extLst>
          </p:cNvPr>
          <p:cNvSpPr>
            <a:spLocks noChangeArrowheads="1"/>
          </p:cNvSpPr>
          <p:nvPr/>
        </p:nvSpPr>
        <p:spPr bwMode="auto">
          <a:xfrm>
            <a:off x="4560849" y="3255963"/>
            <a:ext cx="4572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800" b="1" dirty="0">
                <a:solidFill>
                  <a:srgbClr val="000000"/>
                </a:solidFill>
                <a:latin typeface="Calibri" pitchFamily="34" charset="0"/>
              </a:rPr>
              <a:t> 5</a:t>
            </a:r>
          </a:p>
        </p:txBody>
      </p:sp>
      <p:sp>
        <p:nvSpPr>
          <p:cNvPr id="53" name="Rectangle 21">
            <a:extLst>
              <a:ext uri="{FF2B5EF4-FFF2-40B4-BE49-F238E27FC236}">
                <a16:creationId xmlns:a16="http://schemas.microsoft.com/office/drawing/2014/main" id="{40116DB1-E22F-5397-6E66-63B808310A2D}"/>
              </a:ext>
            </a:extLst>
          </p:cNvPr>
          <p:cNvSpPr>
            <a:spLocks noChangeArrowheads="1"/>
          </p:cNvSpPr>
          <p:nvPr/>
        </p:nvSpPr>
        <p:spPr bwMode="auto">
          <a:xfrm>
            <a:off x="5613361" y="2573338"/>
            <a:ext cx="4572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800" b="1" dirty="0">
                <a:solidFill>
                  <a:srgbClr val="000000"/>
                </a:solidFill>
                <a:latin typeface="Calibri" pitchFamily="34" charset="0"/>
              </a:rPr>
              <a:t> 7</a:t>
            </a:r>
          </a:p>
        </p:txBody>
      </p:sp>
      <p:sp>
        <p:nvSpPr>
          <p:cNvPr id="54" name="Rectangle 21">
            <a:extLst>
              <a:ext uri="{FF2B5EF4-FFF2-40B4-BE49-F238E27FC236}">
                <a16:creationId xmlns:a16="http://schemas.microsoft.com/office/drawing/2014/main" id="{FC434E2A-9848-99A5-042C-4841132D84DD}"/>
              </a:ext>
            </a:extLst>
          </p:cNvPr>
          <p:cNvSpPr>
            <a:spLocks noChangeArrowheads="1"/>
          </p:cNvSpPr>
          <p:nvPr/>
        </p:nvSpPr>
        <p:spPr bwMode="auto">
          <a:xfrm>
            <a:off x="6353136" y="1947863"/>
            <a:ext cx="687388"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6525" tIns="69850" rIns="136525" bIns="69850">
            <a:spAutoFit/>
          </a:bodyPr>
          <a:lstStyle>
            <a:lvl1pPr defTabSz="2011363">
              <a:defRPr sz="2000">
                <a:solidFill>
                  <a:schemeClr val="bg1"/>
                </a:solidFill>
                <a:latin typeface="Arial Black" pitchFamily="34" charset="0"/>
                <a:ea typeface="MS PGothic" pitchFamily="34" charset="-128"/>
              </a:defRPr>
            </a:lvl1pPr>
            <a:lvl2pPr marL="742950" indent="-285750" defTabSz="2011363">
              <a:defRPr sz="2000">
                <a:solidFill>
                  <a:schemeClr val="bg1"/>
                </a:solidFill>
                <a:latin typeface="Arial Black" pitchFamily="34" charset="0"/>
                <a:ea typeface="MS PGothic" pitchFamily="34" charset="-128"/>
              </a:defRPr>
            </a:lvl2pPr>
            <a:lvl3pPr marL="1143000" indent="-228600" defTabSz="2011363">
              <a:defRPr sz="2000">
                <a:solidFill>
                  <a:schemeClr val="bg1"/>
                </a:solidFill>
                <a:latin typeface="Arial Black" pitchFamily="34" charset="0"/>
                <a:ea typeface="MS PGothic" pitchFamily="34" charset="-128"/>
              </a:defRPr>
            </a:lvl3pPr>
            <a:lvl4pPr marL="1600200" indent="-228600" defTabSz="2011363">
              <a:defRPr sz="2000">
                <a:solidFill>
                  <a:schemeClr val="bg1"/>
                </a:solidFill>
                <a:latin typeface="Arial Black" pitchFamily="34" charset="0"/>
                <a:ea typeface="MS PGothic" pitchFamily="34" charset="-128"/>
              </a:defRPr>
            </a:lvl4pPr>
            <a:lvl5pPr marL="2057400" indent="-228600" defTabSz="2011363">
              <a:defRPr sz="2000">
                <a:solidFill>
                  <a:schemeClr val="bg1"/>
                </a:solidFill>
                <a:latin typeface="Arial Black" pitchFamily="34" charset="0"/>
                <a:ea typeface="MS PGothic" pitchFamily="34" charset="-128"/>
              </a:defRPr>
            </a:lvl5pPr>
            <a:lvl6pPr marL="25146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2011363"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eaLnBrk="0" fontAlgn="base" hangingPunct="0">
              <a:spcBef>
                <a:spcPct val="50000"/>
              </a:spcBef>
              <a:spcAft>
                <a:spcPct val="0"/>
              </a:spcAft>
            </a:pPr>
            <a:r>
              <a:rPr lang="en-US" altLang="en-US" sz="1800" b="1" dirty="0">
                <a:solidFill>
                  <a:srgbClr val="000000"/>
                </a:solidFill>
                <a:latin typeface="Calibri" pitchFamily="34" charset="0"/>
              </a:rPr>
              <a:t>  8</a:t>
            </a:r>
          </a:p>
        </p:txBody>
      </p:sp>
    </p:spTree>
    <p:extLst>
      <p:ext uri="{BB962C8B-B14F-4D97-AF65-F5344CB8AC3E}">
        <p14:creationId xmlns:p14="http://schemas.microsoft.com/office/powerpoint/2010/main" val="1423705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D32DE3-C861-2C56-0ABC-CFF0CD19DE16}"/>
              </a:ext>
            </a:extLst>
          </p:cNvPr>
          <p:cNvSpPr txBox="1">
            <a:spLocks/>
          </p:cNvSpPr>
          <p:nvPr/>
        </p:nvSpPr>
        <p:spPr>
          <a:xfrm>
            <a:off x="304800" y="685800"/>
            <a:ext cx="5922264" cy="492442"/>
          </a:xfrm>
          <a:prstGeom prst="rect">
            <a:avLst/>
          </a:prstGeom>
        </p:spPr>
        <p:txBody>
          <a:bodyPr>
            <a:no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defRPr/>
            </a:pPr>
            <a:r>
              <a:rPr lang="en-US" sz="2400" dirty="0">
                <a:solidFill>
                  <a:schemeClr val="accent5">
                    <a:lumMod val="75000"/>
                  </a:schemeClr>
                </a:solidFill>
              </a:rPr>
              <a:t>Asset / Liability Investing (LDI) Management</a:t>
            </a:r>
          </a:p>
        </p:txBody>
      </p:sp>
      <p:pic>
        <p:nvPicPr>
          <p:cNvPr id="8" name="Picture 7">
            <a:extLst>
              <a:ext uri="{FF2B5EF4-FFF2-40B4-BE49-F238E27FC236}">
                <a16:creationId xmlns:a16="http://schemas.microsoft.com/office/drawing/2014/main" id="{D347867A-E437-F518-CB53-F3D96145E9E6}"/>
              </a:ext>
            </a:extLst>
          </p:cNvPr>
          <p:cNvPicPr>
            <a:picLocks noChangeAspect="1"/>
          </p:cNvPicPr>
          <p:nvPr/>
        </p:nvPicPr>
        <p:blipFill>
          <a:blip r:embed="rId3"/>
          <a:stretch>
            <a:fillRect/>
          </a:stretch>
        </p:blipFill>
        <p:spPr>
          <a:xfrm>
            <a:off x="998409" y="2044987"/>
            <a:ext cx="7705390" cy="2984213"/>
          </a:xfrm>
          <a:prstGeom prst="rect">
            <a:avLst/>
          </a:prstGeom>
        </p:spPr>
      </p:pic>
      <p:sp>
        <p:nvSpPr>
          <p:cNvPr id="6" name="TextBox 5">
            <a:extLst>
              <a:ext uri="{FF2B5EF4-FFF2-40B4-BE49-F238E27FC236}">
                <a16:creationId xmlns:a16="http://schemas.microsoft.com/office/drawing/2014/main" id="{2634445C-76A4-1DDD-A8CE-A8331E1103C0}"/>
              </a:ext>
            </a:extLst>
          </p:cNvPr>
          <p:cNvSpPr txBox="1"/>
          <p:nvPr/>
        </p:nvSpPr>
        <p:spPr>
          <a:xfrm>
            <a:off x="1143000" y="2438400"/>
            <a:ext cx="2819400" cy="584775"/>
          </a:xfrm>
          <a:prstGeom prst="rect">
            <a:avLst/>
          </a:prstGeom>
          <a:noFill/>
        </p:spPr>
        <p:txBody>
          <a:bodyPr wrap="square" rtlCol="0">
            <a:spAutoFit/>
          </a:bodyPr>
          <a:lstStyle/>
          <a:p>
            <a:r>
              <a:rPr lang="en-US" sz="1600" dirty="0"/>
              <a:t>Asset </a:t>
            </a:r>
            <a:r>
              <a:rPr lang="en-US" sz="1600" dirty="0">
                <a:solidFill>
                  <a:srgbClr val="00B050"/>
                </a:solidFill>
              </a:rPr>
              <a:t>Appreciation</a:t>
            </a:r>
            <a:r>
              <a:rPr lang="en-US" sz="1600" dirty="0"/>
              <a:t> Lowers the LDI Target Return</a:t>
            </a:r>
          </a:p>
        </p:txBody>
      </p:sp>
      <p:sp>
        <p:nvSpPr>
          <p:cNvPr id="9" name="TextBox 8">
            <a:extLst>
              <a:ext uri="{FF2B5EF4-FFF2-40B4-BE49-F238E27FC236}">
                <a16:creationId xmlns:a16="http://schemas.microsoft.com/office/drawing/2014/main" id="{3674E09D-D349-DD18-3E26-68625B29F6CB}"/>
              </a:ext>
            </a:extLst>
          </p:cNvPr>
          <p:cNvSpPr txBox="1"/>
          <p:nvPr/>
        </p:nvSpPr>
        <p:spPr>
          <a:xfrm>
            <a:off x="1536192" y="3227832"/>
            <a:ext cx="1752600" cy="228600"/>
          </a:xfrm>
          <a:prstGeom prst="rect">
            <a:avLst/>
          </a:prstGeom>
          <a:solidFill>
            <a:schemeClr val="bg1"/>
          </a:solidFill>
          <a:ln>
            <a:solidFill>
              <a:schemeClr val="bg1"/>
            </a:solidFill>
          </a:ln>
        </p:spPr>
        <p:txBody>
          <a:bodyPr wrap="square" rtlCol="0">
            <a:spAutoFit/>
          </a:bodyPr>
          <a:lstStyle/>
          <a:p>
            <a:endParaRPr lang="en-US" dirty="0"/>
          </a:p>
        </p:txBody>
      </p:sp>
      <p:sp>
        <p:nvSpPr>
          <p:cNvPr id="10" name="TextBox 9">
            <a:extLst>
              <a:ext uri="{FF2B5EF4-FFF2-40B4-BE49-F238E27FC236}">
                <a16:creationId xmlns:a16="http://schemas.microsoft.com/office/drawing/2014/main" id="{3240762E-82C4-48B4-93BF-8E71CC46B7D3}"/>
              </a:ext>
            </a:extLst>
          </p:cNvPr>
          <p:cNvSpPr txBox="1"/>
          <p:nvPr/>
        </p:nvSpPr>
        <p:spPr>
          <a:xfrm>
            <a:off x="4544568" y="4559586"/>
            <a:ext cx="1780032" cy="241013"/>
          </a:xfrm>
          <a:prstGeom prst="rect">
            <a:avLst/>
          </a:prstGeom>
          <a:solidFill>
            <a:schemeClr val="bg1"/>
          </a:solidFill>
          <a:ln>
            <a:solidFill>
              <a:schemeClr val="bg1"/>
            </a:solidFill>
          </a:ln>
        </p:spPr>
        <p:txBody>
          <a:bodyPr wrap="square" rtlCol="0">
            <a:spAutoFit/>
          </a:bodyPr>
          <a:lstStyle/>
          <a:p>
            <a:endParaRPr lang="en-US" dirty="0"/>
          </a:p>
        </p:txBody>
      </p:sp>
      <p:sp>
        <p:nvSpPr>
          <p:cNvPr id="2" name="Title 1">
            <a:extLst>
              <a:ext uri="{FF2B5EF4-FFF2-40B4-BE49-F238E27FC236}">
                <a16:creationId xmlns:a16="http://schemas.microsoft.com/office/drawing/2014/main" id="{266E16C7-E27E-1C31-A86B-A54B21F09A7C}"/>
              </a:ext>
            </a:extLst>
          </p:cNvPr>
          <p:cNvSpPr txBox="1">
            <a:spLocks/>
          </p:cNvSpPr>
          <p:nvPr/>
        </p:nvSpPr>
        <p:spPr>
          <a:xfrm>
            <a:off x="3017520" y="1525998"/>
            <a:ext cx="3108960" cy="379002"/>
          </a:xfrm>
          <a:prstGeom prst="rect">
            <a:avLst/>
          </a:prstGeom>
        </p:spPr>
        <p:txBody>
          <a:bodyPr>
            <a:no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1800" dirty="0">
                <a:solidFill>
                  <a:srgbClr val="000000"/>
                </a:solidFill>
              </a:rPr>
              <a:t>LDI Target Return Adjustments</a:t>
            </a:r>
          </a:p>
        </p:txBody>
      </p:sp>
      <p:sp>
        <p:nvSpPr>
          <p:cNvPr id="3" name="TextBox 2">
            <a:extLst>
              <a:ext uri="{FF2B5EF4-FFF2-40B4-BE49-F238E27FC236}">
                <a16:creationId xmlns:a16="http://schemas.microsoft.com/office/drawing/2014/main" id="{16D64A68-E8E3-C7EC-DD18-6447BDC24CFD}"/>
              </a:ext>
            </a:extLst>
          </p:cNvPr>
          <p:cNvSpPr txBox="1"/>
          <p:nvPr/>
        </p:nvSpPr>
        <p:spPr>
          <a:xfrm>
            <a:off x="7552944" y="2029968"/>
            <a:ext cx="1564386" cy="266270"/>
          </a:xfrm>
          <a:prstGeom prst="rect">
            <a:avLst/>
          </a:prstGeom>
          <a:solidFill>
            <a:schemeClr val="bg1"/>
          </a:solidFill>
          <a:ln>
            <a:solidFill>
              <a:schemeClr val="bg1"/>
            </a:solidFill>
          </a:ln>
        </p:spPr>
        <p:txBody>
          <a:bodyPr wrap="square" rtlCol="0">
            <a:spAutoFit/>
          </a:bodyPr>
          <a:lstStyle/>
          <a:p>
            <a:endParaRPr lang="en-US" dirty="0"/>
          </a:p>
        </p:txBody>
      </p:sp>
      <p:sp>
        <p:nvSpPr>
          <p:cNvPr id="5" name="TextBox 4">
            <a:extLst>
              <a:ext uri="{FF2B5EF4-FFF2-40B4-BE49-F238E27FC236}">
                <a16:creationId xmlns:a16="http://schemas.microsoft.com/office/drawing/2014/main" id="{BEED0C4D-E247-8417-E942-6F98D7FD1C5E}"/>
              </a:ext>
            </a:extLst>
          </p:cNvPr>
          <p:cNvSpPr txBox="1"/>
          <p:nvPr/>
        </p:nvSpPr>
        <p:spPr>
          <a:xfrm>
            <a:off x="6019800" y="4267198"/>
            <a:ext cx="2819400" cy="584775"/>
          </a:xfrm>
          <a:prstGeom prst="rect">
            <a:avLst/>
          </a:prstGeom>
          <a:noFill/>
        </p:spPr>
        <p:txBody>
          <a:bodyPr wrap="square" rtlCol="0">
            <a:spAutoFit/>
          </a:bodyPr>
          <a:lstStyle/>
          <a:p>
            <a:r>
              <a:rPr lang="en-US" sz="1600" dirty="0"/>
              <a:t>Asset </a:t>
            </a:r>
            <a:r>
              <a:rPr lang="en-US" sz="1600" dirty="0">
                <a:solidFill>
                  <a:schemeClr val="accent1"/>
                </a:solidFill>
              </a:rPr>
              <a:t>Depreciation</a:t>
            </a:r>
            <a:r>
              <a:rPr lang="en-US" sz="1600" dirty="0"/>
              <a:t> Raises the LDI Target Return</a:t>
            </a:r>
          </a:p>
        </p:txBody>
      </p:sp>
    </p:spTree>
    <p:extLst>
      <p:ext uri="{BB962C8B-B14F-4D97-AF65-F5344CB8AC3E}">
        <p14:creationId xmlns:p14="http://schemas.microsoft.com/office/powerpoint/2010/main" val="375710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685800"/>
            <a:ext cx="8229600" cy="457200"/>
          </a:xfrm>
        </p:spPr>
        <p:txBody>
          <a:bodyPr>
            <a:normAutofit/>
          </a:bodyPr>
          <a:lstStyle/>
          <a:p>
            <a:r>
              <a:rPr lang="en-US" sz="2400" dirty="0">
                <a:solidFill>
                  <a:schemeClr val="accent5">
                    <a:lumMod val="75000"/>
                  </a:schemeClr>
                </a:solidFill>
              </a:rPr>
              <a:t>Table of Contents</a:t>
            </a:r>
          </a:p>
        </p:txBody>
      </p:sp>
      <p:sp>
        <p:nvSpPr>
          <p:cNvPr id="6" name="Content Placeholder 5"/>
          <p:cNvSpPr>
            <a:spLocks noGrp="1"/>
          </p:cNvSpPr>
          <p:nvPr>
            <p:ph sz="quarter" idx="1"/>
          </p:nvPr>
        </p:nvSpPr>
        <p:spPr>
          <a:xfrm>
            <a:off x="457200" y="1463040"/>
            <a:ext cx="8229600" cy="4785360"/>
          </a:xfrm>
        </p:spPr>
        <p:txBody>
          <a:bodyPr>
            <a:noAutofit/>
          </a:bodyPr>
          <a:lstStyle/>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Introduction …………………………………………………………………………...…….	Slide 3</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Suitability vs Fiduciary Standard Checklist ...……………………….…..…….	Slide 6</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Checks and Balances ……………………………………………………………………..	Slide 8</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Service Provider Roles and Responsibilities ……………………................ 	Slide 9</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With or Without an Investment Management Consultant .…………… 	Slide 11</a:t>
            </a:r>
          </a:p>
          <a:p>
            <a:pPr>
              <a:spcBef>
                <a:spcPts val="400"/>
              </a:spcBef>
              <a:spcAft>
                <a:spcPts val="400"/>
              </a:spcAft>
              <a:buClr>
                <a:schemeClr val="tx1"/>
              </a:buClr>
              <a:buFont typeface="Wingdings" panose="05000000000000000000" pitchFamily="2" charset="2"/>
              <a:buChar char="Ø"/>
              <a:tabLst>
                <a:tab pos="7200900" algn="l"/>
              </a:tabLst>
            </a:pPr>
            <a:r>
              <a:rPr lang="en-US" sz="2000" dirty="0">
                <a:solidFill>
                  <a:srgbClr val="000000"/>
                </a:solidFill>
              </a:rPr>
              <a:t>Investment Policy Statement …………………………………………………………	Slide 13 </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Investment Management Consultant Process………………………………..	Slide 14</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Advanced Portfolio Construction ……..............................………………… Slide 15</a:t>
            </a:r>
          </a:p>
          <a:p>
            <a:pPr defTabSz="920750">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Asset / Liability Investing ……………………………………………………………….	Slide 17</a:t>
            </a:r>
          </a:p>
          <a:p>
            <a:pPr defTabSz="920750">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Investment Manager Selection and Monitoring …………………………….	Slide 20</a:t>
            </a:r>
          </a:p>
          <a:p>
            <a:pPr>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Fiduciary Best Practices ………………………………….……………………………..	Slide 21</a:t>
            </a:r>
          </a:p>
          <a:p>
            <a:pPr>
              <a:lnSpc>
                <a:spcPts val="1700"/>
              </a:lnSpc>
            </a:pPr>
            <a:endParaRPr lang="en-US" sz="2000" dirty="0"/>
          </a:p>
        </p:txBody>
      </p:sp>
    </p:spTree>
    <p:extLst>
      <p:ext uri="{BB962C8B-B14F-4D97-AF65-F5344CB8AC3E}">
        <p14:creationId xmlns:p14="http://schemas.microsoft.com/office/powerpoint/2010/main" val="774088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title"/>
          </p:nvPr>
        </p:nvSpPr>
        <p:spPr>
          <a:xfrm>
            <a:off x="457200" y="685800"/>
            <a:ext cx="8229600" cy="457200"/>
          </a:xfrm>
        </p:spPr>
        <p:txBody>
          <a:bodyPr>
            <a:normAutofit/>
          </a:bodyPr>
          <a:lstStyle/>
          <a:p>
            <a:r>
              <a:rPr lang="en-US" sz="2400" dirty="0">
                <a:solidFill>
                  <a:schemeClr val="accent5">
                    <a:lumMod val="75000"/>
                  </a:schemeClr>
                </a:solidFill>
              </a:rPr>
              <a:t>Investment Manager Selection and Monitoring</a:t>
            </a:r>
          </a:p>
        </p:txBody>
      </p:sp>
      <p:sp>
        <p:nvSpPr>
          <p:cNvPr id="29" name="Content Placeholder 28"/>
          <p:cNvSpPr>
            <a:spLocks noGrp="1"/>
          </p:cNvSpPr>
          <p:nvPr>
            <p:ph sz="quarter" idx="1"/>
          </p:nvPr>
        </p:nvSpPr>
        <p:spPr>
          <a:xfrm>
            <a:off x="457200" y="1295400"/>
            <a:ext cx="8305800" cy="1066800"/>
          </a:xfrm>
        </p:spPr>
        <p:txBody>
          <a:bodyPr/>
          <a:lstStyle/>
          <a:p>
            <a:pPr marL="0" lvl="1" indent="0">
              <a:spcBef>
                <a:spcPts val="600"/>
              </a:spcBef>
              <a:buClr>
                <a:schemeClr val="accent1"/>
              </a:buClr>
              <a:buNone/>
            </a:pPr>
            <a:r>
              <a:rPr lang="en-US" sz="1800" dirty="0">
                <a:solidFill>
                  <a:srgbClr val="000000"/>
                </a:solidFill>
              </a:rPr>
              <a:t>Manager ranking evaluates investments on a scale such as 0 to 10 in core asset classes, including asset allocation investments.</a:t>
            </a:r>
          </a:p>
          <a:p>
            <a:endParaRPr lang="en-US" dirty="0"/>
          </a:p>
        </p:txBody>
      </p:sp>
      <p:sp>
        <p:nvSpPr>
          <p:cNvPr id="357379" name="AutoShape 3"/>
          <p:cNvSpPr>
            <a:spLocks noChangeArrowheads="1"/>
          </p:cNvSpPr>
          <p:nvPr/>
        </p:nvSpPr>
        <p:spPr bwMode="gray">
          <a:xfrm>
            <a:off x="1039812" y="2690812"/>
            <a:ext cx="5232400" cy="2606675"/>
          </a:xfrm>
          <a:prstGeom prst="roundRect">
            <a:avLst>
              <a:gd name="adj" fmla="val 16667"/>
            </a:avLst>
          </a:prstGeom>
          <a:gradFill rotWithShape="1">
            <a:gsLst>
              <a:gs pos="0">
                <a:schemeClr val="bg2">
                  <a:gamma/>
                  <a:tint val="56471"/>
                  <a:invGamma/>
                </a:schemeClr>
              </a:gs>
              <a:gs pos="100000">
                <a:schemeClr val="bg2"/>
              </a:gs>
            </a:gsLst>
            <a:lin ang="5400000" scaled="1"/>
          </a:gradFill>
          <a:ln w="9525">
            <a:noFill/>
            <a:round/>
            <a:headEnd/>
            <a:tailEnd/>
          </a:ln>
          <a:effectLst/>
        </p:spPr>
        <p:txBody>
          <a:bodyPr wrap="none" anchor="ctr"/>
          <a:lstStyle/>
          <a:p>
            <a:pPr>
              <a:defRPr/>
            </a:pPr>
            <a:endParaRPr lang="en-US" dirty="0"/>
          </a:p>
        </p:txBody>
      </p:sp>
      <p:sp>
        <p:nvSpPr>
          <p:cNvPr id="24581" name="Text Box 4"/>
          <p:cNvSpPr txBox="1">
            <a:spLocks noChangeArrowheads="1"/>
          </p:cNvSpPr>
          <p:nvPr/>
        </p:nvSpPr>
        <p:spPr bwMode="auto">
          <a:xfrm>
            <a:off x="887412" y="2754312"/>
            <a:ext cx="5638800" cy="327025"/>
          </a:xfrm>
          <a:prstGeom prst="rect">
            <a:avLst/>
          </a:prstGeom>
          <a:noFill/>
          <a:ln w="9525">
            <a:noFill/>
            <a:miter lim="800000"/>
            <a:headEnd/>
            <a:tailEnd/>
          </a:ln>
        </p:spPr>
        <p:txBody>
          <a:bodyPr lIns="82058" tIns="41029" rIns="82058" bIns="41029">
            <a:spAutoFit/>
          </a:bodyPr>
          <a:lstStyle/>
          <a:p>
            <a:pPr algn="ctr" defTabSz="820738">
              <a:spcBef>
                <a:spcPct val="50000"/>
              </a:spcBef>
            </a:pPr>
            <a:r>
              <a:rPr lang="en-US" sz="1600" i="0" dirty="0"/>
              <a:t>Quantitative Factors</a:t>
            </a:r>
          </a:p>
        </p:txBody>
      </p:sp>
      <p:sp>
        <p:nvSpPr>
          <p:cNvPr id="357381" name="AutoShape 5"/>
          <p:cNvSpPr>
            <a:spLocks noChangeArrowheads="1"/>
          </p:cNvSpPr>
          <p:nvPr/>
        </p:nvSpPr>
        <p:spPr bwMode="gray">
          <a:xfrm>
            <a:off x="6757987" y="2401887"/>
            <a:ext cx="1498600" cy="2892425"/>
          </a:xfrm>
          <a:prstGeom prst="roundRect">
            <a:avLst>
              <a:gd name="adj" fmla="val 16667"/>
            </a:avLst>
          </a:prstGeom>
          <a:gradFill rotWithShape="1">
            <a:gsLst>
              <a:gs pos="0">
                <a:schemeClr val="bg2">
                  <a:gamma/>
                  <a:tint val="56471"/>
                  <a:invGamma/>
                </a:schemeClr>
              </a:gs>
              <a:gs pos="100000">
                <a:schemeClr val="bg2"/>
              </a:gs>
            </a:gsLst>
            <a:lin ang="5400000" scaled="1"/>
          </a:gradFill>
          <a:ln w="9525">
            <a:noFill/>
            <a:round/>
            <a:headEnd/>
            <a:tailEnd/>
          </a:ln>
          <a:effectLst/>
        </p:spPr>
        <p:txBody>
          <a:bodyPr wrap="none" anchor="ctr"/>
          <a:lstStyle/>
          <a:p>
            <a:pPr>
              <a:defRPr/>
            </a:pPr>
            <a:endParaRPr lang="en-US" dirty="0"/>
          </a:p>
        </p:txBody>
      </p:sp>
      <p:sp>
        <p:nvSpPr>
          <p:cNvPr id="357382" name="AutoShape 6"/>
          <p:cNvSpPr>
            <a:spLocks noChangeArrowheads="1"/>
          </p:cNvSpPr>
          <p:nvPr/>
        </p:nvSpPr>
        <p:spPr bwMode="gray">
          <a:xfrm>
            <a:off x="849312" y="3124200"/>
            <a:ext cx="1730375" cy="2287587"/>
          </a:xfrm>
          <a:prstGeom prst="roundRect">
            <a:avLst>
              <a:gd name="adj" fmla="val 16667"/>
            </a:avLst>
          </a:prstGeom>
          <a:solidFill>
            <a:schemeClr val="tx1"/>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357384" name="AutoShape 8"/>
          <p:cNvSpPr>
            <a:spLocks noChangeArrowheads="1"/>
          </p:cNvSpPr>
          <p:nvPr/>
        </p:nvSpPr>
        <p:spPr bwMode="gray">
          <a:xfrm>
            <a:off x="4724400" y="3124200"/>
            <a:ext cx="1730375" cy="2287587"/>
          </a:xfrm>
          <a:prstGeom prst="roundRect">
            <a:avLst>
              <a:gd name="adj" fmla="val 16667"/>
            </a:avLst>
          </a:prstGeom>
          <a:solidFill>
            <a:schemeClr val="tx1"/>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24587" name="Text Box 10"/>
          <p:cNvSpPr txBox="1">
            <a:spLocks noChangeArrowheads="1"/>
          </p:cNvSpPr>
          <p:nvPr/>
        </p:nvSpPr>
        <p:spPr bwMode="gray">
          <a:xfrm>
            <a:off x="4732337" y="3957637"/>
            <a:ext cx="1651000" cy="793750"/>
          </a:xfrm>
          <a:prstGeom prst="rect">
            <a:avLst/>
          </a:prstGeom>
          <a:noFill/>
          <a:ln w="9525">
            <a:noFill/>
            <a:miter lim="800000"/>
            <a:headEnd/>
            <a:tailEnd/>
          </a:ln>
        </p:spPr>
        <p:txBody>
          <a:bodyPr>
            <a:spAutoFit/>
          </a:bodyPr>
          <a:lstStyle/>
          <a:p>
            <a:pPr marL="233363" indent="-233363" eaLnBrk="0" hangingPunct="0">
              <a:spcBef>
                <a:spcPct val="30000"/>
              </a:spcBef>
            </a:pPr>
            <a:r>
              <a:rPr lang="en-US" sz="1400" dirty="0">
                <a:solidFill>
                  <a:schemeClr val="bg1"/>
                </a:solidFill>
                <a:cs typeface="Arial" charset="0"/>
              </a:rPr>
              <a:t> 7. Returns</a:t>
            </a:r>
          </a:p>
          <a:p>
            <a:pPr marL="233363" indent="-233363" eaLnBrk="0" hangingPunct="0">
              <a:spcBef>
                <a:spcPct val="30000"/>
              </a:spcBef>
            </a:pPr>
            <a:r>
              <a:rPr lang="en-US" sz="1400" dirty="0">
                <a:solidFill>
                  <a:schemeClr val="bg1"/>
                </a:solidFill>
                <a:cs typeface="Arial" charset="0"/>
              </a:rPr>
              <a:t> 8. Information Ratio</a:t>
            </a:r>
            <a:endParaRPr lang="en-US" sz="1400" i="0" dirty="0">
              <a:solidFill>
                <a:schemeClr val="bg1"/>
              </a:solidFill>
            </a:endParaRPr>
          </a:p>
        </p:txBody>
      </p:sp>
      <p:sp>
        <p:nvSpPr>
          <p:cNvPr id="24588" name="AutoShape 11"/>
          <p:cNvSpPr>
            <a:spLocks noChangeArrowheads="1"/>
          </p:cNvSpPr>
          <p:nvPr/>
        </p:nvSpPr>
        <p:spPr bwMode="gray">
          <a:xfrm>
            <a:off x="920750" y="3170237"/>
            <a:ext cx="1589087" cy="563563"/>
          </a:xfrm>
          <a:prstGeom prst="roundRect">
            <a:avLst>
              <a:gd name="adj" fmla="val 50000"/>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16200000" scaled="1"/>
            <a:tileRect/>
          </a:gradFill>
          <a:ln w="9525">
            <a:noFill/>
            <a:round/>
            <a:headEnd/>
            <a:tailEnd/>
          </a:ln>
        </p:spPr>
        <p:txBody>
          <a:bodyPr wrap="none" anchor="ctr"/>
          <a:lstStyle/>
          <a:p>
            <a:endParaRPr lang="en-US" dirty="0"/>
          </a:p>
        </p:txBody>
      </p:sp>
      <p:sp>
        <p:nvSpPr>
          <p:cNvPr id="24589" name="AutoShape 12"/>
          <p:cNvSpPr>
            <a:spLocks noChangeArrowheads="1"/>
          </p:cNvSpPr>
          <p:nvPr/>
        </p:nvSpPr>
        <p:spPr bwMode="gray">
          <a:xfrm>
            <a:off x="4795837" y="3200400"/>
            <a:ext cx="1589088" cy="563563"/>
          </a:xfrm>
          <a:prstGeom prst="roundRect">
            <a:avLst>
              <a:gd name="adj" fmla="val 50000"/>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16200000" scaled="1"/>
            <a:tileRect/>
          </a:gradFill>
          <a:ln w="9525">
            <a:noFill/>
            <a:round/>
            <a:headEnd/>
            <a:tailEnd/>
          </a:ln>
        </p:spPr>
        <p:txBody>
          <a:bodyPr wrap="none" anchor="ctr"/>
          <a:lstStyle/>
          <a:p>
            <a:endParaRPr lang="en-US" dirty="0"/>
          </a:p>
        </p:txBody>
      </p:sp>
      <p:sp>
        <p:nvSpPr>
          <p:cNvPr id="24590" name="Text Box 13"/>
          <p:cNvSpPr txBox="1">
            <a:spLocks noChangeArrowheads="1"/>
          </p:cNvSpPr>
          <p:nvPr/>
        </p:nvSpPr>
        <p:spPr bwMode="gray">
          <a:xfrm>
            <a:off x="963612" y="3916362"/>
            <a:ext cx="1651000" cy="857250"/>
          </a:xfrm>
          <a:prstGeom prst="rect">
            <a:avLst/>
          </a:prstGeom>
          <a:noFill/>
          <a:ln w="9525">
            <a:noFill/>
            <a:miter lim="800000"/>
            <a:headEnd/>
            <a:tailEnd/>
          </a:ln>
        </p:spPr>
        <p:txBody>
          <a:bodyPr>
            <a:spAutoFit/>
          </a:bodyPr>
          <a:lstStyle/>
          <a:p>
            <a:pPr eaLnBrk="0" hangingPunct="0">
              <a:spcBef>
                <a:spcPct val="30000"/>
              </a:spcBef>
            </a:pPr>
            <a:r>
              <a:rPr lang="en-US" sz="1400" dirty="0">
                <a:solidFill>
                  <a:schemeClr val="bg1"/>
                </a:solidFill>
                <a:cs typeface="Arial" charset="0"/>
              </a:rPr>
              <a:t>1. Style Analysis</a:t>
            </a:r>
          </a:p>
          <a:p>
            <a:pPr eaLnBrk="0" hangingPunct="0">
              <a:spcBef>
                <a:spcPct val="30000"/>
              </a:spcBef>
            </a:pPr>
            <a:r>
              <a:rPr lang="en-US" sz="1400" dirty="0">
                <a:solidFill>
                  <a:schemeClr val="bg1"/>
                </a:solidFill>
                <a:cs typeface="Arial" charset="0"/>
              </a:rPr>
              <a:t>2. Style Drift</a:t>
            </a:r>
          </a:p>
          <a:p>
            <a:pPr eaLnBrk="0" hangingPunct="0">
              <a:spcBef>
                <a:spcPct val="30000"/>
              </a:spcBef>
            </a:pPr>
            <a:r>
              <a:rPr lang="en-US" sz="1400" dirty="0">
                <a:solidFill>
                  <a:schemeClr val="bg1"/>
                </a:solidFill>
                <a:cs typeface="Arial" charset="0"/>
              </a:rPr>
              <a:t>3. R-Squared</a:t>
            </a:r>
            <a:endParaRPr lang="en-US" sz="1400" i="0" dirty="0">
              <a:solidFill>
                <a:schemeClr val="bg1"/>
              </a:solidFill>
            </a:endParaRPr>
          </a:p>
        </p:txBody>
      </p:sp>
      <p:sp>
        <p:nvSpPr>
          <p:cNvPr id="24591" name="Text Box 14"/>
          <p:cNvSpPr txBox="1">
            <a:spLocks noChangeArrowheads="1"/>
          </p:cNvSpPr>
          <p:nvPr/>
        </p:nvSpPr>
        <p:spPr bwMode="auto">
          <a:xfrm>
            <a:off x="811212" y="3154362"/>
            <a:ext cx="1793875" cy="573088"/>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30% </a:t>
            </a:r>
            <a:br>
              <a:rPr lang="en-US" sz="1600" b="1" i="0" dirty="0">
                <a:solidFill>
                  <a:schemeClr val="bg1"/>
                </a:solidFill>
                <a:latin typeface="Arial Narrow" pitchFamily="34" charset="0"/>
                <a:cs typeface="Arial" charset="0"/>
              </a:rPr>
            </a:br>
            <a:r>
              <a:rPr lang="en-US" sz="1600" b="1" i="0" dirty="0">
                <a:solidFill>
                  <a:schemeClr val="bg1"/>
                </a:solidFill>
                <a:latin typeface="Arial Narrow" pitchFamily="34" charset="0"/>
                <a:cs typeface="Arial" charset="0"/>
              </a:rPr>
              <a:t>Style Factors</a:t>
            </a:r>
          </a:p>
        </p:txBody>
      </p:sp>
      <p:sp>
        <p:nvSpPr>
          <p:cNvPr id="24592" name="Text Box 15"/>
          <p:cNvSpPr txBox="1">
            <a:spLocks noChangeArrowheads="1"/>
          </p:cNvSpPr>
          <p:nvPr/>
        </p:nvSpPr>
        <p:spPr bwMode="auto">
          <a:xfrm>
            <a:off x="4687887" y="3200400"/>
            <a:ext cx="1793875" cy="573088"/>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20% Peer Group Ranking</a:t>
            </a:r>
          </a:p>
        </p:txBody>
      </p:sp>
      <p:sp>
        <p:nvSpPr>
          <p:cNvPr id="357392" name="AutoShape 16"/>
          <p:cNvSpPr>
            <a:spLocks noChangeArrowheads="1"/>
          </p:cNvSpPr>
          <p:nvPr/>
        </p:nvSpPr>
        <p:spPr bwMode="gray">
          <a:xfrm>
            <a:off x="6661150" y="3087687"/>
            <a:ext cx="1731962" cy="2324100"/>
          </a:xfrm>
          <a:prstGeom prst="roundRect">
            <a:avLst>
              <a:gd name="adj" fmla="val 16667"/>
            </a:avLst>
          </a:prstGeom>
          <a:solidFill>
            <a:schemeClr val="accent4"/>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24594" name="Text Box 17"/>
          <p:cNvSpPr txBox="1">
            <a:spLocks noChangeArrowheads="1"/>
          </p:cNvSpPr>
          <p:nvPr/>
        </p:nvSpPr>
        <p:spPr bwMode="gray">
          <a:xfrm>
            <a:off x="6734175" y="3921125"/>
            <a:ext cx="1651000" cy="1368425"/>
          </a:xfrm>
          <a:prstGeom prst="rect">
            <a:avLst/>
          </a:prstGeom>
          <a:noFill/>
          <a:ln w="9525">
            <a:noFill/>
            <a:miter lim="800000"/>
            <a:headEnd/>
            <a:tailEnd/>
          </a:ln>
        </p:spPr>
        <p:txBody>
          <a:bodyPr>
            <a:spAutoFit/>
          </a:bodyPr>
          <a:lstStyle/>
          <a:p>
            <a:r>
              <a:rPr lang="en-US" sz="1400" dirty="0">
                <a:solidFill>
                  <a:schemeClr val="bg1"/>
                </a:solidFill>
                <a:cs typeface="Arial" charset="0"/>
              </a:rPr>
              <a:t>9 &amp;10. Awarded for factors as Manager Tenure </a:t>
            </a:r>
            <a:br>
              <a:rPr lang="en-US" sz="1400" dirty="0">
                <a:solidFill>
                  <a:schemeClr val="bg1"/>
                </a:solidFill>
                <a:cs typeface="Arial" charset="0"/>
              </a:rPr>
            </a:br>
            <a:r>
              <a:rPr lang="en-US" sz="1400" dirty="0">
                <a:solidFill>
                  <a:schemeClr val="bg1"/>
                </a:solidFill>
                <a:cs typeface="Arial" charset="0"/>
              </a:rPr>
              <a:t>and fund expenses, among other criteria </a:t>
            </a:r>
          </a:p>
        </p:txBody>
      </p:sp>
      <p:sp>
        <p:nvSpPr>
          <p:cNvPr id="24595" name="AutoShape 18"/>
          <p:cNvSpPr>
            <a:spLocks noChangeArrowheads="1"/>
          </p:cNvSpPr>
          <p:nvPr/>
        </p:nvSpPr>
        <p:spPr bwMode="gray">
          <a:xfrm>
            <a:off x="6729412" y="3195637"/>
            <a:ext cx="1589088" cy="563563"/>
          </a:xfrm>
          <a:prstGeom prst="roundRect">
            <a:avLst>
              <a:gd name="adj" fmla="val 50000"/>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6200000" scaled="1"/>
            <a:tileRect/>
          </a:gradFill>
          <a:ln w="9525">
            <a:noFill/>
            <a:round/>
            <a:headEnd/>
            <a:tailEnd/>
          </a:ln>
        </p:spPr>
        <p:txBody>
          <a:bodyPr wrap="none" anchor="ctr"/>
          <a:lstStyle/>
          <a:p>
            <a:endParaRPr lang="en-US" dirty="0"/>
          </a:p>
        </p:txBody>
      </p:sp>
      <p:sp>
        <p:nvSpPr>
          <p:cNvPr id="24596" name="Text Box 19"/>
          <p:cNvSpPr txBox="1">
            <a:spLocks noChangeArrowheads="1"/>
          </p:cNvSpPr>
          <p:nvPr/>
        </p:nvSpPr>
        <p:spPr bwMode="auto">
          <a:xfrm>
            <a:off x="6627812" y="3176587"/>
            <a:ext cx="1793875" cy="573088"/>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20% Qualitative Ranking</a:t>
            </a:r>
          </a:p>
        </p:txBody>
      </p:sp>
      <p:sp>
        <p:nvSpPr>
          <p:cNvPr id="24597" name="Text Box 20"/>
          <p:cNvSpPr txBox="1">
            <a:spLocks noChangeArrowheads="1"/>
          </p:cNvSpPr>
          <p:nvPr/>
        </p:nvSpPr>
        <p:spPr bwMode="auto">
          <a:xfrm>
            <a:off x="6697662" y="2478087"/>
            <a:ext cx="1676400" cy="571500"/>
          </a:xfrm>
          <a:prstGeom prst="rect">
            <a:avLst/>
          </a:prstGeom>
          <a:noFill/>
          <a:ln w="9525">
            <a:noFill/>
            <a:miter lim="800000"/>
            <a:headEnd/>
            <a:tailEnd/>
          </a:ln>
        </p:spPr>
        <p:txBody>
          <a:bodyPr lIns="82058" tIns="41029" rIns="82058" bIns="41029">
            <a:spAutoFit/>
          </a:bodyPr>
          <a:lstStyle/>
          <a:p>
            <a:pPr algn="ctr" defTabSz="820738">
              <a:spcBef>
                <a:spcPct val="50000"/>
              </a:spcBef>
            </a:pPr>
            <a:r>
              <a:rPr lang="en-US" sz="1600" i="0" dirty="0">
                <a:solidFill>
                  <a:schemeClr val="accent4"/>
                </a:solidFill>
              </a:rPr>
              <a:t>Qualitative Factors</a:t>
            </a:r>
          </a:p>
        </p:txBody>
      </p:sp>
      <p:sp>
        <p:nvSpPr>
          <p:cNvPr id="357397" name="AutoShape 21"/>
          <p:cNvSpPr>
            <a:spLocks noChangeArrowheads="1"/>
          </p:cNvSpPr>
          <p:nvPr/>
        </p:nvSpPr>
        <p:spPr bwMode="gray">
          <a:xfrm>
            <a:off x="2797175" y="3130550"/>
            <a:ext cx="1730375" cy="2287587"/>
          </a:xfrm>
          <a:prstGeom prst="roundRect">
            <a:avLst>
              <a:gd name="adj" fmla="val 16667"/>
            </a:avLst>
          </a:prstGeom>
          <a:solidFill>
            <a:schemeClr val="accent5"/>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24599" name="AutoShape 22"/>
          <p:cNvSpPr>
            <a:spLocks noChangeArrowheads="1"/>
          </p:cNvSpPr>
          <p:nvPr/>
        </p:nvSpPr>
        <p:spPr bwMode="gray">
          <a:xfrm>
            <a:off x="2868612" y="3211512"/>
            <a:ext cx="1589088" cy="563563"/>
          </a:xfrm>
          <a:prstGeom prst="roundRect">
            <a:avLst>
              <a:gd name="adj" fmla="val 50000"/>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16200000" scaled="1"/>
            <a:tileRect/>
          </a:gradFill>
          <a:ln w="9525">
            <a:noFill/>
            <a:round/>
            <a:headEnd/>
            <a:tailEnd/>
          </a:ln>
        </p:spPr>
        <p:txBody>
          <a:bodyPr wrap="none" anchor="ctr"/>
          <a:lstStyle/>
          <a:p>
            <a:endParaRPr lang="en-US" dirty="0"/>
          </a:p>
        </p:txBody>
      </p:sp>
      <p:grpSp>
        <p:nvGrpSpPr>
          <p:cNvPr id="2" name="Group 23"/>
          <p:cNvGrpSpPr>
            <a:grpSpLocks/>
          </p:cNvGrpSpPr>
          <p:nvPr/>
        </p:nvGrpSpPr>
        <p:grpSpPr bwMode="auto">
          <a:xfrm>
            <a:off x="2763837" y="3192462"/>
            <a:ext cx="1793875" cy="2044700"/>
            <a:chOff x="1464" y="1770"/>
            <a:chExt cx="1130" cy="1288"/>
          </a:xfrm>
        </p:grpSpPr>
        <p:sp>
          <p:nvSpPr>
            <p:cNvPr id="24602" name="Text Box 24"/>
            <p:cNvSpPr txBox="1">
              <a:spLocks noChangeArrowheads="1"/>
            </p:cNvSpPr>
            <p:nvPr/>
          </p:nvSpPr>
          <p:spPr bwMode="gray">
            <a:xfrm>
              <a:off x="1533" y="2250"/>
              <a:ext cx="1040" cy="808"/>
            </a:xfrm>
            <a:prstGeom prst="rect">
              <a:avLst/>
            </a:prstGeom>
            <a:noFill/>
            <a:ln w="9525">
              <a:noFill/>
              <a:miter lim="800000"/>
              <a:headEnd/>
              <a:tailEnd/>
            </a:ln>
          </p:spPr>
          <p:txBody>
            <a:bodyPr>
              <a:spAutoFit/>
            </a:bodyPr>
            <a:lstStyle/>
            <a:p>
              <a:pPr marL="173038" indent="-173038" eaLnBrk="0" hangingPunct="0">
                <a:spcBef>
                  <a:spcPct val="30000"/>
                </a:spcBef>
              </a:pPr>
              <a:r>
                <a:rPr lang="en-US" sz="1400" dirty="0">
                  <a:solidFill>
                    <a:schemeClr val="bg1"/>
                  </a:solidFill>
                  <a:cs typeface="Arial" charset="0"/>
                </a:rPr>
                <a:t>4. Risk/Return</a:t>
              </a:r>
            </a:p>
            <a:p>
              <a:pPr marL="173038" indent="-173038" eaLnBrk="0" hangingPunct="0">
                <a:spcBef>
                  <a:spcPct val="30000"/>
                </a:spcBef>
              </a:pPr>
              <a:r>
                <a:rPr lang="en-US" sz="1400" dirty="0">
                  <a:solidFill>
                    <a:schemeClr val="bg1"/>
                  </a:solidFill>
                  <a:cs typeface="Arial" charset="0"/>
                </a:rPr>
                <a:t>5. Up/Down      Capture</a:t>
              </a:r>
              <a:r>
                <a:rPr lang="en-US" sz="1400" i="0" dirty="0">
                  <a:solidFill>
                    <a:schemeClr val="bg1"/>
                  </a:solidFill>
                </a:rPr>
                <a:t> </a:t>
              </a:r>
            </a:p>
            <a:p>
              <a:pPr marL="173038" indent="-173038" eaLnBrk="0" hangingPunct="0">
                <a:spcBef>
                  <a:spcPct val="30000"/>
                </a:spcBef>
              </a:pPr>
              <a:r>
                <a:rPr lang="en-US" sz="1400" dirty="0">
                  <a:solidFill>
                    <a:schemeClr val="bg1"/>
                  </a:solidFill>
                  <a:cs typeface="Arial" charset="0"/>
                </a:rPr>
                <a:t>6. Information Ratio</a:t>
              </a:r>
            </a:p>
          </p:txBody>
        </p:sp>
        <p:sp>
          <p:nvSpPr>
            <p:cNvPr id="24603" name="Text Box 25"/>
            <p:cNvSpPr txBox="1">
              <a:spLocks noChangeArrowheads="1"/>
            </p:cNvSpPr>
            <p:nvPr/>
          </p:nvSpPr>
          <p:spPr bwMode="auto">
            <a:xfrm>
              <a:off x="1464" y="1770"/>
              <a:ext cx="1130" cy="361"/>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30% Risk/Return </a:t>
              </a:r>
              <a:br>
                <a:rPr lang="en-US" sz="1600" b="1" i="0" dirty="0">
                  <a:solidFill>
                    <a:schemeClr val="bg1"/>
                  </a:solidFill>
                  <a:latin typeface="Arial Narrow" pitchFamily="34" charset="0"/>
                  <a:cs typeface="Arial" charset="0"/>
                </a:rPr>
              </a:br>
              <a:r>
                <a:rPr lang="en-US" sz="1600" b="1" i="0" dirty="0">
                  <a:solidFill>
                    <a:schemeClr val="bg1"/>
                  </a:solidFill>
                  <a:latin typeface="Arial Narrow" pitchFamily="34" charset="0"/>
                  <a:cs typeface="Arial" charset="0"/>
                </a:rPr>
                <a:t>Factors</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sz="quarter" idx="1"/>
          </p:nvPr>
        </p:nvSpPr>
        <p:spPr>
          <a:xfrm>
            <a:off x="457200" y="1668908"/>
            <a:ext cx="8229600" cy="4785360"/>
          </a:xfrm>
        </p:spPr>
        <p:txBody>
          <a:bodyPr/>
          <a:lstStyle/>
          <a:p>
            <a:pPr defTabSz="914466">
              <a:spcBef>
                <a:spcPts val="0"/>
              </a:spcBef>
              <a:spcAft>
                <a:spcPts val="669"/>
              </a:spcAft>
              <a:buClr>
                <a:schemeClr val="accent5"/>
              </a:buClr>
              <a:buSzPct val="100000"/>
              <a:buNone/>
            </a:pPr>
            <a:r>
              <a:rPr lang="en-US" sz="2400" dirty="0"/>
              <a:t>Documenting the process:</a:t>
            </a:r>
          </a:p>
          <a:p>
            <a:pPr defTabSz="914466">
              <a:spcBef>
                <a:spcPts val="0"/>
              </a:spcBef>
              <a:spcAft>
                <a:spcPts val="669"/>
              </a:spcAft>
              <a:buClr>
                <a:schemeClr val="tx1"/>
              </a:buClr>
              <a:buSzPct val="100000"/>
              <a:buFont typeface="Wingdings" pitchFamily="2" charset="2"/>
              <a:buChar char="v"/>
            </a:pPr>
            <a:r>
              <a:rPr lang="en-US" sz="1800" kern="0" dirty="0">
                <a:solidFill>
                  <a:srgbClr val="000000"/>
                </a:solidFill>
                <a:latin typeface="+mn-lt"/>
              </a:rPr>
              <a:t>Investment committee charter</a:t>
            </a:r>
          </a:p>
          <a:p>
            <a:pPr defTabSz="914466">
              <a:spcBef>
                <a:spcPts val="0"/>
              </a:spcBef>
              <a:spcAft>
                <a:spcPts val="669"/>
              </a:spcAft>
              <a:buClr>
                <a:schemeClr val="tx1"/>
              </a:buClr>
              <a:buSzPct val="100000"/>
              <a:buFont typeface="Wingdings" pitchFamily="2" charset="2"/>
              <a:buChar char="v"/>
            </a:pPr>
            <a:r>
              <a:rPr lang="en-US" sz="1800" kern="0" dirty="0">
                <a:solidFill>
                  <a:srgbClr val="000000"/>
                </a:solidFill>
                <a:latin typeface="+mn-lt"/>
              </a:rPr>
              <a:t>Investment policy statement</a:t>
            </a:r>
          </a:p>
          <a:p>
            <a:pPr defTabSz="914466">
              <a:spcBef>
                <a:spcPts val="0"/>
              </a:spcBef>
              <a:spcAft>
                <a:spcPts val="669"/>
              </a:spcAft>
              <a:buClr>
                <a:schemeClr val="tx1"/>
              </a:buClr>
              <a:buSzPct val="100000"/>
              <a:buFont typeface="Wingdings" pitchFamily="2" charset="2"/>
              <a:buChar char="v"/>
            </a:pPr>
            <a:r>
              <a:rPr lang="en-US" sz="1800" kern="0" dirty="0">
                <a:solidFill>
                  <a:srgbClr val="000000"/>
                </a:solidFill>
                <a:latin typeface="+mn-lt"/>
              </a:rPr>
              <a:t>Investment monitoring reports</a:t>
            </a:r>
          </a:p>
          <a:p>
            <a:pPr defTabSz="914466">
              <a:spcBef>
                <a:spcPts val="0"/>
              </a:spcBef>
              <a:spcAft>
                <a:spcPts val="669"/>
              </a:spcAft>
              <a:buClr>
                <a:schemeClr val="tx1"/>
              </a:buClr>
              <a:buSzPct val="100000"/>
              <a:buFont typeface="Wingdings" pitchFamily="2" charset="2"/>
              <a:buChar char="v"/>
            </a:pPr>
            <a:r>
              <a:rPr lang="en-US" sz="1800" kern="0" dirty="0">
                <a:solidFill>
                  <a:srgbClr val="000000"/>
                </a:solidFill>
                <a:latin typeface="+mn-lt"/>
              </a:rPr>
              <a:t>Service Provider due diligence &amp; monitoring</a:t>
            </a:r>
          </a:p>
          <a:p>
            <a:pPr defTabSz="914466">
              <a:spcBef>
                <a:spcPts val="0"/>
              </a:spcBef>
              <a:spcAft>
                <a:spcPts val="669"/>
              </a:spcAft>
              <a:buClr>
                <a:schemeClr val="tx1"/>
              </a:buClr>
              <a:buSzPct val="100000"/>
              <a:buFont typeface="Wingdings" pitchFamily="2" charset="2"/>
              <a:buChar char="v"/>
            </a:pPr>
            <a:r>
              <a:rPr lang="en-US" sz="1800" kern="0" dirty="0">
                <a:solidFill>
                  <a:srgbClr val="000000"/>
                </a:solidFill>
                <a:latin typeface="+mn-lt"/>
              </a:rPr>
              <a:t>Fiduciary compliance file</a:t>
            </a:r>
          </a:p>
          <a:p>
            <a:pPr defTabSz="914466">
              <a:spcBef>
                <a:spcPts val="0"/>
              </a:spcBef>
              <a:spcAft>
                <a:spcPts val="669"/>
              </a:spcAft>
              <a:buClr>
                <a:schemeClr val="tx1"/>
              </a:buClr>
              <a:buSzPct val="100000"/>
              <a:buFont typeface="Wingdings" pitchFamily="2" charset="2"/>
              <a:buChar char="v"/>
            </a:pPr>
            <a:r>
              <a:rPr lang="en-US" sz="1800" kern="0" dirty="0">
                <a:solidFill>
                  <a:srgbClr val="000000"/>
                </a:solidFill>
                <a:latin typeface="+mn-lt"/>
              </a:rPr>
              <a:t>Meeting minutes </a:t>
            </a:r>
          </a:p>
        </p:txBody>
      </p:sp>
      <p:sp>
        <p:nvSpPr>
          <p:cNvPr id="17" name="Title 7">
            <a:extLst>
              <a:ext uri="{FF2B5EF4-FFF2-40B4-BE49-F238E27FC236}">
                <a16:creationId xmlns:a16="http://schemas.microsoft.com/office/drawing/2014/main" id="{B16DA8C4-3EB2-460B-80E2-D2E9996C8089}"/>
              </a:ext>
            </a:extLst>
          </p:cNvPr>
          <p:cNvSpPr txBox="1">
            <a:spLocks/>
          </p:cNvSpPr>
          <p:nvPr/>
        </p:nvSpPr>
        <p:spPr>
          <a:xfrm>
            <a:off x="424982" y="685800"/>
            <a:ext cx="6858000" cy="369332"/>
          </a:xfrm>
          <a:prstGeom prst="rect">
            <a:avLst/>
          </a:prstGeom>
        </p:spPr>
        <p:txBody>
          <a:bodyPr vert="horz" anchor="ctr" anchorCtr="0">
            <a:no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sz="2400" dirty="0">
                <a:solidFill>
                  <a:schemeClr val="accent5">
                    <a:lumMod val="75000"/>
                  </a:schemeClr>
                </a:solidFill>
              </a:rPr>
              <a:t>Fiduciary Best Practices</a:t>
            </a:r>
          </a:p>
        </p:txBody>
      </p:sp>
      <p:sp>
        <p:nvSpPr>
          <p:cNvPr id="3" name="TextBox 2">
            <a:extLst>
              <a:ext uri="{FF2B5EF4-FFF2-40B4-BE49-F238E27FC236}">
                <a16:creationId xmlns:a16="http://schemas.microsoft.com/office/drawing/2014/main" id="{C441D48D-4B83-2E91-B9DE-8875B0724081}"/>
              </a:ext>
            </a:extLst>
          </p:cNvPr>
          <p:cNvSpPr txBox="1"/>
          <p:nvPr/>
        </p:nvSpPr>
        <p:spPr>
          <a:xfrm>
            <a:off x="457200" y="4343400"/>
            <a:ext cx="3048000" cy="369332"/>
          </a:xfrm>
          <a:prstGeom prst="rect">
            <a:avLst/>
          </a:prstGeom>
          <a:noFill/>
        </p:spPr>
        <p:txBody>
          <a:bodyPr wrap="square" rtlCol="0">
            <a:spAutoFit/>
          </a:bodyPr>
          <a:lstStyle/>
          <a:p>
            <a:r>
              <a:rPr lang="en-US" dirty="0"/>
              <a:t>Facilitated by your IMC</a:t>
            </a:r>
          </a:p>
        </p:txBody>
      </p:sp>
      <p:grpSp>
        <p:nvGrpSpPr>
          <p:cNvPr id="4" name="Group 3">
            <a:extLst>
              <a:ext uri="{FF2B5EF4-FFF2-40B4-BE49-F238E27FC236}">
                <a16:creationId xmlns:a16="http://schemas.microsoft.com/office/drawing/2014/main" id="{E233458C-ED64-7AB8-FD2C-1335D1D0C4C6}"/>
              </a:ext>
            </a:extLst>
          </p:cNvPr>
          <p:cNvGrpSpPr/>
          <p:nvPr/>
        </p:nvGrpSpPr>
        <p:grpSpPr>
          <a:xfrm>
            <a:off x="5105400" y="2148840"/>
            <a:ext cx="3581400" cy="4191000"/>
            <a:chOff x="5105400" y="1981200"/>
            <a:chExt cx="3604158" cy="4188170"/>
          </a:xfrm>
        </p:grpSpPr>
        <p:pic>
          <p:nvPicPr>
            <p:cNvPr id="5" name="Picture 3">
              <a:extLst>
                <a:ext uri="{FF2B5EF4-FFF2-40B4-BE49-F238E27FC236}">
                  <a16:creationId xmlns:a16="http://schemas.microsoft.com/office/drawing/2014/main" id="{BA8EFABA-C70F-E44D-C118-637670C30A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05400" y="1981200"/>
              <a:ext cx="3236313" cy="4188170"/>
            </a:xfrm>
            <a:prstGeom prst="rect">
              <a:avLst/>
            </a:prstGeom>
            <a:noFill/>
            <a:ln w="9525">
              <a:solidFill>
                <a:schemeClr val="tx2"/>
              </a:solidFill>
              <a:miter lim="800000"/>
              <a:headEnd/>
              <a:tailEnd/>
            </a:ln>
          </p:spPr>
        </p:pic>
        <p:pic>
          <p:nvPicPr>
            <p:cNvPr id="6" name="Picture 5">
              <a:extLst>
                <a:ext uri="{FF2B5EF4-FFF2-40B4-BE49-F238E27FC236}">
                  <a16:creationId xmlns:a16="http://schemas.microsoft.com/office/drawing/2014/main" id="{38281E8E-D8B9-4537-06A5-CB5A06E14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46794">
              <a:off x="6352388" y="2892630"/>
              <a:ext cx="2357170" cy="3050455"/>
            </a:xfrm>
            <a:prstGeom prst="rect">
              <a:avLst/>
            </a:prstGeom>
            <a:ln>
              <a:solidFill>
                <a:schemeClr val="accent1"/>
              </a:solidFill>
            </a:ln>
          </p:spPr>
        </p:pic>
        <p:pic>
          <p:nvPicPr>
            <p:cNvPr id="7" name="Picture 6">
              <a:extLst>
                <a:ext uri="{FF2B5EF4-FFF2-40B4-BE49-F238E27FC236}">
                  <a16:creationId xmlns:a16="http://schemas.microsoft.com/office/drawing/2014/main" id="{B2046116-A116-FA35-1610-098CEDB267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0" y="2209800"/>
              <a:ext cx="998530" cy="247111"/>
            </a:xfrm>
            <a:prstGeom prst="rect">
              <a:avLst/>
            </a:prstGeom>
          </p:spPr>
        </p:pic>
        <p:pic>
          <p:nvPicPr>
            <p:cNvPr id="10" name="Picture 9">
              <a:extLst>
                <a:ext uri="{FF2B5EF4-FFF2-40B4-BE49-F238E27FC236}">
                  <a16:creationId xmlns:a16="http://schemas.microsoft.com/office/drawing/2014/main" id="{A1A55CEB-D910-0FEC-9917-B33589E31A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163383">
              <a:off x="7404102" y="3130545"/>
              <a:ext cx="998530" cy="247111"/>
            </a:xfrm>
            <a:prstGeom prst="rect">
              <a:avLst/>
            </a:prstGeom>
          </p:spPr>
        </p:pic>
      </p:grpSp>
      <p:sp>
        <p:nvSpPr>
          <p:cNvPr id="11" name="Rectangle 10">
            <a:extLst>
              <a:ext uri="{FF2B5EF4-FFF2-40B4-BE49-F238E27FC236}">
                <a16:creationId xmlns:a16="http://schemas.microsoft.com/office/drawing/2014/main" id="{D4862592-DE51-0B79-E6C8-29A13B8481FC}"/>
              </a:ext>
            </a:extLst>
          </p:cNvPr>
          <p:cNvSpPr/>
          <p:nvPr/>
        </p:nvSpPr>
        <p:spPr>
          <a:xfrm>
            <a:off x="5791200" y="2287146"/>
            <a:ext cx="1724457" cy="4134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50AD247-C09F-1AB1-5B4A-364BEB983A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9857" y="2341468"/>
            <a:ext cx="1426964" cy="28539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B16DA8C4-3EB2-460B-80E2-D2E9996C8089}"/>
              </a:ext>
            </a:extLst>
          </p:cNvPr>
          <p:cNvSpPr txBox="1">
            <a:spLocks/>
          </p:cNvSpPr>
          <p:nvPr/>
        </p:nvSpPr>
        <p:spPr>
          <a:xfrm>
            <a:off x="424982" y="685800"/>
            <a:ext cx="6858000" cy="369332"/>
          </a:xfrm>
          <a:prstGeom prst="rect">
            <a:avLst/>
          </a:prstGeom>
        </p:spPr>
        <p:txBody>
          <a:bodyPr vert="horz" anchor="ctr" anchorCtr="0">
            <a:no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sz="2400" dirty="0">
                <a:solidFill>
                  <a:schemeClr val="accent5">
                    <a:lumMod val="75000"/>
                  </a:schemeClr>
                </a:solidFill>
              </a:rPr>
              <a:t>Evolution of a Revolution</a:t>
            </a:r>
          </a:p>
        </p:txBody>
      </p:sp>
      <p:grpSp>
        <p:nvGrpSpPr>
          <p:cNvPr id="53" name="Group 52">
            <a:extLst>
              <a:ext uri="{FF2B5EF4-FFF2-40B4-BE49-F238E27FC236}">
                <a16:creationId xmlns:a16="http://schemas.microsoft.com/office/drawing/2014/main" id="{40D7C976-AE74-FCAD-E032-7CF71F0D691B}"/>
              </a:ext>
            </a:extLst>
          </p:cNvPr>
          <p:cNvGrpSpPr/>
          <p:nvPr/>
        </p:nvGrpSpPr>
        <p:grpSpPr>
          <a:xfrm>
            <a:off x="5322206" y="4621010"/>
            <a:ext cx="212486" cy="249675"/>
            <a:chOff x="-22620288" y="7026275"/>
            <a:chExt cx="3990975" cy="4689476"/>
          </a:xfrm>
          <a:solidFill>
            <a:schemeClr val="bg1"/>
          </a:solidFill>
        </p:grpSpPr>
        <p:sp>
          <p:nvSpPr>
            <p:cNvPr id="54" name="Freeform 5">
              <a:extLst>
                <a:ext uri="{FF2B5EF4-FFF2-40B4-BE49-F238E27FC236}">
                  <a16:creationId xmlns:a16="http://schemas.microsoft.com/office/drawing/2014/main" id="{3BE2CC84-DA56-A4C4-CBC7-0BA674FE558D}"/>
                </a:ext>
              </a:extLst>
            </p:cNvPr>
            <p:cNvSpPr>
              <a:spLocks noEditPoints="1"/>
            </p:cNvSpPr>
            <p:nvPr/>
          </p:nvSpPr>
          <p:spPr bwMode="auto">
            <a:xfrm>
              <a:off x="-21697950" y="7026275"/>
              <a:ext cx="2143125" cy="2527300"/>
            </a:xfrm>
            <a:custGeom>
              <a:avLst/>
              <a:gdLst>
                <a:gd name="T0" fmla="*/ 348 w 707"/>
                <a:gd name="T1" fmla="*/ 833 h 833"/>
                <a:gd name="T2" fmla="*/ 359 w 707"/>
                <a:gd name="T3" fmla="*/ 833 h 833"/>
                <a:gd name="T4" fmla="*/ 584 w 707"/>
                <a:gd name="T5" fmla="*/ 735 h 833"/>
                <a:gd name="T6" fmla="*/ 685 w 707"/>
                <a:gd name="T7" fmla="*/ 336 h 833"/>
                <a:gd name="T8" fmla="*/ 530 w 707"/>
                <a:gd name="T9" fmla="*/ 46 h 833"/>
                <a:gd name="T10" fmla="*/ 357 w 707"/>
                <a:gd name="T11" fmla="*/ 0 h 833"/>
                <a:gd name="T12" fmla="*/ 352 w 707"/>
                <a:gd name="T13" fmla="*/ 0 h 833"/>
                <a:gd name="T14" fmla="*/ 180 w 707"/>
                <a:gd name="T15" fmla="*/ 44 h 833"/>
                <a:gd name="T16" fmla="*/ 23 w 707"/>
                <a:gd name="T17" fmla="*/ 336 h 833"/>
                <a:gd name="T18" fmla="*/ 123 w 707"/>
                <a:gd name="T19" fmla="*/ 735 h 833"/>
                <a:gd name="T20" fmla="*/ 348 w 707"/>
                <a:gd name="T21" fmla="*/ 833 h 833"/>
                <a:gd name="T22" fmla="*/ 108 w 707"/>
                <a:gd name="T23" fmla="*/ 344 h 833"/>
                <a:gd name="T24" fmla="*/ 108 w 707"/>
                <a:gd name="T25" fmla="*/ 341 h 833"/>
                <a:gd name="T26" fmla="*/ 352 w 707"/>
                <a:gd name="T27" fmla="*/ 87 h 833"/>
                <a:gd name="T28" fmla="*/ 355 w 707"/>
                <a:gd name="T29" fmla="*/ 87 h 833"/>
                <a:gd name="T30" fmla="*/ 599 w 707"/>
                <a:gd name="T31" fmla="*/ 341 h 833"/>
                <a:gd name="T32" fmla="*/ 599 w 707"/>
                <a:gd name="T33" fmla="*/ 344 h 833"/>
                <a:gd name="T34" fmla="*/ 520 w 707"/>
                <a:gd name="T35" fmla="*/ 678 h 833"/>
                <a:gd name="T36" fmla="*/ 355 w 707"/>
                <a:gd name="T37" fmla="*/ 747 h 833"/>
                <a:gd name="T38" fmla="*/ 352 w 707"/>
                <a:gd name="T39" fmla="*/ 747 h 833"/>
                <a:gd name="T40" fmla="*/ 187 w 707"/>
                <a:gd name="T41" fmla="*/ 678 h 833"/>
                <a:gd name="T42" fmla="*/ 108 w 707"/>
                <a:gd name="T43" fmla="*/ 344 h 833"/>
                <a:gd name="T44" fmla="*/ 108 w 707"/>
                <a:gd name="T45" fmla="*/ 344 h 833"/>
                <a:gd name="T46" fmla="*/ 108 w 707"/>
                <a:gd name="T47" fmla="*/ 344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7" h="833">
                  <a:moveTo>
                    <a:pt x="348" y="833"/>
                  </a:moveTo>
                  <a:cubicBezTo>
                    <a:pt x="359" y="833"/>
                    <a:pt x="359" y="833"/>
                    <a:pt x="359" y="833"/>
                  </a:cubicBezTo>
                  <a:cubicBezTo>
                    <a:pt x="452" y="831"/>
                    <a:pt x="528" y="799"/>
                    <a:pt x="584" y="735"/>
                  </a:cubicBezTo>
                  <a:cubicBezTo>
                    <a:pt x="707" y="597"/>
                    <a:pt x="687" y="359"/>
                    <a:pt x="685" y="336"/>
                  </a:cubicBezTo>
                  <a:cubicBezTo>
                    <a:pt x="677" y="165"/>
                    <a:pt x="596" y="84"/>
                    <a:pt x="530" y="46"/>
                  </a:cubicBezTo>
                  <a:cubicBezTo>
                    <a:pt x="480" y="17"/>
                    <a:pt x="422" y="2"/>
                    <a:pt x="357" y="0"/>
                  </a:cubicBezTo>
                  <a:cubicBezTo>
                    <a:pt x="352" y="0"/>
                    <a:pt x="352" y="0"/>
                    <a:pt x="352" y="0"/>
                  </a:cubicBezTo>
                  <a:cubicBezTo>
                    <a:pt x="316" y="0"/>
                    <a:pt x="247" y="6"/>
                    <a:pt x="180" y="44"/>
                  </a:cubicBezTo>
                  <a:cubicBezTo>
                    <a:pt x="113" y="82"/>
                    <a:pt x="31" y="164"/>
                    <a:pt x="23" y="336"/>
                  </a:cubicBezTo>
                  <a:cubicBezTo>
                    <a:pt x="20" y="359"/>
                    <a:pt x="0" y="597"/>
                    <a:pt x="123" y="735"/>
                  </a:cubicBezTo>
                  <a:cubicBezTo>
                    <a:pt x="179" y="799"/>
                    <a:pt x="255" y="831"/>
                    <a:pt x="348" y="833"/>
                  </a:cubicBezTo>
                  <a:close/>
                  <a:moveTo>
                    <a:pt x="108" y="344"/>
                  </a:moveTo>
                  <a:cubicBezTo>
                    <a:pt x="108" y="343"/>
                    <a:pt x="108" y="342"/>
                    <a:pt x="108" y="341"/>
                  </a:cubicBezTo>
                  <a:cubicBezTo>
                    <a:pt x="119" y="112"/>
                    <a:pt x="282" y="87"/>
                    <a:pt x="352" y="87"/>
                  </a:cubicBezTo>
                  <a:cubicBezTo>
                    <a:pt x="355" y="87"/>
                    <a:pt x="355" y="87"/>
                    <a:pt x="355" y="87"/>
                  </a:cubicBezTo>
                  <a:cubicBezTo>
                    <a:pt x="442" y="89"/>
                    <a:pt x="589" y="124"/>
                    <a:pt x="599" y="341"/>
                  </a:cubicBezTo>
                  <a:cubicBezTo>
                    <a:pt x="599" y="342"/>
                    <a:pt x="599" y="343"/>
                    <a:pt x="599" y="344"/>
                  </a:cubicBezTo>
                  <a:cubicBezTo>
                    <a:pt x="599" y="346"/>
                    <a:pt x="622" y="564"/>
                    <a:pt x="520" y="678"/>
                  </a:cubicBezTo>
                  <a:cubicBezTo>
                    <a:pt x="480" y="724"/>
                    <a:pt x="426" y="746"/>
                    <a:pt x="355" y="747"/>
                  </a:cubicBezTo>
                  <a:cubicBezTo>
                    <a:pt x="352" y="747"/>
                    <a:pt x="352" y="747"/>
                    <a:pt x="352" y="747"/>
                  </a:cubicBezTo>
                  <a:cubicBezTo>
                    <a:pt x="282" y="746"/>
                    <a:pt x="227" y="724"/>
                    <a:pt x="187" y="678"/>
                  </a:cubicBezTo>
                  <a:cubicBezTo>
                    <a:pt x="86" y="564"/>
                    <a:pt x="108" y="346"/>
                    <a:pt x="108" y="344"/>
                  </a:cubicBezTo>
                  <a:close/>
                  <a:moveTo>
                    <a:pt x="108" y="344"/>
                  </a:moveTo>
                  <a:cubicBezTo>
                    <a:pt x="108" y="344"/>
                    <a:pt x="108" y="344"/>
                    <a:pt x="108" y="3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55" name="Freeform 6">
              <a:extLst>
                <a:ext uri="{FF2B5EF4-FFF2-40B4-BE49-F238E27FC236}">
                  <a16:creationId xmlns:a16="http://schemas.microsoft.com/office/drawing/2014/main" id="{ABA59575-C620-9295-2DD7-2A19888B52FE}"/>
                </a:ext>
              </a:extLst>
            </p:cNvPr>
            <p:cNvSpPr>
              <a:spLocks noEditPoints="1"/>
            </p:cNvSpPr>
            <p:nvPr/>
          </p:nvSpPr>
          <p:spPr bwMode="auto">
            <a:xfrm>
              <a:off x="-22620288" y="9526588"/>
              <a:ext cx="3990975" cy="2189163"/>
            </a:xfrm>
            <a:custGeom>
              <a:avLst/>
              <a:gdLst>
                <a:gd name="T0" fmla="*/ 1315 w 1316"/>
                <a:gd name="T1" fmla="*/ 404 h 722"/>
                <a:gd name="T2" fmla="*/ 1315 w 1316"/>
                <a:gd name="T3" fmla="*/ 403 h 722"/>
                <a:gd name="T4" fmla="*/ 1315 w 1316"/>
                <a:gd name="T5" fmla="*/ 395 h 722"/>
                <a:gd name="T6" fmla="*/ 1170 w 1316"/>
                <a:gd name="T7" fmla="*/ 136 h 722"/>
                <a:gd name="T8" fmla="*/ 1167 w 1316"/>
                <a:gd name="T9" fmla="*/ 135 h 722"/>
                <a:gd name="T10" fmla="*/ 901 w 1316"/>
                <a:gd name="T11" fmla="*/ 14 h 722"/>
                <a:gd name="T12" fmla="*/ 841 w 1316"/>
                <a:gd name="T13" fmla="*/ 25 h 722"/>
                <a:gd name="T14" fmla="*/ 851 w 1316"/>
                <a:gd name="T15" fmla="*/ 85 h 722"/>
                <a:gd name="T16" fmla="*/ 1144 w 1316"/>
                <a:gd name="T17" fmla="*/ 218 h 722"/>
                <a:gd name="T18" fmla="*/ 1229 w 1316"/>
                <a:gd name="T19" fmla="*/ 398 h 722"/>
                <a:gd name="T20" fmla="*/ 1229 w 1316"/>
                <a:gd name="T21" fmla="*/ 406 h 722"/>
                <a:gd name="T22" fmla="*/ 1222 w 1316"/>
                <a:gd name="T23" fmla="*/ 504 h 722"/>
                <a:gd name="T24" fmla="*/ 658 w 1316"/>
                <a:gd name="T25" fmla="*/ 636 h 722"/>
                <a:gd name="T26" fmla="*/ 94 w 1316"/>
                <a:gd name="T27" fmla="*/ 504 h 722"/>
                <a:gd name="T28" fmla="*/ 87 w 1316"/>
                <a:gd name="T29" fmla="*/ 405 h 722"/>
                <a:gd name="T30" fmla="*/ 87 w 1316"/>
                <a:gd name="T31" fmla="*/ 397 h 722"/>
                <a:gd name="T32" fmla="*/ 172 w 1316"/>
                <a:gd name="T33" fmla="*/ 218 h 722"/>
                <a:gd name="T34" fmla="*/ 465 w 1316"/>
                <a:gd name="T35" fmla="*/ 85 h 722"/>
                <a:gd name="T36" fmla="*/ 475 w 1316"/>
                <a:gd name="T37" fmla="*/ 24 h 722"/>
                <a:gd name="T38" fmla="*/ 415 w 1316"/>
                <a:gd name="T39" fmla="*/ 14 h 722"/>
                <a:gd name="T40" fmla="*/ 149 w 1316"/>
                <a:gd name="T41" fmla="*/ 135 h 722"/>
                <a:gd name="T42" fmla="*/ 146 w 1316"/>
                <a:gd name="T43" fmla="*/ 136 h 722"/>
                <a:gd name="T44" fmla="*/ 1 w 1316"/>
                <a:gd name="T45" fmla="*/ 395 h 722"/>
                <a:gd name="T46" fmla="*/ 1 w 1316"/>
                <a:gd name="T47" fmla="*/ 403 h 722"/>
                <a:gd name="T48" fmla="*/ 1 w 1316"/>
                <a:gd name="T49" fmla="*/ 404 h 722"/>
                <a:gd name="T50" fmla="*/ 17 w 1316"/>
                <a:gd name="T51" fmla="*/ 549 h 722"/>
                <a:gd name="T52" fmla="*/ 34 w 1316"/>
                <a:gd name="T53" fmla="*/ 569 h 722"/>
                <a:gd name="T54" fmla="*/ 658 w 1316"/>
                <a:gd name="T55" fmla="*/ 722 h 722"/>
                <a:gd name="T56" fmla="*/ 1283 w 1316"/>
                <a:gd name="T57" fmla="*/ 569 h 722"/>
                <a:gd name="T58" fmla="*/ 1300 w 1316"/>
                <a:gd name="T59" fmla="*/ 549 h 722"/>
                <a:gd name="T60" fmla="*/ 1315 w 1316"/>
                <a:gd name="T61" fmla="*/ 404 h 722"/>
                <a:gd name="T62" fmla="*/ 1315 w 1316"/>
                <a:gd name="T63" fmla="*/ 404 h 722"/>
                <a:gd name="T64" fmla="*/ 1315 w 1316"/>
                <a:gd name="T65" fmla="*/ 404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16" h="722">
                  <a:moveTo>
                    <a:pt x="1315" y="404"/>
                  </a:moveTo>
                  <a:cubicBezTo>
                    <a:pt x="1315" y="403"/>
                    <a:pt x="1315" y="403"/>
                    <a:pt x="1315" y="403"/>
                  </a:cubicBezTo>
                  <a:cubicBezTo>
                    <a:pt x="1315" y="400"/>
                    <a:pt x="1315" y="398"/>
                    <a:pt x="1315" y="395"/>
                  </a:cubicBezTo>
                  <a:cubicBezTo>
                    <a:pt x="1313" y="332"/>
                    <a:pt x="1309" y="183"/>
                    <a:pt x="1170" y="136"/>
                  </a:cubicBezTo>
                  <a:cubicBezTo>
                    <a:pt x="1169" y="136"/>
                    <a:pt x="1168" y="135"/>
                    <a:pt x="1167" y="135"/>
                  </a:cubicBezTo>
                  <a:cubicBezTo>
                    <a:pt x="1022" y="98"/>
                    <a:pt x="902" y="15"/>
                    <a:pt x="901" y="14"/>
                  </a:cubicBezTo>
                  <a:cubicBezTo>
                    <a:pt x="882" y="0"/>
                    <a:pt x="855" y="5"/>
                    <a:pt x="841" y="25"/>
                  </a:cubicBezTo>
                  <a:cubicBezTo>
                    <a:pt x="827" y="44"/>
                    <a:pt x="832" y="71"/>
                    <a:pt x="851" y="85"/>
                  </a:cubicBezTo>
                  <a:cubicBezTo>
                    <a:pt x="857" y="89"/>
                    <a:pt x="984" y="177"/>
                    <a:pt x="1144" y="218"/>
                  </a:cubicBezTo>
                  <a:cubicBezTo>
                    <a:pt x="1218" y="245"/>
                    <a:pt x="1226" y="325"/>
                    <a:pt x="1229" y="398"/>
                  </a:cubicBezTo>
                  <a:cubicBezTo>
                    <a:pt x="1229" y="400"/>
                    <a:pt x="1229" y="403"/>
                    <a:pt x="1229" y="406"/>
                  </a:cubicBezTo>
                  <a:cubicBezTo>
                    <a:pt x="1229" y="434"/>
                    <a:pt x="1227" y="479"/>
                    <a:pt x="1222" y="504"/>
                  </a:cubicBezTo>
                  <a:cubicBezTo>
                    <a:pt x="1170" y="534"/>
                    <a:pt x="967" y="636"/>
                    <a:pt x="658" y="636"/>
                  </a:cubicBezTo>
                  <a:cubicBezTo>
                    <a:pt x="350" y="636"/>
                    <a:pt x="146" y="534"/>
                    <a:pt x="94" y="504"/>
                  </a:cubicBezTo>
                  <a:cubicBezTo>
                    <a:pt x="89" y="479"/>
                    <a:pt x="86" y="434"/>
                    <a:pt x="87" y="405"/>
                  </a:cubicBezTo>
                  <a:cubicBezTo>
                    <a:pt x="87" y="403"/>
                    <a:pt x="87" y="400"/>
                    <a:pt x="87" y="397"/>
                  </a:cubicBezTo>
                  <a:cubicBezTo>
                    <a:pt x="90" y="324"/>
                    <a:pt x="98" y="245"/>
                    <a:pt x="172" y="218"/>
                  </a:cubicBezTo>
                  <a:cubicBezTo>
                    <a:pt x="332" y="177"/>
                    <a:pt x="459" y="88"/>
                    <a:pt x="465" y="85"/>
                  </a:cubicBezTo>
                  <a:cubicBezTo>
                    <a:pt x="484" y="71"/>
                    <a:pt x="489" y="44"/>
                    <a:pt x="475" y="24"/>
                  </a:cubicBezTo>
                  <a:cubicBezTo>
                    <a:pt x="461" y="5"/>
                    <a:pt x="434" y="0"/>
                    <a:pt x="415" y="14"/>
                  </a:cubicBezTo>
                  <a:cubicBezTo>
                    <a:pt x="414" y="15"/>
                    <a:pt x="294" y="98"/>
                    <a:pt x="149" y="135"/>
                  </a:cubicBezTo>
                  <a:cubicBezTo>
                    <a:pt x="148" y="135"/>
                    <a:pt x="147" y="135"/>
                    <a:pt x="146" y="136"/>
                  </a:cubicBezTo>
                  <a:cubicBezTo>
                    <a:pt x="7" y="183"/>
                    <a:pt x="3" y="332"/>
                    <a:pt x="1" y="395"/>
                  </a:cubicBezTo>
                  <a:cubicBezTo>
                    <a:pt x="1" y="398"/>
                    <a:pt x="1" y="400"/>
                    <a:pt x="1" y="403"/>
                  </a:cubicBezTo>
                  <a:cubicBezTo>
                    <a:pt x="1" y="404"/>
                    <a:pt x="1" y="404"/>
                    <a:pt x="1" y="404"/>
                  </a:cubicBezTo>
                  <a:cubicBezTo>
                    <a:pt x="1" y="420"/>
                    <a:pt x="0" y="506"/>
                    <a:pt x="17" y="549"/>
                  </a:cubicBezTo>
                  <a:cubicBezTo>
                    <a:pt x="20" y="557"/>
                    <a:pt x="26" y="564"/>
                    <a:pt x="34" y="569"/>
                  </a:cubicBezTo>
                  <a:cubicBezTo>
                    <a:pt x="43" y="575"/>
                    <a:pt x="274" y="722"/>
                    <a:pt x="658" y="722"/>
                  </a:cubicBezTo>
                  <a:cubicBezTo>
                    <a:pt x="1043" y="722"/>
                    <a:pt x="1274" y="575"/>
                    <a:pt x="1283" y="569"/>
                  </a:cubicBezTo>
                  <a:cubicBezTo>
                    <a:pt x="1290" y="564"/>
                    <a:pt x="1297" y="557"/>
                    <a:pt x="1300" y="549"/>
                  </a:cubicBezTo>
                  <a:cubicBezTo>
                    <a:pt x="1316" y="506"/>
                    <a:pt x="1315" y="421"/>
                    <a:pt x="1315" y="404"/>
                  </a:cubicBezTo>
                  <a:close/>
                  <a:moveTo>
                    <a:pt x="1315" y="404"/>
                  </a:moveTo>
                  <a:cubicBezTo>
                    <a:pt x="1315" y="404"/>
                    <a:pt x="1315" y="404"/>
                    <a:pt x="1315" y="40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grpSp>
        <p:nvGrpSpPr>
          <p:cNvPr id="56" name="Group 55">
            <a:extLst>
              <a:ext uri="{FF2B5EF4-FFF2-40B4-BE49-F238E27FC236}">
                <a16:creationId xmlns:a16="http://schemas.microsoft.com/office/drawing/2014/main" id="{8A67BA45-7384-F9B3-9895-8F0D8D64A17B}"/>
              </a:ext>
            </a:extLst>
          </p:cNvPr>
          <p:cNvGrpSpPr/>
          <p:nvPr/>
        </p:nvGrpSpPr>
        <p:grpSpPr>
          <a:xfrm>
            <a:off x="2881807" y="4642024"/>
            <a:ext cx="227288" cy="207563"/>
            <a:chOff x="-11425238" y="4537075"/>
            <a:chExt cx="4756150" cy="4343401"/>
          </a:xfrm>
          <a:solidFill>
            <a:schemeClr val="bg1"/>
          </a:solidFill>
        </p:grpSpPr>
        <p:sp>
          <p:nvSpPr>
            <p:cNvPr id="57" name="Freeform 30">
              <a:extLst>
                <a:ext uri="{FF2B5EF4-FFF2-40B4-BE49-F238E27FC236}">
                  <a16:creationId xmlns:a16="http://schemas.microsoft.com/office/drawing/2014/main" id="{8A523FC2-8AAB-7FA6-611E-AF00C334E544}"/>
                </a:ext>
              </a:extLst>
            </p:cNvPr>
            <p:cNvSpPr>
              <a:spLocks/>
            </p:cNvSpPr>
            <p:nvPr/>
          </p:nvSpPr>
          <p:spPr bwMode="auto">
            <a:xfrm>
              <a:off x="-11425238" y="4537075"/>
              <a:ext cx="4756150" cy="4343400"/>
            </a:xfrm>
            <a:custGeom>
              <a:avLst/>
              <a:gdLst>
                <a:gd name="T0" fmla="*/ 1553 w 1568"/>
                <a:gd name="T1" fmla="*/ 430 h 1432"/>
                <a:gd name="T2" fmla="*/ 797 w 1568"/>
                <a:gd name="T3" fmla="*/ 4 h 1432"/>
                <a:gd name="T4" fmla="*/ 770 w 1568"/>
                <a:gd name="T5" fmla="*/ 4 h 1432"/>
                <a:gd name="T6" fmla="*/ 14 w 1568"/>
                <a:gd name="T7" fmla="*/ 430 h 1432"/>
                <a:gd name="T8" fmla="*/ 0 w 1568"/>
                <a:gd name="T9" fmla="*/ 454 h 1432"/>
                <a:gd name="T10" fmla="*/ 0 w 1568"/>
                <a:gd name="T11" fmla="*/ 1424 h 1432"/>
                <a:gd name="T12" fmla="*/ 8 w 1568"/>
                <a:gd name="T13" fmla="*/ 1432 h 1432"/>
                <a:gd name="T14" fmla="*/ 175 w 1568"/>
                <a:gd name="T15" fmla="*/ 1432 h 1432"/>
                <a:gd name="T16" fmla="*/ 183 w 1568"/>
                <a:gd name="T17" fmla="*/ 1424 h 1432"/>
                <a:gd name="T18" fmla="*/ 183 w 1568"/>
                <a:gd name="T19" fmla="*/ 601 h 1432"/>
                <a:gd name="T20" fmla="*/ 1384 w 1568"/>
                <a:gd name="T21" fmla="*/ 601 h 1432"/>
                <a:gd name="T22" fmla="*/ 1384 w 1568"/>
                <a:gd name="T23" fmla="*/ 1424 h 1432"/>
                <a:gd name="T24" fmla="*/ 1392 w 1568"/>
                <a:gd name="T25" fmla="*/ 1432 h 1432"/>
                <a:gd name="T26" fmla="*/ 1559 w 1568"/>
                <a:gd name="T27" fmla="*/ 1432 h 1432"/>
                <a:gd name="T28" fmla="*/ 1568 w 1568"/>
                <a:gd name="T29" fmla="*/ 1424 h 1432"/>
                <a:gd name="T30" fmla="*/ 1568 w 1568"/>
                <a:gd name="T31" fmla="*/ 454 h 1432"/>
                <a:gd name="T32" fmla="*/ 1553 w 1568"/>
                <a:gd name="T33" fmla="*/ 430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68" h="1432">
                  <a:moveTo>
                    <a:pt x="1553" y="430"/>
                  </a:moveTo>
                  <a:cubicBezTo>
                    <a:pt x="797" y="4"/>
                    <a:pt x="797" y="4"/>
                    <a:pt x="797" y="4"/>
                  </a:cubicBezTo>
                  <a:cubicBezTo>
                    <a:pt x="789" y="0"/>
                    <a:pt x="778" y="0"/>
                    <a:pt x="770" y="4"/>
                  </a:cubicBezTo>
                  <a:cubicBezTo>
                    <a:pt x="14" y="430"/>
                    <a:pt x="14" y="430"/>
                    <a:pt x="14" y="430"/>
                  </a:cubicBezTo>
                  <a:cubicBezTo>
                    <a:pt x="5" y="435"/>
                    <a:pt x="0" y="444"/>
                    <a:pt x="0" y="454"/>
                  </a:cubicBezTo>
                  <a:cubicBezTo>
                    <a:pt x="0" y="1424"/>
                    <a:pt x="0" y="1424"/>
                    <a:pt x="0" y="1424"/>
                  </a:cubicBezTo>
                  <a:cubicBezTo>
                    <a:pt x="0" y="1428"/>
                    <a:pt x="3" y="1432"/>
                    <a:pt x="8" y="1432"/>
                  </a:cubicBezTo>
                  <a:cubicBezTo>
                    <a:pt x="175" y="1432"/>
                    <a:pt x="175" y="1432"/>
                    <a:pt x="175" y="1432"/>
                  </a:cubicBezTo>
                  <a:cubicBezTo>
                    <a:pt x="179" y="1432"/>
                    <a:pt x="183" y="1428"/>
                    <a:pt x="183" y="1424"/>
                  </a:cubicBezTo>
                  <a:cubicBezTo>
                    <a:pt x="183" y="601"/>
                    <a:pt x="183" y="601"/>
                    <a:pt x="183" y="601"/>
                  </a:cubicBezTo>
                  <a:cubicBezTo>
                    <a:pt x="1384" y="601"/>
                    <a:pt x="1384" y="601"/>
                    <a:pt x="1384" y="601"/>
                  </a:cubicBezTo>
                  <a:cubicBezTo>
                    <a:pt x="1384" y="1424"/>
                    <a:pt x="1384" y="1424"/>
                    <a:pt x="1384" y="1424"/>
                  </a:cubicBezTo>
                  <a:cubicBezTo>
                    <a:pt x="1384" y="1428"/>
                    <a:pt x="1388" y="1432"/>
                    <a:pt x="1392" y="1432"/>
                  </a:cubicBezTo>
                  <a:cubicBezTo>
                    <a:pt x="1559" y="1432"/>
                    <a:pt x="1559" y="1432"/>
                    <a:pt x="1559" y="1432"/>
                  </a:cubicBezTo>
                  <a:cubicBezTo>
                    <a:pt x="1564" y="1432"/>
                    <a:pt x="1568" y="1428"/>
                    <a:pt x="1568" y="1424"/>
                  </a:cubicBezTo>
                  <a:cubicBezTo>
                    <a:pt x="1568" y="454"/>
                    <a:pt x="1568" y="454"/>
                    <a:pt x="1568" y="454"/>
                  </a:cubicBezTo>
                  <a:cubicBezTo>
                    <a:pt x="1568" y="444"/>
                    <a:pt x="1562" y="435"/>
                    <a:pt x="1553" y="4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58" name="Freeform 31">
              <a:extLst>
                <a:ext uri="{FF2B5EF4-FFF2-40B4-BE49-F238E27FC236}">
                  <a16:creationId xmlns:a16="http://schemas.microsoft.com/office/drawing/2014/main" id="{CFEB3B9F-5777-D898-105F-F6F56E30F1DF}"/>
                </a:ext>
              </a:extLst>
            </p:cNvPr>
            <p:cNvSpPr>
              <a:spLocks/>
            </p:cNvSpPr>
            <p:nvPr/>
          </p:nvSpPr>
          <p:spPr bwMode="auto">
            <a:xfrm>
              <a:off x="-8324850" y="8091488"/>
              <a:ext cx="787400" cy="788988"/>
            </a:xfrm>
            <a:custGeom>
              <a:avLst/>
              <a:gdLst>
                <a:gd name="T0" fmla="*/ 232 w 260"/>
                <a:gd name="T1" fmla="*/ 0 h 260"/>
                <a:gd name="T2" fmla="*/ 28 w 260"/>
                <a:gd name="T3" fmla="*/ 0 h 260"/>
                <a:gd name="T4" fmla="*/ 0 w 260"/>
                <a:gd name="T5" fmla="*/ 28 h 260"/>
                <a:gd name="T6" fmla="*/ 0 w 260"/>
                <a:gd name="T7" fmla="*/ 232 h 260"/>
                <a:gd name="T8" fmla="*/ 28 w 260"/>
                <a:gd name="T9" fmla="*/ 260 h 260"/>
                <a:gd name="T10" fmla="*/ 232 w 260"/>
                <a:gd name="T11" fmla="*/ 260 h 260"/>
                <a:gd name="T12" fmla="*/ 260 w 260"/>
                <a:gd name="T13" fmla="*/ 232 h 260"/>
                <a:gd name="T14" fmla="*/ 260 w 260"/>
                <a:gd name="T15" fmla="*/ 28 h 260"/>
                <a:gd name="T16" fmla="*/ 232 w 260"/>
                <a:gd name="T1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60">
                  <a:moveTo>
                    <a:pt x="232" y="0"/>
                  </a:moveTo>
                  <a:cubicBezTo>
                    <a:pt x="28" y="0"/>
                    <a:pt x="28" y="0"/>
                    <a:pt x="28" y="0"/>
                  </a:cubicBezTo>
                  <a:cubicBezTo>
                    <a:pt x="12" y="0"/>
                    <a:pt x="0" y="13"/>
                    <a:pt x="0" y="28"/>
                  </a:cubicBezTo>
                  <a:cubicBezTo>
                    <a:pt x="0" y="232"/>
                    <a:pt x="0" y="232"/>
                    <a:pt x="0" y="232"/>
                  </a:cubicBezTo>
                  <a:cubicBezTo>
                    <a:pt x="0" y="247"/>
                    <a:pt x="12" y="260"/>
                    <a:pt x="28" y="260"/>
                  </a:cubicBezTo>
                  <a:cubicBezTo>
                    <a:pt x="232" y="260"/>
                    <a:pt x="232" y="260"/>
                    <a:pt x="232" y="260"/>
                  </a:cubicBezTo>
                  <a:cubicBezTo>
                    <a:pt x="247" y="260"/>
                    <a:pt x="260" y="247"/>
                    <a:pt x="260" y="232"/>
                  </a:cubicBezTo>
                  <a:cubicBezTo>
                    <a:pt x="260" y="28"/>
                    <a:pt x="260" y="28"/>
                    <a:pt x="260" y="28"/>
                  </a:cubicBezTo>
                  <a:cubicBezTo>
                    <a:pt x="260" y="13"/>
                    <a:pt x="247" y="0"/>
                    <a:pt x="2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59" name="Freeform 32">
              <a:extLst>
                <a:ext uri="{FF2B5EF4-FFF2-40B4-BE49-F238E27FC236}">
                  <a16:creationId xmlns:a16="http://schemas.microsoft.com/office/drawing/2014/main" id="{DAA6F6C9-DB18-EC68-EA7B-9ADB050AA9C9}"/>
                </a:ext>
              </a:extLst>
            </p:cNvPr>
            <p:cNvSpPr>
              <a:spLocks/>
            </p:cNvSpPr>
            <p:nvPr/>
          </p:nvSpPr>
          <p:spPr bwMode="auto">
            <a:xfrm>
              <a:off x="-9440863" y="8091488"/>
              <a:ext cx="784225" cy="788988"/>
            </a:xfrm>
            <a:custGeom>
              <a:avLst/>
              <a:gdLst>
                <a:gd name="T0" fmla="*/ 232 w 259"/>
                <a:gd name="T1" fmla="*/ 0 h 260"/>
                <a:gd name="T2" fmla="*/ 27 w 259"/>
                <a:gd name="T3" fmla="*/ 0 h 260"/>
                <a:gd name="T4" fmla="*/ 0 w 259"/>
                <a:gd name="T5" fmla="*/ 28 h 260"/>
                <a:gd name="T6" fmla="*/ 0 w 259"/>
                <a:gd name="T7" fmla="*/ 232 h 260"/>
                <a:gd name="T8" fmla="*/ 27 w 259"/>
                <a:gd name="T9" fmla="*/ 260 h 260"/>
                <a:gd name="T10" fmla="*/ 232 w 259"/>
                <a:gd name="T11" fmla="*/ 260 h 260"/>
                <a:gd name="T12" fmla="*/ 259 w 259"/>
                <a:gd name="T13" fmla="*/ 232 h 260"/>
                <a:gd name="T14" fmla="*/ 259 w 259"/>
                <a:gd name="T15" fmla="*/ 28 h 260"/>
                <a:gd name="T16" fmla="*/ 232 w 259"/>
                <a:gd name="T1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60">
                  <a:moveTo>
                    <a:pt x="232" y="0"/>
                  </a:moveTo>
                  <a:cubicBezTo>
                    <a:pt x="27" y="0"/>
                    <a:pt x="27" y="0"/>
                    <a:pt x="27" y="0"/>
                  </a:cubicBezTo>
                  <a:cubicBezTo>
                    <a:pt x="12" y="0"/>
                    <a:pt x="0" y="13"/>
                    <a:pt x="0" y="28"/>
                  </a:cubicBezTo>
                  <a:cubicBezTo>
                    <a:pt x="0" y="232"/>
                    <a:pt x="0" y="232"/>
                    <a:pt x="0" y="232"/>
                  </a:cubicBezTo>
                  <a:cubicBezTo>
                    <a:pt x="0" y="247"/>
                    <a:pt x="12" y="260"/>
                    <a:pt x="27" y="260"/>
                  </a:cubicBezTo>
                  <a:cubicBezTo>
                    <a:pt x="232" y="260"/>
                    <a:pt x="232" y="260"/>
                    <a:pt x="232" y="260"/>
                  </a:cubicBezTo>
                  <a:cubicBezTo>
                    <a:pt x="247" y="260"/>
                    <a:pt x="259" y="247"/>
                    <a:pt x="259" y="232"/>
                  </a:cubicBezTo>
                  <a:cubicBezTo>
                    <a:pt x="259" y="28"/>
                    <a:pt x="259" y="28"/>
                    <a:pt x="259" y="28"/>
                  </a:cubicBezTo>
                  <a:cubicBezTo>
                    <a:pt x="259" y="13"/>
                    <a:pt x="247" y="0"/>
                    <a:pt x="2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60" name="Freeform 33">
              <a:extLst>
                <a:ext uri="{FF2B5EF4-FFF2-40B4-BE49-F238E27FC236}">
                  <a16:creationId xmlns:a16="http://schemas.microsoft.com/office/drawing/2014/main" id="{DC94238D-1396-0D7E-E2CB-848A081703D9}"/>
                </a:ext>
              </a:extLst>
            </p:cNvPr>
            <p:cNvSpPr>
              <a:spLocks/>
            </p:cNvSpPr>
            <p:nvPr/>
          </p:nvSpPr>
          <p:spPr bwMode="auto">
            <a:xfrm>
              <a:off x="-10556875" y="8091488"/>
              <a:ext cx="784225" cy="788988"/>
            </a:xfrm>
            <a:custGeom>
              <a:avLst/>
              <a:gdLst>
                <a:gd name="T0" fmla="*/ 232 w 259"/>
                <a:gd name="T1" fmla="*/ 0 h 260"/>
                <a:gd name="T2" fmla="*/ 27 w 259"/>
                <a:gd name="T3" fmla="*/ 0 h 260"/>
                <a:gd name="T4" fmla="*/ 0 w 259"/>
                <a:gd name="T5" fmla="*/ 28 h 260"/>
                <a:gd name="T6" fmla="*/ 0 w 259"/>
                <a:gd name="T7" fmla="*/ 232 h 260"/>
                <a:gd name="T8" fmla="*/ 27 w 259"/>
                <a:gd name="T9" fmla="*/ 260 h 260"/>
                <a:gd name="T10" fmla="*/ 232 w 259"/>
                <a:gd name="T11" fmla="*/ 260 h 260"/>
                <a:gd name="T12" fmla="*/ 259 w 259"/>
                <a:gd name="T13" fmla="*/ 232 h 260"/>
                <a:gd name="T14" fmla="*/ 259 w 259"/>
                <a:gd name="T15" fmla="*/ 28 h 260"/>
                <a:gd name="T16" fmla="*/ 232 w 259"/>
                <a:gd name="T1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60">
                  <a:moveTo>
                    <a:pt x="232" y="0"/>
                  </a:moveTo>
                  <a:cubicBezTo>
                    <a:pt x="27" y="0"/>
                    <a:pt x="27" y="0"/>
                    <a:pt x="27" y="0"/>
                  </a:cubicBezTo>
                  <a:cubicBezTo>
                    <a:pt x="12" y="0"/>
                    <a:pt x="0" y="13"/>
                    <a:pt x="0" y="28"/>
                  </a:cubicBezTo>
                  <a:cubicBezTo>
                    <a:pt x="0" y="232"/>
                    <a:pt x="0" y="232"/>
                    <a:pt x="0" y="232"/>
                  </a:cubicBezTo>
                  <a:cubicBezTo>
                    <a:pt x="0" y="247"/>
                    <a:pt x="12" y="260"/>
                    <a:pt x="27" y="260"/>
                  </a:cubicBezTo>
                  <a:cubicBezTo>
                    <a:pt x="232" y="260"/>
                    <a:pt x="232" y="260"/>
                    <a:pt x="232" y="260"/>
                  </a:cubicBezTo>
                  <a:cubicBezTo>
                    <a:pt x="247" y="260"/>
                    <a:pt x="259" y="247"/>
                    <a:pt x="259" y="232"/>
                  </a:cubicBezTo>
                  <a:cubicBezTo>
                    <a:pt x="259" y="28"/>
                    <a:pt x="259" y="28"/>
                    <a:pt x="259" y="28"/>
                  </a:cubicBezTo>
                  <a:cubicBezTo>
                    <a:pt x="259" y="13"/>
                    <a:pt x="247" y="0"/>
                    <a:pt x="2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61" name="Freeform 34">
              <a:extLst>
                <a:ext uri="{FF2B5EF4-FFF2-40B4-BE49-F238E27FC236}">
                  <a16:creationId xmlns:a16="http://schemas.microsoft.com/office/drawing/2014/main" id="{3C387655-4922-18B5-4341-9B545E4CEB8A}"/>
                </a:ext>
              </a:extLst>
            </p:cNvPr>
            <p:cNvSpPr>
              <a:spLocks/>
            </p:cNvSpPr>
            <p:nvPr/>
          </p:nvSpPr>
          <p:spPr bwMode="auto">
            <a:xfrm>
              <a:off x="-8324850" y="6954838"/>
              <a:ext cx="787400" cy="784225"/>
            </a:xfrm>
            <a:custGeom>
              <a:avLst/>
              <a:gdLst>
                <a:gd name="T0" fmla="*/ 232 w 260"/>
                <a:gd name="T1" fmla="*/ 0 h 259"/>
                <a:gd name="T2" fmla="*/ 28 w 260"/>
                <a:gd name="T3" fmla="*/ 0 h 259"/>
                <a:gd name="T4" fmla="*/ 0 w 260"/>
                <a:gd name="T5" fmla="*/ 27 h 259"/>
                <a:gd name="T6" fmla="*/ 0 w 260"/>
                <a:gd name="T7" fmla="*/ 232 h 259"/>
                <a:gd name="T8" fmla="*/ 28 w 260"/>
                <a:gd name="T9" fmla="*/ 259 h 259"/>
                <a:gd name="T10" fmla="*/ 232 w 260"/>
                <a:gd name="T11" fmla="*/ 259 h 259"/>
                <a:gd name="T12" fmla="*/ 260 w 260"/>
                <a:gd name="T13" fmla="*/ 232 h 259"/>
                <a:gd name="T14" fmla="*/ 260 w 260"/>
                <a:gd name="T15" fmla="*/ 27 h 259"/>
                <a:gd name="T16" fmla="*/ 232 w 260"/>
                <a:gd name="T1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59">
                  <a:moveTo>
                    <a:pt x="232" y="0"/>
                  </a:moveTo>
                  <a:cubicBezTo>
                    <a:pt x="28" y="0"/>
                    <a:pt x="28" y="0"/>
                    <a:pt x="28" y="0"/>
                  </a:cubicBezTo>
                  <a:cubicBezTo>
                    <a:pt x="12" y="0"/>
                    <a:pt x="0" y="12"/>
                    <a:pt x="0" y="27"/>
                  </a:cubicBezTo>
                  <a:cubicBezTo>
                    <a:pt x="0" y="232"/>
                    <a:pt x="0" y="232"/>
                    <a:pt x="0" y="232"/>
                  </a:cubicBezTo>
                  <a:cubicBezTo>
                    <a:pt x="0" y="247"/>
                    <a:pt x="12" y="259"/>
                    <a:pt x="28" y="259"/>
                  </a:cubicBezTo>
                  <a:cubicBezTo>
                    <a:pt x="232" y="259"/>
                    <a:pt x="232" y="259"/>
                    <a:pt x="232" y="259"/>
                  </a:cubicBezTo>
                  <a:cubicBezTo>
                    <a:pt x="247" y="259"/>
                    <a:pt x="260" y="247"/>
                    <a:pt x="260" y="232"/>
                  </a:cubicBezTo>
                  <a:cubicBezTo>
                    <a:pt x="260" y="27"/>
                    <a:pt x="260" y="27"/>
                    <a:pt x="260" y="27"/>
                  </a:cubicBezTo>
                  <a:cubicBezTo>
                    <a:pt x="260" y="12"/>
                    <a:pt x="247" y="0"/>
                    <a:pt x="2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62" name="Freeform 35">
              <a:extLst>
                <a:ext uri="{FF2B5EF4-FFF2-40B4-BE49-F238E27FC236}">
                  <a16:creationId xmlns:a16="http://schemas.microsoft.com/office/drawing/2014/main" id="{6A1FAB51-28D2-53B3-9C7E-9A8A4671D36D}"/>
                </a:ext>
              </a:extLst>
            </p:cNvPr>
            <p:cNvSpPr>
              <a:spLocks/>
            </p:cNvSpPr>
            <p:nvPr/>
          </p:nvSpPr>
          <p:spPr bwMode="auto">
            <a:xfrm>
              <a:off x="-9440863" y="6954838"/>
              <a:ext cx="784225" cy="784225"/>
            </a:xfrm>
            <a:custGeom>
              <a:avLst/>
              <a:gdLst>
                <a:gd name="T0" fmla="*/ 232 w 259"/>
                <a:gd name="T1" fmla="*/ 0 h 259"/>
                <a:gd name="T2" fmla="*/ 27 w 259"/>
                <a:gd name="T3" fmla="*/ 0 h 259"/>
                <a:gd name="T4" fmla="*/ 0 w 259"/>
                <a:gd name="T5" fmla="*/ 27 h 259"/>
                <a:gd name="T6" fmla="*/ 0 w 259"/>
                <a:gd name="T7" fmla="*/ 232 h 259"/>
                <a:gd name="T8" fmla="*/ 27 w 259"/>
                <a:gd name="T9" fmla="*/ 259 h 259"/>
                <a:gd name="T10" fmla="*/ 232 w 259"/>
                <a:gd name="T11" fmla="*/ 259 h 259"/>
                <a:gd name="T12" fmla="*/ 259 w 259"/>
                <a:gd name="T13" fmla="*/ 232 h 259"/>
                <a:gd name="T14" fmla="*/ 259 w 259"/>
                <a:gd name="T15" fmla="*/ 27 h 259"/>
                <a:gd name="T16" fmla="*/ 232 w 259"/>
                <a:gd name="T1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59">
                  <a:moveTo>
                    <a:pt x="232" y="0"/>
                  </a:moveTo>
                  <a:cubicBezTo>
                    <a:pt x="27" y="0"/>
                    <a:pt x="27" y="0"/>
                    <a:pt x="27" y="0"/>
                  </a:cubicBezTo>
                  <a:cubicBezTo>
                    <a:pt x="12" y="0"/>
                    <a:pt x="0" y="12"/>
                    <a:pt x="0" y="27"/>
                  </a:cubicBezTo>
                  <a:cubicBezTo>
                    <a:pt x="0" y="232"/>
                    <a:pt x="0" y="232"/>
                    <a:pt x="0" y="232"/>
                  </a:cubicBezTo>
                  <a:cubicBezTo>
                    <a:pt x="0" y="247"/>
                    <a:pt x="12" y="259"/>
                    <a:pt x="27" y="259"/>
                  </a:cubicBezTo>
                  <a:cubicBezTo>
                    <a:pt x="232" y="259"/>
                    <a:pt x="232" y="259"/>
                    <a:pt x="232" y="259"/>
                  </a:cubicBezTo>
                  <a:cubicBezTo>
                    <a:pt x="247" y="259"/>
                    <a:pt x="259" y="247"/>
                    <a:pt x="259" y="232"/>
                  </a:cubicBezTo>
                  <a:cubicBezTo>
                    <a:pt x="259" y="27"/>
                    <a:pt x="259" y="27"/>
                    <a:pt x="259" y="27"/>
                  </a:cubicBezTo>
                  <a:cubicBezTo>
                    <a:pt x="259" y="12"/>
                    <a:pt x="247" y="0"/>
                    <a:pt x="2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63" name="Freeform 36">
              <a:extLst>
                <a:ext uri="{FF2B5EF4-FFF2-40B4-BE49-F238E27FC236}">
                  <a16:creationId xmlns:a16="http://schemas.microsoft.com/office/drawing/2014/main" id="{6A61F0B7-BCF7-69FD-6DF4-0135E7B45DFB}"/>
                </a:ext>
              </a:extLst>
            </p:cNvPr>
            <p:cNvSpPr>
              <a:spLocks/>
            </p:cNvSpPr>
            <p:nvPr/>
          </p:nvSpPr>
          <p:spPr bwMode="auto">
            <a:xfrm>
              <a:off x="-10556875" y="6954838"/>
              <a:ext cx="784225" cy="784225"/>
            </a:xfrm>
            <a:custGeom>
              <a:avLst/>
              <a:gdLst>
                <a:gd name="T0" fmla="*/ 232 w 259"/>
                <a:gd name="T1" fmla="*/ 0 h 259"/>
                <a:gd name="T2" fmla="*/ 27 w 259"/>
                <a:gd name="T3" fmla="*/ 0 h 259"/>
                <a:gd name="T4" fmla="*/ 0 w 259"/>
                <a:gd name="T5" fmla="*/ 27 h 259"/>
                <a:gd name="T6" fmla="*/ 0 w 259"/>
                <a:gd name="T7" fmla="*/ 232 h 259"/>
                <a:gd name="T8" fmla="*/ 27 w 259"/>
                <a:gd name="T9" fmla="*/ 259 h 259"/>
                <a:gd name="T10" fmla="*/ 232 w 259"/>
                <a:gd name="T11" fmla="*/ 259 h 259"/>
                <a:gd name="T12" fmla="*/ 259 w 259"/>
                <a:gd name="T13" fmla="*/ 232 h 259"/>
                <a:gd name="T14" fmla="*/ 259 w 259"/>
                <a:gd name="T15" fmla="*/ 27 h 259"/>
                <a:gd name="T16" fmla="*/ 232 w 259"/>
                <a:gd name="T1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59">
                  <a:moveTo>
                    <a:pt x="232" y="0"/>
                  </a:moveTo>
                  <a:cubicBezTo>
                    <a:pt x="27" y="0"/>
                    <a:pt x="27" y="0"/>
                    <a:pt x="27" y="0"/>
                  </a:cubicBezTo>
                  <a:cubicBezTo>
                    <a:pt x="12" y="0"/>
                    <a:pt x="0" y="12"/>
                    <a:pt x="0" y="27"/>
                  </a:cubicBezTo>
                  <a:cubicBezTo>
                    <a:pt x="0" y="232"/>
                    <a:pt x="0" y="232"/>
                    <a:pt x="0" y="232"/>
                  </a:cubicBezTo>
                  <a:cubicBezTo>
                    <a:pt x="0" y="247"/>
                    <a:pt x="12" y="259"/>
                    <a:pt x="27" y="259"/>
                  </a:cubicBezTo>
                  <a:cubicBezTo>
                    <a:pt x="232" y="259"/>
                    <a:pt x="232" y="259"/>
                    <a:pt x="232" y="259"/>
                  </a:cubicBezTo>
                  <a:cubicBezTo>
                    <a:pt x="247" y="259"/>
                    <a:pt x="259" y="247"/>
                    <a:pt x="259" y="232"/>
                  </a:cubicBezTo>
                  <a:cubicBezTo>
                    <a:pt x="259" y="27"/>
                    <a:pt x="259" y="27"/>
                    <a:pt x="259" y="27"/>
                  </a:cubicBezTo>
                  <a:cubicBezTo>
                    <a:pt x="259" y="12"/>
                    <a:pt x="247" y="0"/>
                    <a:pt x="2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grpSp>
        <p:nvGrpSpPr>
          <p:cNvPr id="32768" name="Group 32767">
            <a:extLst>
              <a:ext uri="{FF2B5EF4-FFF2-40B4-BE49-F238E27FC236}">
                <a16:creationId xmlns:a16="http://schemas.microsoft.com/office/drawing/2014/main" id="{A740E677-40FF-FA90-F458-1338E0720A6C}"/>
              </a:ext>
            </a:extLst>
          </p:cNvPr>
          <p:cNvGrpSpPr/>
          <p:nvPr/>
        </p:nvGrpSpPr>
        <p:grpSpPr>
          <a:xfrm>
            <a:off x="5573076" y="2978859"/>
            <a:ext cx="209247" cy="279350"/>
            <a:chOff x="-15986125" y="2049463"/>
            <a:chExt cx="3724275" cy="4972050"/>
          </a:xfrm>
          <a:solidFill>
            <a:schemeClr val="bg1"/>
          </a:solidFill>
        </p:grpSpPr>
        <p:sp>
          <p:nvSpPr>
            <p:cNvPr id="32769" name="Freeform 37">
              <a:extLst>
                <a:ext uri="{FF2B5EF4-FFF2-40B4-BE49-F238E27FC236}">
                  <a16:creationId xmlns:a16="http://schemas.microsoft.com/office/drawing/2014/main" id="{54C07282-ADE3-0D83-8B2D-FD3F51284268}"/>
                </a:ext>
              </a:extLst>
            </p:cNvPr>
            <p:cNvSpPr>
              <a:spLocks noEditPoints="1"/>
            </p:cNvSpPr>
            <p:nvPr/>
          </p:nvSpPr>
          <p:spPr bwMode="auto">
            <a:xfrm>
              <a:off x="-15381288" y="3900488"/>
              <a:ext cx="1273175" cy="946150"/>
            </a:xfrm>
            <a:custGeom>
              <a:avLst/>
              <a:gdLst>
                <a:gd name="T0" fmla="*/ 400 w 420"/>
                <a:gd name="T1" fmla="*/ 20 h 312"/>
                <a:gd name="T2" fmla="*/ 328 w 420"/>
                <a:gd name="T3" fmla="*/ 20 h 312"/>
                <a:gd name="T4" fmla="*/ 159 w 420"/>
                <a:gd name="T5" fmla="*/ 188 h 312"/>
                <a:gd name="T6" fmla="*/ 93 w 420"/>
                <a:gd name="T7" fmla="*/ 122 h 312"/>
                <a:gd name="T8" fmla="*/ 20 w 420"/>
                <a:gd name="T9" fmla="*/ 122 h 312"/>
                <a:gd name="T10" fmla="*/ 20 w 420"/>
                <a:gd name="T11" fmla="*/ 194 h 312"/>
                <a:gd name="T12" fmla="*/ 123 w 420"/>
                <a:gd name="T13" fmla="*/ 297 h 312"/>
                <a:gd name="T14" fmla="*/ 159 w 420"/>
                <a:gd name="T15" fmla="*/ 312 h 312"/>
                <a:gd name="T16" fmla="*/ 195 w 420"/>
                <a:gd name="T17" fmla="*/ 297 h 312"/>
                <a:gd name="T18" fmla="*/ 400 w 420"/>
                <a:gd name="T19" fmla="*/ 92 h 312"/>
                <a:gd name="T20" fmla="*/ 400 w 420"/>
                <a:gd name="T21" fmla="*/ 20 h 312"/>
                <a:gd name="T22" fmla="*/ 400 w 420"/>
                <a:gd name="T23" fmla="*/ 20 h 312"/>
                <a:gd name="T24" fmla="*/ 400 w 420"/>
                <a:gd name="T25" fmla="*/ 2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0" h="312">
                  <a:moveTo>
                    <a:pt x="400" y="20"/>
                  </a:moveTo>
                  <a:cubicBezTo>
                    <a:pt x="380" y="0"/>
                    <a:pt x="348" y="0"/>
                    <a:pt x="328" y="20"/>
                  </a:cubicBezTo>
                  <a:cubicBezTo>
                    <a:pt x="159" y="188"/>
                    <a:pt x="159" y="188"/>
                    <a:pt x="159" y="188"/>
                  </a:cubicBezTo>
                  <a:cubicBezTo>
                    <a:pt x="93" y="122"/>
                    <a:pt x="93" y="122"/>
                    <a:pt x="93" y="122"/>
                  </a:cubicBezTo>
                  <a:cubicBezTo>
                    <a:pt x="73" y="102"/>
                    <a:pt x="40" y="102"/>
                    <a:pt x="20" y="122"/>
                  </a:cubicBezTo>
                  <a:cubicBezTo>
                    <a:pt x="0" y="142"/>
                    <a:pt x="0" y="174"/>
                    <a:pt x="20" y="194"/>
                  </a:cubicBezTo>
                  <a:cubicBezTo>
                    <a:pt x="123" y="297"/>
                    <a:pt x="123" y="297"/>
                    <a:pt x="123" y="297"/>
                  </a:cubicBezTo>
                  <a:cubicBezTo>
                    <a:pt x="133" y="307"/>
                    <a:pt x="146" y="312"/>
                    <a:pt x="159" y="312"/>
                  </a:cubicBezTo>
                  <a:cubicBezTo>
                    <a:pt x="172" y="312"/>
                    <a:pt x="185" y="307"/>
                    <a:pt x="195" y="297"/>
                  </a:cubicBezTo>
                  <a:cubicBezTo>
                    <a:pt x="400" y="92"/>
                    <a:pt x="400" y="92"/>
                    <a:pt x="400" y="92"/>
                  </a:cubicBezTo>
                  <a:cubicBezTo>
                    <a:pt x="420" y="72"/>
                    <a:pt x="420" y="40"/>
                    <a:pt x="400" y="20"/>
                  </a:cubicBezTo>
                  <a:close/>
                  <a:moveTo>
                    <a:pt x="400" y="20"/>
                  </a:moveTo>
                  <a:cubicBezTo>
                    <a:pt x="400" y="20"/>
                    <a:pt x="400" y="20"/>
                    <a:pt x="400"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32770" name="Freeform 38">
              <a:extLst>
                <a:ext uri="{FF2B5EF4-FFF2-40B4-BE49-F238E27FC236}">
                  <a16:creationId xmlns:a16="http://schemas.microsoft.com/office/drawing/2014/main" id="{0196977D-265D-E767-C2DF-1E7007E8DA9E}"/>
                </a:ext>
              </a:extLst>
            </p:cNvPr>
            <p:cNvSpPr>
              <a:spLocks noEditPoints="1"/>
            </p:cNvSpPr>
            <p:nvPr/>
          </p:nvSpPr>
          <p:spPr bwMode="auto">
            <a:xfrm>
              <a:off x="-15381288" y="5140325"/>
              <a:ext cx="1273175" cy="949325"/>
            </a:xfrm>
            <a:custGeom>
              <a:avLst/>
              <a:gdLst>
                <a:gd name="T0" fmla="*/ 400 w 420"/>
                <a:gd name="T1" fmla="*/ 20 h 313"/>
                <a:gd name="T2" fmla="*/ 328 w 420"/>
                <a:gd name="T3" fmla="*/ 20 h 313"/>
                <a:gd name="T4" fmla="*/ 159 w 420"/>
                <a:gd name="T5" fmla="*/ 189 h 313"/>
                <a:gd name="T6" fmla="*/ 93 w 420"/>
                <a:gd name="T7" fmla="*/ 123 h 313"/>
                <a:gd name="T8" fmla="*/ 20 w 420"/>
                <a:gd name="T9" fmla="*/ 123 h 313"/>
                <a:gd name="T10" fmla="*/ 20 w 420"/>
                <a:gd name="T11" fmla="*/ 195 h 313"/>
                <a:gd name="T12" fmla="*/ 123 w 420"/>
                <a:gd name="T13" fmla="*/ 298 h 313"/>
                <a:gd name="T14" fmla="*/ 159 w 420"/>
                <a:gd name="T15" fmla="*/ 313 h 313"/>
                <a:gd name="T16" fmla="*/ 195 w 420"/>
                <a:gd name="T17" fmla="*/ 298 h 313"/>
                <a:gd name="T18" fmla="*/ 400 w 420"/>
                <a:gd name="T19" fmla="*/ 93 h 313"/>
                <a:gd name="T20" fmla="*/ 400 w 420"/>
                <a:gd name="T21" fmla="*/ 20 h 313"/>
                <a:gd name="T22" fmla="*/ 400 w 420"/>
                <a:gd name="T23" fmla="*/ 20 h 313"/>
                <a:gd name="T24" fmla="*/ 400 w 420"/>
                <a:gd name="T25" fmla="*/ 2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0" h="313">
                  <a:moveTo>
                    <a:pt x="400" y="20"/>
                  </a:moveTo>
                  <a:cubicBezTo>
                    <a:pt x="380" y="0"/>
                    <a:pt x="348" y="0"/>
                    <a:pt x="328" y="20"/>
                  </a:cubicBezTo>
                  <a:cubicBezTo>
                    <a:pt x="159" y="189"/>
                    <a:pt x="159" y="189"/>
                    <a:pt x="159" y="189"/>
                  </a:cubicBezTo>
                  <a:cubicBezTo>
                    <a:pt x="93" y="123"/>
                    <a:pt x="93" y="123"/>
                    <a:pt x="93" y="123"/>
                  </a:cubicBezTo>
                  <a:cubicBezTo>
                    <a:pt x="73" y="103"/>
                    <a:pt x="40" y="103"/>
                    <a:pt x="20" y="123"/>
                  </a:cubicBezTo>
                  <a:cubicBezTo>
                    <a:pt x="0" y="143"/>
                    <a:pt x="0" y="175"/>
                    <a:pt x="20" y="195"/>
                  </a:cubicBezTo>
                  <a:cubicBezTo>
                    <a:pt x="123" y="298"/>
                    <a:pt x="123" y="298"/>
                    <a:pt x="123" y="298"/>
                  </a:cubicBezTo>
                  <a:cubicBezTo>
                    <a:pt x="133" y="308"/>
                    <a:pt x="146" y="313"/>
                    <a:pt x="159" y="313"/>
                  </a:cubicBezTo>
                  <a:cubicBezTo>
                    <a:pt x="172" y="313"/>
                    <a:pt x="185" y="308"/>
                    <a:pt x="195" y="298"/>
                  </a:cubicBezTo>
                  <a:cubicBezTo>
                    <a:pt x="400" y="93"/>
                    <a:pt x="400" y="93"/>
                    <a:pt x="400" y="93"/>
                  </a:cubicBezTo>
                  <a:cubicBezTo>
                    <a:pt x="420" y="73"/>
                    <a:pt x="420" y="40"/>
                    <a:pt x="400" y="20"/>
                  </a:cubicBezTo>
                  <a:close/>
                  <a:moveTo>
                    <a:pt x="400" y="20"/>
                  </a:moveTo>
                  <a:cubicBezTo>
                    <a:pt x="400" y="20"/>
                    <a:pt x="400" y="20"/>
                    <a:pt x="400"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32771" name="Freeform 39">
              <a:extLst>
                <a:ext uri="{FF2B5EF4-FFF2-40B4-BE49-F238E27FC236}">
                  <a16:creationId xmlns:a16="http://schemas.microsoft.com/office/drawing/2014/main" id="{893B844A-CCF5-9661-3CE9-618DAF397541}"/>
                </a:ext>
              </a:extLst>
            </p:cNvPr>
            <p:cNvSpPr>
              <a:spLocks noEditPoints="1"/>
            </p:cNvSpPr>
            <p:nvPr/>
          </p:nvSpPr>
          <p:spPr bwMode="auto">
            <a:xfrm>
              <a:off x="-13814425" y="4224338"/>
              <a:ext cx="933450" cy="312738"/>
            </a:xfrm>
            <a:custGeom>
              <a:avLst/>
              <a:gdLst>
                <a:gd name="T0" fmla="*/ 256 w 308"/>
                <a:gd name="T1" fmla="*/ 0 h 103"/>
                <a:gd name="T2" fmla="*/ 52 w 308"/>
                <a:gd name="T3" fmla="*/ 0 h 103"/>
                <a:gd name="T4" fmla="*/ 0 w 308"/>
                <a:gd name="T5" fmla="*/ 51 h 103"/>
                <a:gd name="T6" fmla="*/ 52 w 308"/>
                <a:gd name="T7" fmla="*/ 103 h 103"/>
                <a:gd name="T8" fmla="*/ 256 w 308"/>
                <a:gd name="T9" fmla="*/ 103 h 103"/>
                <a:gd name="T10" fmla="*/ 308 w 308"/>
                <a:gd name="T11" fmla="*/ 51 h 103"/>
                <a:gd name="T12" fmla="*/ 256 w 308"/>
                <a:gd name="T13" fmla="*/ 0 h 103"/>
                <a:gd name="T14" fmla="*/ 256 w 308"/>
                <a:gd name="T15" fmla="*/ 0 h 103"/>
                <a:gd name="T16" fmla="*/ 256 w 308"/>
                <a:gd name="T1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03">
                  <a:moveTo>
                    <a:pt x="256" y="0"/>
                  </a:moveTo>
                  <a:cubicBezTo>
                    <a:pt x="52" y="0"/>
                    <a:pt x="52" y="0"/>
                    <a:pt x="52" y="0"/>
                  </a:cubicBezTo>
                  <a:cubicBezTo>
                    <a:pt x="23" y="0"/>
                    <a:pt x="0" y="23"/>
                    <a:pt x="0" y="51"/>
                  </a:cubicBezTo>
                  <a:cubicBezTo>
                    <a:pt x="0" y="80"/>
                    <a:pt x="23" y="103"/>
                    <a:pt x="52" y="103"/>
                  </a:cubicBezTo>
                  <a:cubicBezTo>
                    <a:pt x="256" y="103"/>
                    <a:pt x="256" y="103"/>
                    <a:pt x="256" y="103"/>
                  </a:cubicBezTo>
                  <a:cubicBezTo>
                    <a:pt x="285" y="103"/>
                    <a:pt x="308" y="80"/>
                    <a:pt x="308" y="51"/>
                  </a:cubicBezTo>
                  <a:cubicBezTo>
                    <a:pt x="308" y="23"/>
                    <a:pt x="285" y="0"/>
                    <a:pt x="256" y="0"/>
                  </a:cubicBezTo>
                  <a:close/>
                  <a:moveTo>
                    <a:pt x="256" y="0"/>
                  </a:moveTo>
                  <a:cubicBezTo>
                    <a:pt x="256" y="0"/>
                    <a:pt x="256" y="0"/>
                    <a:pt x="25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32773" name="Freeform 40">
              <a:extLst>
                <a:ext uri="{FF2B5EF4-FFF2-40B4-BE49-F238E27FC236}">
                  <a16:creationId xmlns:a16="http://schemas.microsoft.com/office/drawing/2014/main" id="{2CE60049-D9FB-724D-1F81-2F95B93320C3}"/>
                </a:ext>
              </a:extLst>
            </p:cNvPr>
            <p:cNvSpPr>
              <a:spLocks noEditPoints="1"/>
            </p:cNvSpPr>
            <p:nvPr/>
          </p:nvSpPr>
          <p:spPr bwMode="auto">
            <a:xfrm>
              <a:off x="-13814425" y="5467350"/>
              <a:ext cx="933450" cy="309563"/>
            </a:xfrm>
            <a:custGeom>
              <a:avLst/>
              <a:gdLst>
                <a:gd name="T0" fmla="*/ 256 w 308"/>
                <a:gd name="T1" fmla="*/ 0 h 102"/>
                <a:gd name="T2" fmla="*/ 52 w 308"/>
                <a:gd name="T3" fmla="*/ 0 h 102"/>
                <a:gd name="T4" fmla="*/ 0 w 308"/>
                <a:gd name="T5" fmla="*/ 51 h 102"/>
                <a:gd name="T6" fmla="*/ 52 w 308"/>
                <a:gd name="T7" fmla="*/ 102 h 102"/>
                <a:gd name="T8" fmla="*/ 256 w 308"/>
                <a:gd name="T9" fmla="*/ 102 h 102"/>
                <a:gd name="T10" fmla="*/ 308 w 308"/>
                <a:gd name="T11" fmla="*/ 51 h 102"/>
                <a:gd name="T12" fmla="*/ 256 w 308"/>
                <a:gd name="T13" fmla="*/ 0 h 102"/>
                <a:gd name="T14" fmla="*/ 256 w 308"/>
                <a:gd name="T15" fmla="*/ 0 h 102"/>
                <a:gd name="T16" fmla="*/ 256 w 308"/>
                <a:gd name="T1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02">
                  <a:moveTo>
                    <a:pt x="256" y="0"/>
                  </a:moveTo>
                  <a:cubicBezTo>
                    <a:pt x="52" y="0"/>
                    <a:pt x="52" y="0"/>
                    <a:pt x="52" y="0"/>
                  </a:cubicBezTo>
                  <a:cubicBezTo>
                    <a:pt x="23" y="0"/>
                    <a:pt x="0" y="23"/>
                    <a:pt x="0" y="51"/>
                  </a:cubicBezTo>
                  <a:cubicBezTo>
                    <a:pt x="0" y="79"/>
                    <a:pt x="23" y="102"/>
                    <a:pt x="52" y="102"/>
                  </a:cubicBezTo>
                  <a:cubicBezTo>
                    <a:pt x="256" y="102"/>
                    <a:pt x="256" y="102"/>
                    <a:pt x="256" y="102"/>
                  </a:cubicBezTo>
                  <a:cubicBezTo>
                    <a:pt x="285" y="102"/>
                    <a:pt x="308" y="79"/>
                    <a:pt x="308" y="51"/>
                  </a:cubicBezTo>
                  <a:cubicBezTo>
                    <a:pt x="308" y="23"/>
                    <a:pt x="285" y="0"/>
                    <a:pt x="256" y="0"/>
                  </a:cubicBezTo>
                  <a:close/>
                  <a:moveTo>
                    <a:pt x="256" y="0"/>
                  </a:moveTo>
                  <a:cubicBezTo>
                    <a:pt x="256" y="0"/>
                    <a:pt x="256" y="0"/>
                    <a:pt x="25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32774" name="Freeform 41">
              <a:extLst>
                <a:ext uri="{FF2B5EF4-FFF2-40B4-BE49-F238E27FC236}">
                  <a16:creationId xmlns:a16="http://schemas.microsoft.com/office/drawing/2014/main" id="{5CEFBAE0-E200-B274-3E74-954B1EE0460E}"/>
                </a:ext>
              </a:extLst>
            </p:cNvPr>
            <p:cNvSpPr>
              <a:spLocks noEditPoints="1"/>
            </p:cNvSpPr>
            <p:nvPr/>
          </p:nvSpPr>
          <p:spPr bwMode="auto">
            <a:xfrm>
              <a:off x="-15986125" y="2049463"/>
              <a:ext cx="3724275" cy="4972050"/>
            </a:xfrm>
            <a:custGeom>
              <a:avLst/>
              <a:gdLst>
                <a:gd name="T0" fmla="*/ 1126 w 1228"/>
                <a:gd name="T1" fmla="*/ 205 h 1639"/>
                <a:gd name="T2" fmla="*/ 921 w 1228"/>
                <a:gd name="T3" fmla="*/ 205 h 1639"/>
                <a:gd name="T4" fmla="*/ 921 w 1228"/>
                <a:gd name="T5" fmla="*/ 154 h 1639"/>
                <a:gd name="T6" fmla="*/ 870 w 1228"/>
                <a:gd name="T7" fmla="*/ 103 h 1639"/>
                <a:gd name="T8" fmla="*/ 759 w 1228"/>
                <a:gd name="T9" fmla="*/ 103 h 1639"/>
                <a:gd name="T10" fmla="*/ 614 w 1228"/>
                <a:gd name="T11" fmla="*/ 0 h 1639"/>
                <a:gd name="T12" fmla="*/ 469 w 1228"/>
                <a:gd name="T13" fmla="*/ 103 h 1639"/>
                <a:gd name="T14" fmla="*/ 358 w 1228"/>
                <a:gd name="T15" fmla="*/ 103 h 1639"/>
                <a:gd name="T16" fmla="*/ 307 w 1228"/>
                <a:gd name="T17" fmla="*/ 154 h 1639"/>
                <a:gd name="T18" fmla="*/ 307 w 1228"/>
                <a:gd name="T19" fmla="*/ 205 h 1639"/>
                <a:gd name="T20" fmla="*/ 102 w 1228"/>
                <a:gd name="T21" fmla="*/ 205 h 1639"/>
                <a:gd name="T22" fmla="*/ 0 w 1228"/>
                <a:gd name="T23" fmla="*/ 308 h 1639"/>
                <a:gd name="T24" fmla="*/ 0 w 1228"/>
                <a:gd name="T25" fmla="*/ 1536 h 1639"/>
                <a:gd name="T26" fmla="*/ 102 w 1228"/>
                <a:gd name="T27" fmla="*/ 1639 h 1639"/>
                <a:gd name="T28" fmla="*/ 1126 w 1228"/>
                <a:gd name="T29" fmla="*/ 1639 h 1639"/>
                <a:gd name="T30" fmla="*/ 1228 w 1228"/>
                <a:gd name="T31" fmla="*/ 1536 h 1639"/>
                <a:gd name="T32" fmla="*/ 1228 w 1228"/>
                <a:gd name="T33" fmla="*/ 308 h 1639"/>
                <a:gd name="T34" fmla="*/ 1126 w 1228"/>
                <a:gd name="T35" fmla="*/ 205 h 1639"/>
                <a:gd name="T36" fmla="*/ 409 w 1228"/>
                <a:gd name="T37" fmla="*/ 205 h 1639"/>
                <a:gd name="T38" fmla="*/ 512 w 1228"/>
                <a:gd name="T39" fmla="*/ 205 h 1639"/>
                <a:gd name="T40" fmla="*/ 563 w 1228"/>
                <a:gd name="T41" fmla="*/ 154 h 1639"/>
                <a:gd name="T42" fmla="*/ 614 w 1228"/>
                <a:gd name="T43" fmla="*/ 103 h 1639"/>
                <a:gd name="T44" fmla="*/ 665 w 1228"/>
                <a:gd name="T45" fmla="*/ 154 h 1639"/>
                <a:gd name="T46" fmla="*/ 716 w 1228"/>
                <a:gd name="T47" fmla="*/ 205 h 1639"/>
                <a:gd name="T48" fmla="*/ 819 w 1228"/>
                <a:gd name="T49" fmla="*/ 205 h 1639"/>
                <a:gd name="T50" fmla="*/ 819 w 1228"/>
                <a:gd name="T51" fmla="*/ 308 h 1639"/>
                <a:gd name="T52" fmla="*/ 409 w 1228"/>
                <a:gd name="T53" fmla="*/ 308 h 1639"/>
                <a:gd name="T54" fmla="*/ 409 w 1228"/>
                <a:gd name="T55" fmla="*/ 205 h 1639"/>
                <a:gd name="T56" fmla="*/ 1126 w 1228"/>
                <a:gd name="T57" fmla="*/ 1536 h 1639"/>
                <a:gd name="T58" fmla="*/ 102 w 1228"/>
                <a:gd name="T59" fmla="*/ 1536 h 1639"/>
                <a:gd name="T60" fmla="*/ 102 w 1228"/>
                <a:gd name="T61" fmla="*/ 308 h 1639"/>
                <a:gd name="T62" fmla="*/ 307 w 1228"/>
                <a:gd name="T63" fmla="*/ 308 h 1639"/>
                <a:gd name="T64" fmla="*/ 307 w 1228"/>
                <a:gd name="T65" fmla="*/ 359 h 1639"/>
                <a:gd name="T66" fmla="*/ 358 w 1228"/>
                <a:gd name="T67" fmla="*/ 410 h 1639"/>
                <a:gd name="T68" fmla="*/ 870 w 1228"/>
                <a:gd name="T69" fmla="*/ 410 h 1639"/>
                <a:gd name="T70" fmla="*/ 921 w 1228"/>
                <a:gd name="T71" fmla="*/ 359 h 1639"/>
                <a:gd name="T72" fmla="*/ 921 w 1228"/>
                <a:gd name="T73" fmla="*/ 308 h 1639"/>
                <a:gd name="T74" fmla="*/ 1126 w 1228"/>
                <a:gd name="T75" fmla="*/ 308 h 1639"/>
                <a:gd name="T76" fmla="*/ 1126 w 1228"/>
                <a:gd name="T77" fmla="*/ 1536 h 1639"/>
                <a:gd name="T78" fmla="*/ 1126 w 1228"/>
                <a:gd name="T79" fmla="*/ 1536 h 1639"/>
                <a:gd name="T80" fmla="*/ 1126 w 1228"/>
                <a:gd name="T81" fmla="*/ 1536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8" h="1639">
                  <a:moveTo>
                    <a:pt x="1126" y="205"/>
                  </a:moveTo>
                  <a:cubicBezTo>
                    <a:pt x="921" y="205"/>
                    <a:pt x="921" y="205"/>
                    <a:pt x="921" y="205"/>
                  </a:cubicBezTo>
                  <a:cubicBezTo>
                    <a:pt x="921" y="154"/>
                    <a:pt x="921" y="154"/>
                    <a:pt x="921" y="154"/>
                  </a:cubicBezTo>
                  <a:cubicBezTo>
                    <a:pt x="921" y="126"/>
                    <a:pt x="898" y="103"/>
                    <a:pt x="870" y="103"/>
                  </a:cubicBezTo>
                  <a:cubicBezTo>
                    <a:pt x="759" y="103"/>
                    <a:pt x="759" y="103"/>
                    <a:pt x="759" y="103"/>
                  </a:cubicBezTo>
                  <a:cubicBezTo>
                    <a:pt x="738" y="43"/>
                    <a:pt x="681" y="0"/>
                    <a:pt x="614" y="0"/>
                  </a:cubicBezTo>
                  <a:cubicBezTo>
                    <a:pt x="547" y="0"/>
                    <a:pt x="490" y="43"/>
                    <a:pt x="469" y="103"/>
                  </a:cubicBezTo>
                  <a:cubicBezTo>
                    <a:pt x="358" y="103"/>
                    <a:pt x="358" y="103"/>
                    <a:pt x="358" y="103"/>
                  </a:cubicBezTo>
                  <a:cubicBezTo>
                    <a:pt x="330" y="103"/>
                    <a:pt x="307" y="126"/>
                    <a:pt x="307" y="154"/>
                  </a:cubicBezTo>
                  <a:cubicBezTo>
                    <a:pt x="307" y="205"/>
                    <a:pt x="307" y="205"/>
                    <a:pt x="307" y="205"/>
                  </a:cubicBezTo>
                  <a:cubicBezTo>
                    <a:pt x="102" y="205"/>
                    <a:pt x="102" y="205"/>
                    <a:pt x="102" y="205"/>
                  </a:cubicBezTo>
                  <a:cubicBezTo>
                    <a:pt x="46" y="205"/>
                    <a:pt x="0" y="251"/>
                    <a:pt x="0" y="308"/>
                  </a:cubicBezTo>
                  <a:cubicBezTo>
                    <a:pt x="0" y="1536"/>
                    <a:pt x="0" y="1536"/>
                    <a:pt x="0" y="1536"/>
                  </a:cubicBezTo>
                  <a:cubicBezTo>
                    <a:pt x="0" y="1593"/>
                    <a:pt x="46" y="1639"/>
                    <a:pt x="102" y="1639"/>
                  </a:cubicBezTo>
                  <a:cubicBezTo>
                    <a:pt x="1126" y="1639"/>
                    <a:pt x="1126" y="1639"/>
                    <a:pt x="1126" y="1639"/>
                  </a:cubicBezTo>
                  <a:cubicBezTo>
                    <a:pt x="1182" y="1639"/>
                    <a:pt x="1228" y="1593"/>
                    <a:pt x="1228" y="1536"/>
                  </a:cubicBezTo>
                  <a:cubicBezTo>
                    <a:pt x="1228" y="308"/>
                    <a:pt x="1228" y="308"/>
                    <a:pt x="1228" y="308"/>
                  </a:cubicBezTo>
                  <a:cubicBezTo>
                    <a:pt x="1228" y="251"/>
                    <a:pt x="1182" y="205"/>
                    <a:pt x="1126" y="205"/>
                  </a:cubicBezTo>
                  <a:close/>
                  <a:moveTo>
                    <a:pt x="409" y="205"/>
                  </a:moveTo>
                  <a:cubicBezTo>
                    <a:pt x="512" y="205"/>
                    <a:pt x="512" y="205"/>
                    <a:pt x="512" y="205"/>
                  </a:cubicBezTo>
                  <a:cubicBezTo>
                    <a:pt x="540" y="205"/>
                    <a:pt x="563" y="182"/>
                    <a:pt x="563" y="154"/>
                  </a:cubicBezTo>
                  <a:cubicBezTo>
                    <a:pt x="563" y="126"/>
                    <a:pt x="586" y="103"/>
                    <a:pt x="614" y="103"/>
                  </a:cubicBezTo>
                  <a:cubicBezTo>
                    <a:pt x="642" y="103"/>
                    <a:pt x="665" y="126"/>
                    <a:pt x="665" y="154"/>
                  </a:cubicBezTo>
                  <a:cubicBezTo>
                    <a:pt x="665" y="182"/>
                    <a:pt x="688" y="205"/>
                    <a:pt x="716" y="205"/>
                  </a:cubicBezTo>
                  <a:cubicBezTo>
                    <a:pt x="819" y="205"/>
                    <a:pt x="819" y="205"/>
                    <a:pt x="819" y="205"/>
                  </a:cubicBezTo>
                  <a:cubicBezTo>
                    <a:pt x="819" y="308"/>
                    <a:pt x="819" y="308"/>
                    <a:pt x="819" y="308"/>
                  </a:cubicBezTo>
                  <a:cubicBezTo>
                    <a:pt x="409" y="308"/>
                    <a:pt x="409" y="308"/>
                    <a:pt x="409" y="308"/>
                  </a:cubicBezTo>
                  <a:lnTo>
                    <a:pt x="409" y="205"/>
                  </a:lnTo>
                  <a:close/>
                  <a:moveTo>
                    <a:pt x="1126" y="1536"/>
                  </a:moveTo>
                  <a:cubicBezTo>
                    <a:pt x="102" y="1536"/>
                    <a:pt x="102" y="1536"/>
                    <a:pt x="102" y="1536"/>
                  </a:cubicBezTo>
                  <a:cubicBezTo>
                    <a:pt x="102" y="308"/>
                    <a:pt x="102" y="308"/>
                    <a:pt x="102" y="308"/>
                  </a:cubicBezTo>
                  <a:cubicBezTo>
                    <a:pt x="307" y="308"/>
                    <a:pt x="307" y="308"/>
                    <a:pt x="307" y="308"/>
                  </a:cubicBezTo>
                  <a:cubicBezTo>
                    <a:pt x="307" y="359"/>
                    <a:pt x="307" y="359"/>
                    <a:pt x="307" y="359"/>
                  </a:cubicBezTo>
                  <a:cubicBezTo>
                    <a:pt x="307" y="387"/>
                    <a:pt x="330" y="410"/>
                    <a:pt x="358" y="410"/>
                  </a:cubicBezTo>
                  <a:cubicBezTo>
                    <a:pt x="870" y="410"/>
                    <a:pt x="870" y="410"/>
                    <a:pt x="870" y="410"/>
                  </a:cubicBezTo>
                  <a:cubicBezTo>
                    <a:pt x="898" y="410"/>
                    <a:pt x="921" y="387"/>
                    <a:pt x="921" y="359"/>
                  </a:cubicBezTo>
                  <a:cubicBezTo>
                    <a:pt x="921" y="308"/>
                    <a:pt x="921" y="308"/>
                    <a:pt x="921" y="308"/>
                  </a:cubicBezTo>
                  <a:cubicBezTo>
                    <a:pt x="1126" y="308"/>
                    <a:pt x="1126" y="308"/>
                    <a:pt x="1126" y="308"/>
                  </a:cubicBezTo>
                  <a:lnTo>
                    <a:pt x="1126" y="1536"/>
                  </a:lnTo>
                  <a:close/>
                  <a:moveTo>
                    <a:pt x="1126" y="1536"/>
                  </a:moveTo>
                  <a:cubicBezTo>
                    <a:pt x="1126" y="1536"/>
                    <a:pt x="1126" y="1536"/>
                    <a:pt x="1126" y="15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sp>
        <p:nvSpPr>
          <p:cNvPr id="32775" name="Freeform 42">
            <a:extLst>
              <a:ext uri="{FF2B5EF4-FFF2-40B4-BE49-F238E27FC236}">
                <a16:creationId xmlns:a16="http://schemas.microsoft.com/office/drawing/2014/main" id="{323C2500-9421-283B-11C2-CF71C6CB73F6}"/>
              </a:ext>
            </a:extLst>
          </p:cNvPr>
          <p:cNvSpPr>
            <a:spLocks noEditPoints="1"/>
          </p:cNvSpPr>
          <p:nvPr/>
        </p:nvSpPr>
        <p:spPr bwMode="auto">
          <a:xfrm>
            <a:off x="2543281" y="3013757"/>
            <a:ext cx="275877" cy="330857"/>
          </a:xfrm>
          <a:custGeom>
            <a:avLst/>
            <a:gdLst>
              <a:gd name="T0" fmla="*/ 1102 w 1634"/>
              <a:gd name="T1" fmla="*/ 1040 h 1959"/>
              <a:gd name="T2" fmla="*/ 1102 w 1634"/>
              <a:gd name="T3" fmla="*/ 594 h 1959"/>
              <a:gd name="T4" fmla="*/ 1505 w 1634"/>
              <a:gd name="T5" fmla="*/ 817 h 1959"/>
              <a:gd name="T6" fmla="*/ 792 w 1634"/>
              <a:gd name="T7" fmla="*/ 130 h 1959"/>
              <a:gd name="T8" fmla="*/ 841 w 1634"/>
              <a:gd name="T9" fmla="*/ 130 h 1959"/>
              <a:gd name="T10" fmla="*/ 646 w 1634"/>
              <a:gd name="T11" fmla="*/ 501 h 1959"/>
              <a:gd name="T12" fmla="*/ 623 w 1634"/>
              <a:gd name="T13" fmla="*/ 817 h 1959"/>
              <a:gd name="T14" fmla="*/ 827 w 1634"/>
              <a:gd name="T15" fmla="*/ 611 h 1959"/>
              <a:gd name="T16" fmla="*/ 1010 w 1634"/>
              <a:gd name="T17" fmla="*/ 817 h 1959"/>
              <a:gd name="T18" fmla="*/ 827 w 1634"/>
              <a:gd name="T19" fmla="*/ 1023 h 1959"/>
              <a:gd name="T20" fmla="*/ 623 w 1634"/>
              <a:gd name="T21" fmla="*/ 817 h 1959"/>
              <a:gd name="T22" fmla="*/ 1090 w 1634"/>
              <a:gd name="T23" fmla="*/ 492 h 1959"/>
              <a:gd name="T24" fmla="*/ 1381 w 1634"/>
              <a:gd name="T25" fmla="*/ 424 h 1959"/>
              <a:gd name="T26" fmla="*/ 544 w 1634"/>
              <a:gd name="T27" fmla="*/ 489 h 1959"/>
              <a:gd name="T28" fmla="*/ 645 w 1634"/>
              <a:gd name="T29" fmla="*/ 151 h 1959"/>
              <a:gd name="T30" fmla="*/ 1634 w 1634"/>
              <a:gd name="T31" fmla="*/ 817 h 1959"/>
              <a:gd name="T32" fmla="*/ 13 w 1634"/>
              <a:gd name="T33" fmla="*/ 673 h 1959"/>
              <a:gd name="T34" fmla="*/ 701 w 1634"/>
              <a:gd name="T35" fmla="*/ 1755 h 1959"/>
              <a:gd name="T36" fmla="*/ 1383 w 1634"/>
              <a:gd name="T37" fmla="*/ 1565 h 1959"/>
              <a:gd name="T38" fmla="*/ 701 w 1634"/>
              <a:gd name="T39" fmla="*/ 1365 h 1959"/>
              <a:gd name="T40" fmla="*/ 144 w 1634"/>
              <a:gd name="T41" fmla="*/ 673 h 1959"/>
              <a:gd name="T42" fmla="*/ 531 w 1634"/>
              <a:gd name="T43" fmla="*/ 592 h 1959"/>
              <a:gd name="T44" fmla="*/ 531 w 1634"/>
              <a:gd name="T45" fmla="*/ 1043 h 1959"/>
              <a:gd name="T46" fmla="*/ 326 w 1634"/>
              <a:gd name="T47" fmla="*/ 1101 h 1959"/>
              <a:gd name="T48" fmla="*/ 362 w 1634"/>
              <a:gd name="T49" fmla="*/ 1142 h 1959"/>
              <a:gd name="T50" fmla="*/ 393 w 1634"/>
              <a:gd name="T51" fmla="*/ 1173 h 1959"/>
              <a:gd name="T52" fmla="*/ 569 w 1634"/>
              <a:gd name="T53" fmla="*/ 1276 h 1959"/>
              <a:gd name="T54" fmla="*/ 611 w 1634"/>
              <a:gd name="T55" fmla="*/ 1286 h 1959"/>
              <a:gd name="T56" fmla="*/ 624 w 1634"/>
              <a:gd name="T57" fmla="*/ 1287 h 1959"/>
              <a:gd name="T58" fmla="*/ 778 w 1634"/>
              <a:gd name="T59" fmla="*/ 1127 h 1959"/>
              <a:gd name="T60" fmla="*/ 988 w 1634"/>
              <a:gd name="T61" fmla="*/ 1132 h 1959"/>
              <a:gd name="T62" fmla="*/ 1060 w 1634"/>
              <a:gd name="T63" fmla="*/ 1290 h 1959"/>
              <a:gd name="T64" fmla="*/ 1381 w 1634"/>
              <a:gd name="T65" fmla="*/ 1210 h 1959"/>
              <a:gd name="T66" fmla="*/ 1336 w 1634"/>
              <a:gd name="T67" fmla="*/ 1442 h 1959"/>
              <a:gd name="T68" fmla="*/ 1336 w 1634"/>
              <a:gd name="T69" fmla="*/ 1442 h 1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34" h="1959">
                <a:moveTo>
                  <a:pt x="1434" y="1120"/>
                </a:moveTo>
                <a:cubicBezTo>
                  <a:pt x="1347" y="1084"/>
                  <a:pt x="1232" y="1056"/>
                  <a:pt x="1102" y="1040"/>
                </a:cubicBezTo>
                <a:cubicBezTo>
                  <a:pt x="1110" y="967"/>
                  <a:pt x="1113" y="892"/>
                  <a:pt x="1113" y="817"/>
                </a:cubicBezTo>
                <a:cubicBezTo>
                  <a:pt x="1113" y="742"/>
                  <a:pt x="1110" y="667"/>
                  <a:pt x="1102" y="594"/>
                </a:cubicBezTo>
                <a:cubicBezTo>
                  <a:pt x="1232" y="578"/>
                  <a:pt x="1347" y="550"/>
                  <a:pt x="1434" y="513"/>
                </a:cubicBezTo>
                <a:cubicBezTo>
                  <a:pt x="1479" y="605"/>
                  <a:pt x="1505" y="708"/>
                  <a:pt x="1505" y="817"/>
                </a:cubicBezTo>
                <a:cubicBezTo>
                  <a:pt x="1505" y="926"/>
                  <a:pt x="1479" y="1029"/>
                  <a:pt x="1434" y="1120"/>
                </a:cubicBezTo>
                <a:close/>
                <a:moveTo>
                  <a:pt x="792" y="130"/>
                </a:moveTo>
                <a:cubicBezTo>
                  <a:pt x="800" y="129"/>
                  <a:pt x="808" y="129"/>
                  <a:pt x="817" y="129"/>
                </a:cubicBezTo>
                <a:cubicBezTo>
                  <a:pt x="825" y="129"/>
                  <a:pt x="833" y="129"/>
                  <a:pt x="841" y="130"/>
                </a:cubicBezTo>
                <a:cubicBezTo>
                  <a:pt x="890" y="163"/>
                  <a:pt x="954" y="289"/>
                  <a:pt x="988" y="502"/>
                </a:cubicBezTo>
                <a:cubicBezTo>
                  <a:pt x="873" y="511"/>
                  <a:pt x="755" y="510"/>
                  <a:pt x="646" y="501"/>
                </a:cubicBezTo>
                <a:cubicBezTo>
                  <a:pt x="680" y="288"/>
                  <a:pt x="743" y="163"/>
                  <a:pt x="792" y="130"/>
                </a:cubicBezTo>
                <a:close/>
                <a:moveTo>
                  <a:pt x="623" y="817"/>
                </a:moveTo>
                <a:cubicBezTo>
                  <a:pt x="623" y="739"/>
                  <a:pt x="626" y="668"/>
                  <a:pt x="633" y="603"/>
                </a:cubicBezTo>
                <a:cubicBezTo>
                  <a:pt x="695" y="609"/>
                  <a:pt x="760" y="611"/>
                  <a:pt x="827" y="611"/>
                </a:cubicBezTo>
                <a:cubicBezTo>
                  <a:pt x="885" y="611"/>
                  <a:pt x="943" y="609"/>
                  <a:pt x="1000" y="604"/>
                </a:cubicBezTo>
                <a:cubicBezTo>
                  <a:pt x="1007" y="669"/>
                  <a:pt x="1010" y="740"/>
                  <a:pt x="1010" y="817"/>
                </a:cubicBezTo>
                <a:cubicBezTo>
                  <a:pt x="1010" y="894"/>
                  <a:pt x="1007" y="965"/>
                  <a:pt x="1000" y="1030"/>
                </a:cubicBezTo>
                <a:cubicBezTo>
                  <a:pt x="945" y="1025"/>
                  <a:pt x="886" y="1023"/>
                  <a:pt x="827" y="1023"/>
                </a:cubicBezTo>
                <a:cubicBezTo>
                  <a:pt x="760" y="1023"/>
                  <a:pt x="695" y="1025"/>
                  <a:pt x="633" y="1031"/>
                </a:cubicBezTo>
                <a:cubicBezTo>
                  <a:pt x="626" y="966"/>
                  <a:pt x="623" y="895"/>
                  <a:pt x="623" y="817"/>
                </a:cubicBezTo>
                <a:close/>
                <a:moveTo>
                  <a:pt x="1381" y="424"/>
                </a:moveTo>
                <a:cubicBezTo>
                  <a:pt x="1304" y="454"/>
                  <a:pt x="1204" y="478"/>
                  <a:pt x="1090" y="492"/>
                </a:cubicBezTo>
                <a:cubicBezTo>
                  <a:pt x="1069" y="357"/>
                  <a:pt x="1035" y="236"/>
                  <a:pt x="988" y="151"/>
                </a:cubicBezTo>
                <a:cubicBezTo>
                  <a:pt x="1150" y="192"/>
                  <a:pt x="1288" y="291"/>
                  <a:pt x="1381" y="424"/>
                </a:cubicBezTo>
                <a:close/>
                <a:moveTo>
                  <a:pt x="645" y="151"/>
                </a:moveTo>
                <a:cubicBezTo>
                  <a:pt x="598" y="236"/>
                  <a:pt x="565" y="355"/>
                  <a:pt x="544" y="489"/>
                </a:cubicBezTo>
                <a:cubicBezTo>
                  <a:pt x="431" y="474"/>
                  <a:pt x="331" y="449"/>
                  <a:pt x="257" y="418"/>
                </a:cubicBezTo>
                <a:cubicBezTo>
                  <a:pt x="350" y="288"/>
                  <a:pt x="486" y="192"/>
                  <a:pt x="645" y="151"/>
                </a:cubicBezTo>
                <a:close/>
                <a:moveTo>
                  <a:pt x="1336" y="1442"/>
                </a:moveTo>
                <a:cubicBezTo>
                  <a:pt x="1518" y="1292"/>
                  <a:pt x="1634" y="1071"/>
                  <a:pt x="1634" y="817"/>
                </a:cubicBezTo>
                <a:cubicBezTo>
                  <a:pt x="1634" y="366"/>
                  <a:pt x="1267" y="0"/>
                  <a:pt x="817" y="0"/>
                </a:cubicBezTo>
                <a:cubicBezTo>
                  <a:pt x="415" y="0"/>
                  <a:pt x="81" y="291"/>
                  <a:pt x="13" y="673"/>
                </a:cubicBezTo>
                <a:cubicBezTo>
                  <a:pt x="4" y="720"/>
                  <a:pt x="0" y="768"/>
                  <a:pt x="0" y="817"/>
                </a:cubicBezTo>
                <a:cubicBezTo>
                  <a:pt x="0" y="1268"/>
                  <a:pt x="239" y="1621"/>
                  <a:pt x="701" y="1755"/>
                </a:cubicBezTo>
                <a:cubicBezTo>
                  <a:pt x="701" y="1959"/>
                  <a:pt x="701" y="1959"/>
                  <a:pt x="701" y="1959"/>
                </a:cubicBezTo>
                <a:cubicBezTo>
                  <a:pt x="1383" y="1565"/>
                  <a:pt x="1383" y="1565"/>
                  <a:pt x="1383" y="1565"/>
                </a:cubicBezTo>
                <a:cubicBezTo>
                  <a:pt x="701" y="1172"/>
                  <a:pt x="701" y="1172"/>
                  <a:pt x="701" y="1172"/>
                </a:cubicBezTo>
                <a:cubicBezTo>
                  <a:pt x="701" y="1365"/>
                  <a:pt x="701" y="1365"/>
                  <a:pt x="701" y="1365"/>
                </a:cubicBezTo>
                <a:cubicBezTo>
                  <a:pt x="329" y="1365"/>
                  <a:pt x="130" y="1063"/>
                  <a:pt x="130" y="776"/>
                </a:cubicBezTo>
                <a:cubicBezTo>
                  <a:pt x="132" y="741"/>
                  <a:pt x="137" y="706"/>
                  <a:pt x="144" y="673"/>
                </a:cubicBezTo>
                <a:cubicBezTo>
                  <a:pt x="156" y="614"/>
                  <a:pt x="176" y="559"/>
                  <a:pt x="203" y="507"/>
                </a:cubicBezTo>
                <a:cubicBezTo>
                  <a:pt x="288" y="545"/>
                  <a:pt x="401" y="574"/>
                  <a:pt x="531" y="592"/>
                </a:cubicBezTo>
                <a:cubicBezTo>
                  <a:pt x="523" y="665"/>
                  <a:pt x="520" y="741"/>
                  <a:pt x="520" y="817"/>
                </a:cubicBezTo>
                <a:cubicBezTo>
                  <a:pt x="520" y="893"/>
                  <a:pt x="523" y="969"/>
                  <a:pt x="531" y="1043"/>
                </a:cubicBezTo>
                <a:cubicBezTo>
                  <a:pt x="452" y="1053"/>
                  <a:pt x="379" y="1068"/>
                  <a:pt x="315" y="1087"/>
                </a:cubicBezTo>
                <a:cubicBezTo>
                  <a:pt x="319" y="1092"/>
                  <a:pt x="322" y="1096"/>
                  <a:pt x="326" y="1101"/>
                </a:cubicBezTo>
                <a:cubicBezTo>
                  <a:pt x="337" y="1115"/>
                  <a:pt x="348" y="1129"/>
                  <a:pt x="359" y="1140"/>
                </a:cubicBezTo>
                <a:cubicBezTo>
                  <a:pt x="362" y="1142"/>
                  <a:pt x="362" y="1142"/>
                  <a:pt x="362" y="1142"/>
                </a:cubicBezTo>
                <a:cubicBezTo>
                  <a:pt x="364" y="1145"/>
                  <a:pt x="364" y="1145"/>
                  <a:pt x="364" y="1145"/>
                </a:cubicBezTo>
                <a:cubicBezTo>
                  <a:pt x="372" y="1154"/>
                  <a:pt x="382" y="1163"/>
                  <a:pt x="393" y="1173"/>
                </a:cubicBezTo>
                <a:cubicBezTo>
                  <a:pt x="439" y="1162"/>
                  <a:pt x="490" y="1152"/>
                  <a:pt x="544" y="1145"/>
                </a:cubicBezTo>
                <a:cubicBezTo>
                  <a:pt x="551" y="1191"/>
                  <a:pt x="559" y="1235"/>
                  <a:pt x="569" y="1276"/>
                </a:cubicBezTo>
                <a:cubicBezTo>
                  <a:pt x="570" y="1276"/>
                  <a:pt x="570" y="1276"/>
                  <a:pt x="570" y="1276"/>
                </a:cubicBezTo>
                <a:cubicBezTo>
                  <a:pt x="586" y="1282"/>
                  <a:pt x="601" y="1286"/>
                  <a:pt x="611" y="1286"/>
                </a:cubicBezTo>
                <a:cubicBezTo>
                  <a:pt x="614" y="1286"/>
                  <a:pt x="614" y="1286"/>
                  <a:pt x="614" y="1286"/>
                </a:cubicBezTo>
                <a:cubicBezTo>
                  <a:pt x="614" y="1286"/>
                  <a:pt x="622" y="1287"/>
                  <a:pt x="624" y="1287"/>
                </a:cubicBezTo>
                <a:cubicBezTo>
                  <a:pt x="624" y="1038"/>
                  <a:pt x="624" y="1038"/>
                  <a:pt x="624" y="1038"/>
                </a:cubicBezTo>
                <a:cubicBezTo>
                  <a:pt x="778" y="1127"/>
                  <a:pt x="778" y="1127"/>
                  <a:pt x="778" y="1127"/>
                </a:cubicBezTo>
                <a:cubicBezTo>
                  <a:pt x="794" y="1126"/>
                  <a:pt x="811" y="1126"/>
                  <a:pt x="827" y="1126"/>
                </a:cubicBezTo>
                <a:cubicBezTo>
                  <a:pt x="882" y="1126"/>
                  <a:pt x="936" y="1128"/>
                  <a:pt x="988" y="1132"/>
                </a:cubicBezTo>
                <a:cubicBezTo>
                  <a:pt x="982" y="1169"/>
                  <a:pt x="975" y="1204"/>
                  <a:pt x="968" y="1236"/>
                </a:cubicBezTo>
                <a:cubicBezTo>
                  <a:pt x="1060" y="1290"/>
                  <a:pt x="1060" y="1290"/>
                  <a:pt x="1060" y="1290"/>
                </a:cubicBezTo>
                <a:cubicBezTo>
                  <a:pt x="1072" y="1244"/>
                  <a:pt x="1082" y="1194"/>
                  <a:pt x="1090" y="1142"/>
                </a:cubicBezTo>
                <a:cubicBezTo>
                  <a:pt x="1204" y="1156"/>
                  <a:pt x="1304" y="1180"/>
                  <a:pt x="1381" y="1210"/>
                </a:cubicBezTo>
                <a:cubicBezTo>
                  <a:pt x="1335" y="1275"/>
                  <a:pt x="1279" y="1332"/>
                  <a:pt x="1214" y="1378"/>
                </a:cubicBezTo>
                <a:lnTo>
                  <a:pt x="1336" y="1442"/>
                </a:lnTo>
                <a:close/>
                <a:moveTo>
                  <a:pt x="1336" y="1442"/>
                </a:moveTo>
                <a:cubicBezTo>
                  <a:pt x="1336" y="1442"/>
                  <a:pt x="1336" y="1442"/>
                  <a:pt x="1336" y="1442"/>
                </a:cubicBezTo>
              </a:path>
            </a:pathLst>
          </a:custGeom>
          <a:solidFill>
            <a:schemeClr val="bg1"/>
          </a:solidFill>
          <a:ln>
            <a:noFill/>
          </a:ln>
        </p:spPr>
        <p:txBody>
          <a:bodyPr vert="horz" wrap="square" lIns="68598" tIns="34299" rIns="68598" bIns="34299"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pic>
        <p:nvPicPr>
          <p:cNvPr id="32776" name="Picture 32775">
            <a:extLst>
              <a:ext uri="{FF2B5EF4-FFF2-40B4-BE49-F238E27FC236}">
                <a16:creationId xmlns:a16="http://schemas.microsoft.com/office/drawing/2014/main" id="{66A41EAB-55A8-0499-2B05-2FA7C2D860EF}"/>
              </a:ext>
            </a:extLst>
          </p:cNvPr>
          <p:cNvPicPr>
            <a:picLocks noChangeAspect="1"/>
          </p:cNvPicPr>
          <p:nvPr/>
        </p:nvPicPr>
        <p:blipFill>
          <a:blip r:embed="rId3"/>
          <a:stretch>
            <a:fillRect/>
          </a:stretch>
        </p:blipFill>
        <p:spPr>
          <a:xfrm>
            <a:off x="1675898" y="1143000"/>
            <a:ext cx="5791702" cy="4883319"/>
          </a:xfrm>
          <a:prstGeom prst="rect">
            <a:avLst/>
          </a:prstGeom>
        </p:spPr>
      </p:pic>
    </p:spTree>
    <p:extLst>
      <p:ext uri="{BB962C8B-B14F-4D97-AF65-F5344CB8AC3E}">
        <p14:creationId xmlns:p14="http://schemas.microsoft.com/office/powerpoint/2010/main" val="28477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400" dirty="0">
                <a:solidFill>
                  <a:schemeClr val="accent5">
                    <a:lumMod val="75000"/>
                  </a:schemeClr>
                </a:solidFill>
              </a:rPr>
              <a:t>Disclaimer</a:t>
            </a:r>
          </a:p>
        </p:txBody>
      </p:sp>
      <p:sp>
        <p:nvSpPr>
          <p:cNvPr id="7" name="Content Placeholder 6"/>
          <p:cNvSpPr>
            <a:spLocks noGrp="1"/>
          </p:cNvSpPr>
          <p:nvPr>
            <p:ph sz="quarter" idx="1"/>
          </p:nvPr>
        </p:nvSpPr>
        <p:spPr/>
        <p:txBody>
          <a:bodyPr>
            <a:noAutofit/>
          </a:bodyPr>
          <a:lstStyle/>
          <a:p>
            <a:pPr marL="0" indent="0">
              <a:buFont typeface="Wingdings" pitchFamily="2" charset="2"/>
              <a:buNone/>
            </a:pPr>
            <a:r>
              <a:rPr lang="en-US" sz="1100" i="1" kern="0" dirty="0">
                <a:latin typeface="Calibri" panose="020F0502020204030204" pitchFamily="34" charset="0"/>
              </a:rPr>
              <a:t>Advisory services offered through </a:t>
            </a:r>
            <a:r>
              <a:rPr lang="en-US" sz="1100" i="1" kern="0" dirty="0" err="1">
                <a:latin typeface="Calibri" panose="020F0502020204030204" pitchFamily="34" charset="0"/>
              </a:rPr>
              <a:t>NewEdge</a:t>
            </a:r>
            <a:r>
              <a:rPr lang="en-US" sz="1100" i="1" kern="0" dirty="0">
                <a:latin typeface="Calibri" panose="020F0502020204030204" pitchFamily="34" charset="0"/>
              </a:rPr>
              <a:t> Advisors, LLC, a registered investment adviser.</a:t>
            </a:r>
            <a:br>
              <a:rPr lang="en-US" sz="1100" kern="0" dirty="0">
                <a:latin typeface="Calibri" panose="020F0502020204030204" pitchFamily="34" charset="0"/>
              </a:rPr>
            </a:br>
            <a:br>
              <a:rPr lang="en-US" sz="1100" kern="0" dirty="0">
                <a:latin typeface="Calibri" panose="020F0502020204030204" pitchFamily="34" charset="0"/>
              </a:rPr>
            </a:br>
            <a:r>
              <a:rPr lang="en-US" sz="1100" kern="0" dirty="0">
                <a:latin typeface="Calibri" panose="020F0502020204030204" pitchFamily="34" charset="0"/>
              </a:rPr>
              <a:t>THIS PRESENTATION IS FOR INFORMATION AND DISCUSSION PURPOSES ONLY, AND IS NOT AN OFFER TO SELL OR A SOLICITATION OF OFFERS TO BUY SECURITIES OR TO MAKE ANY INVESTMENT DECISION OF ANY TYPE.  THE INFORMATION IN THIS PRESENTATION IS INTENDED FOR ILLUSTRATIVE AND DISCUSSION PURPOSES ONLY, AND IS NOT TO BE RELIED UPON FOR ANY INVESTMENT DECISION OR FOR ANY OTHER PURPOSE.  THIS PRESENTATION HAS NOT BEEN FILED WITH OR APPROVED BY ANY SECURITIES AUTHORITY NOR HAS ANY SUCH AUTHORITY PASSED UPON THE ACCURACY OR ADEQUACY OF THIS PRESENTATION OR ANY INTEREST IN THE COMPANY.</a:t>
            </a:r>
          </a:p>
          <a:p>
            <a:pPr marL="0" indent="0">
              <a:buFont typeface="Wingdings" pitchFamily="2" charset="2"/>
              <a:buNone/>
            </a:pPr>
            <a:r>
              <a:rPr lang="en-US" sz="1100" kern="0" dirty="0">
                <a:latin typeface="Calibri" panose="020F0502020204030204" pitchFamily="34" charset="0"/>
              </a:rPr>
              <a:t> </a:t>
            </a:r>
          </a:p>
          <a:p>
            <a:pPr marL="0" indent="0">
              <a:buFont typeface="Wingdings" pitchFamily="2" charset="2"/>
              <a:buNone/>
            </a:pPr>
            <a:r>
              <a:rPr lang="en-US" sz="1100" kern="0" dirty="0">
                <a:latin typeface="Calibri" panose="020F0502020204030204" pitchFamily="34" charset="0"/>
              </a:rPr>
              <a:t>THE COMPANY MAKES NO EXPRESS OR IMPLIED REPRESENTATION OR WARRANTY AS TO THE ACCURACY OR COMPLETENESS OF THIS PRESENTATION.  THIS PRESENTATION IS COMPRISED LARGELY OF FORWARD-LOOKING STATEMENTS AND INFORMATION THAT IS BASED ON THE BELIEFS OF THE COMPANY’S MANAGEMENT BASED ON INFORMATION CURRENTLY AVAILABLE. FORWARD LOOKING STATEMENTS INVOLVE RISKS AND UNCERTAINTIES THAT COULD CAUSE ACTUAL RESULTS, PERFORMANCE AND RETURNS TO DIFFER MATERIALLY FROM THE RESULTS PRESENTED IN THIS DOCUMENT, DUE TO A VARIETY OF FACTORS, RISKS AND UNCERTAINTIES, REGARDLESS OF WHETHER KNOWN OR NOT KNOWN TO US.  EVEN IF THE RESULTS AND DEVELOPMENTS IN THIS PRESENTATION ARE REALIZED IN WHOLE OR IN PART, THERE IS NO ASSURANCE THAT THEY WILL HAVE THE EXPECTED CONSEQUENCES OR EFFECTS ON THE COMPANY OR ITS CONSTITUENTS.  THIS PRESENTATION SPEAKS ONLY AS OF ITS ORIGINAL DATE OF PREPARATION AND DOES NOT PURPORT TO BE ALL THE INFORMATION AN INTERESTED PARTY MAY REQUIRE IN ORDER TO EVALUATE AN INVESTMENT IN OR OTHER RELATIONSHIP WITH THE COMPANY.</a:t>
            </a:r>
          </a:p>
          <a:p>
            <a:pPr marL="0" indent="0">
              <a:buFont typeface="Wingdings" pitchFamily="2" charset="2"/>
              <a:buNone/>
            </a:pPr>
            <a:r>
              <a:rPr lang="en-US" sz="1100" i="1" kern="0" dirty="0">
                <a:latin typeface="Calibri" panose="020F0502020204030204" pitchFamily="34" charset="0"/>
              </a:rPr>
              <a:t> </a:t>
            </a:r>
            <a:endParaRPr lang="en-US" sz="1100" kern="0" dirty="0">
              <a:latin typeface="Calibri" panose="020F0502020204030204" pitchFamily="34" charset="0"/>
            </a:endParaRPr>
          </a:p>
          <a:p>
            <a:pPr marL="0" indent="0">
              <a:buFont typeface="Wingdings" pitchFamily="2" charset="2"/>
              <a:buNone/>
            </a:pPr>
            <a:r>
              <a:rPr lang="en-US" sz="1100" kern="0" dirty="0">
                <a:latin typeface="Calibri" panose="020F0502020204030204" pitchFamily="34" charset="0"/>
              </a:rPr>
              <a:t>THIS PRESENTATION HAS BEEN SUBMITTED ON A CONFIDENTIAL BASIS TO YOU BASED ON YOUR QUALIFICATIONS AND YOUR EXPRESSED INTEREST IN LEARNING MORE ABOUT THE COMPANY AND SERVICES PRESENTED.  YOU MAY NOT REPRODUCE, USE OR COPY THIS PRESENTATION IN ANY MANNER WITHOUT THE PRIOR WRITTEN CONSENT OF THE COMPANY.  BY ACCEPTING THIS PRESENTATION, YOU AGREE TO HOLD THE INFORMATION IN STRICT CONFIDENCE AND WILL NOT USE ANY OF INFORMATION TO THE DETRIMENT OF THE COMPANY.</a:t>
            </a:r>
          </a:p>
          <a:p>
            <a:pPr marL="0" indent="0">
              <a:buFont typeface="Wingdings" pitchFamily="2" charset="2"/>
              <a:buNone/>
            </a:pPr>
            <a:r>
              <a:rPr lang="en-US" sz="800" i="1" kern="0" dirty="0">
                <a:solidFill>
                  <a:srgbClr val="000000"/>
                </a:solidFill>
                <a:latin typeface="Calibri" panose="020F0502020204030204" pitchFamily="34" charset="0"/>
              </a:rPr>
              <a:t>S:\Shared With Me\401(k) - Plan Services\Marketing, Presentation, Logos\Marketing-401k Presentations</a:t>
            </a:r>
          </a:p>
        </p:txBody>
      </p:sp>
    </p:spTree>
    <p:extLst>
      <p:ext uri="{BB962C8B-B14F-4D97-AF65-F5344CB8AC3E}">
        <p14:creationId xmlns:p14="http://schemas.microsoft.com/office/powerpoint/2010/main" val="2273396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118110"/>
            <a:ext cx="8229600" cy="990600"/>
          </a:xfrm>
        </p:spPr>
        <p:txBody>
          <a:bodyPr>
            <a:normAutofit/>
          </a:bodyPr>
          <a:lstStyle/>
          <a:p>
            <a:pPr eaLnBrk="1" hangingPunct="1"/>
            <a:r>
              <a:rPr lang="en-US" sz="2400" dirty="0">
                <a:solidFill>
                  <a:schemeClr val="accent5">
                    <a:lumMod val="75000"/>
                  </a:schemeClr>
                </a:solidFill>
              </a:rPr>
              <a:t>Introduction</a:t>
            </a:r>
          </a:p>
        </p:txBody>
      </p:sp>
      <p:pic>
        <p:nvPicPr>
          <p:cNvPr id="2" name="Picture 1">
            <a:extLst>
              <a:ext uri="{FF2B5EF4-FFF2-40B4-BE49-F238E27FC236}">
                <a16:creationId xmlns:a16="http://schemas.microsoft.com/office/drawing/2014/main" id="{BD70A826-9586-D3DC-FF4A-2AD3F1F7C86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91246" y="1295400"/>
            <a:ext cx="5913908" cy="4731127"/>
          </a:xfrm>
          <a:prstGeom prst="rect">
            <a:avLst/>
          </a:prstGeom>
        </p:spPr>
      </p:pic>
    </p:spTree>
    <p:extLst>
      <p:ext uri="{BB962C8B-B14F-4D97-AF65-F5344CB8AC3E}">
        <p14:creationId xmlns:p14="http://schemas.microsoft.com/office/powerpoint/2010/main" val="408482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118110"/>
            <a:ext cx="8229600" cy="990600"/>
          </a:xfrm>
        </p:spPr>
        <p:txBody>
          <a:bodyPr/>
          <a:lstStyle/>
          <a:p>
            <a:r>
              <a:rPr lang="en-US" sz="2400" dirty="0">
                <a:solidFill>
                  <a:schemeClr val="accent5">
                    <a:lumMod val="75000"/>
                  </a:schemeClr>
                </a:solidFill>
              </a:rPr>
              <a:t>Introduction</a:t>
            </a:r>
          </a:p>
        </p:txBody>
      </p:sp>
      <p:pic>
        <p:nvPicPr>
          <p:cNvPr id="4" name="Picture 3" descr="A close-up of a document&#10;&#10;AI-generated content may be incorrect.">
            <a:extLst>
              <a:ext uri="{FF2B5EF4-FFF2-40B4-BE49-F238E27FC236}">
                <a16:creationId xmlns:a16="http://schemas.microsoft.com/office/drawing/2014/main" id="{5EFC9CFF-23DC-77FC-2309-F92BC560FE44}"/>
              </a:ext>
            </a:extLst>
          </p:cNvPr>
          <p:cNvPicPr>
            <a:picLocks noChangeAspect="1"/>
          </p:cNvPicPr>
          <p:nvPr/>
        </p:nvPicPr>
        <p:blipFill>
          <a:blip r:embed="rId3">
            <a:extLst>
              <a:ext uri="{28A0092B-C50C-407E-A947-70E740481C1C}">
                <a14:useLocalDpi xmlns:a14="http://schemas.microsoft.com/office/drawing/2010/main" val="0"/>
              </a:ext>
            </a:extLst>
          </a:blip>
          <a:srcRect l="6878" t="18045" b="11213"/>
          <a:stretch/>
        </p:blipFill>
        <p:spPr>
          <a:xfrm>
            <a:off x="536799" y="1295400"/>
            <a:ext cx="8150001" cy="4953000"/>
          </a:xfrm>
          <a:prstGeom prst="rect">
            <a:avLst/>
          </a:prstGeom>
        </p:spPr>
      </p:pic>
      <p:pic>
        <p:nvPicPr>
          <p:cNvPr id="5" name="Picture 4" descr="An orange cover with an eagle&#10;&#10;AI-generated content may be incorrect.">
            <a:extLst>
              <a:ext uri="{FF2B5EF4-FFF2-40B4-BE49-F238E27FC236}">
                <a16:creationId xmlns:a16="http://schemas.microsoft.com/office/drawing/2014/main" id="{5F8C0FA8-10E7-EE75-80AA-8D973A22FF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1295400"/>
            <a:ext cx="1623060" cy="1298448"/>
          </a:xfrm>
          <a:prstGeom prst="rect">
            <a:avLst/>
          </a:prstGeom>
        </p:spPr>
      </p:pic>
    </p:spTree>
    <p:extLst>
      <p:ext uri="{BB962C8B-B14F-4D97-AF65-F5344CB8AC3E}">
        <p14:creationId xmlns:p14="http://schemas.microsoft.com/office/powerpoint/2010/main" val="3742393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DEC49-BD9B-AD30-4620-112A77B7B79D}"/>
              </a:ext>
            </a:extLst>
          </p:cNvPr>
          <p:cNvSpPr>
            <a:spLocks noGrp="1"/>
          </p:cNvSpPr>
          <p:nvPr>
            <p:ph type="title"/>
          </p:nvPr>
        </p:nvSpPr>
        <p:spPr/>
        <p:txBody>
          <a:bodyPr/>
          <a:lstStyle/>
          <a:p>
            <a:r>
              <a:rPr lang="en-US" dirty="0" err="1">
                <a:solidFill>
                  <a:schemeClr val="accent5">
                    <a:lumMod val="75000"/>
                  </a:schemeClr>
                </a:solidFill>
              </a:rPr>
              <a:t>LeaderMetrics</a:t>
            </a:r>
            <a:r>
              <a:rPr lang="en-US" dirty="0">
                <a:solidFill>
                  <a:schemeClr val="accent5">
                    <a:lumMod val="75000"/>
                  </a:schemeClr>
                </a:solidFill>
              </a:rPr>
              <a:t>™ Ethos</a:t>
            </a:r>
            <a:endParaRPr lang="en-US" dirty="0"/>
          </a:p>
        </p:txBody>
      </p:sp>
      <p:pic>
        <p:nvPicPr>
          <p:cNvPr id="7" name="Picture 6">
            <a:extLst>
              <a:ext uri="{FF2B5EF4-FFF2-40B4-BE49-F238E27FC236}">
                <a16:creationId xmlns:a16="http://schemas.microsoft.com/office/drawing/2014/main" id="{A2924B79-AB09-79EC-14D3-9472A6EB786C}"/>
              </a:ext>
            </a:extLst>
          </p:cNvPr>
          <p:cNvPicPr>
            <a:picLocks noChangeAspect="1"/>
          </p:cNvPicPr>
          <p:nvPr/>
        </p:nvPicPr>
        <p:blipFill>
          <a:blip r:embed="rId2"/>
          <a:stretch>
            <a:fillRect/>
          </a:stretch>
        </p:blipFill>
        <p:spPr>
          <a:xfrm>
            <a:off x="673862" y="1828800"/>
            <a:ext cx="3074126" cy="3881735"/>
          </a:xfrm>
          <a:prstGeom prst="rect">
            <a:avLst/>
          </a:prstGeom>
        </p:spPr>
      </p:pic>
      <p:pic>
        <p:nvPicPr>
          <p:cNvPr id="11" name="Picture 10">
            <a:extLst>
              <a:ext uri="{FF2B5EF4-FFF2-40B4-BE49-F238E27FC236}">
                <a16:creationId xmlns:a16="http://schemas.microsoft.com/office/drawing/2014/main" id="{25817805-D161-B54B-B7D8-D8025BF211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738370"/>
            <a:ext cx="2724266" cy="2962640"/>
          </a:xfrm>
          <a:prstGeom prst="rect">
            <a:avLst/>
          </a:prstGeom>
          <a:noFill/>
          <a:ln>
            <a:noFill/>
          </a:ln>
        </p:spPr>
      </p:pic>
      <p:pic>
        <p:nvPicPr>
          <p:cNvPr id="3" name="Picture 2" descr="An orange cover with an eagle&#10;&#10;AI-generated content may be incorrect.">
            <a:extLst>
              <a:ext uri="{FF2B5EF4-FFF2-40B4-BE49-F238E27FC236}">
                <a16:creationId xmlns:a16="http://schemas.microsoft.com/office/drawing/2014/main" id="{094669C0-BB5E-2EBB-0F01-7D2AE46B7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1295400"/>
            <a:ext cx="1623060" cy="1298448"/>
          </a:xfrm>
          <a:prstGeom prst="rect">
            <a:avLst/>
          </a:prstGeom>
        </p:spPr>
      </p:pic>
    </p:spTree>
    <p:extLst>
      <p:ext uri="{BB962C8B-B14F-4D97-AF65-F5344CB8AC3E}">
        <p14:creationId xmlns:p14="http://schemas.microsoft.com/office/powerpoint/2010/main" val="1286615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B0343-3BDB-48EA-8A30-B5CB46110CE1}"/>
              </a:ext>
            </a:extLst>
          </p:cNvPr>
          <p:cNvSpPr txBox="1">
            <a:spLocks/>
          </p:cNvSpPr>
          <p:nvPr/>
        </p:nvSpPr>
        <p:spPr>
          <a:xfrm>
            <a:off x="658137" y="1470614"/>
            <a:ext cx="2016443" cy="580993"/>
          </a:xfrm>
          <a:prstGeom prst="rect">
            <a:avLst/>
          </a:prstGeom>
          <a:solidFill>
            <a:srgbClr val="1B75BC"/>
          </a:solid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mj-lt"/>
                <a:ea typeface="+mj-ea"/>
                <a:cs typeface="+mj-cs"/>
              </a:rPr>
              <a:t>FIDUCIARY CHECKLIST</a:t>
            </a:r>
          </a:p>
        </p:txBody>
      </p:sp>
      <p:sp>
        <p:nvSpPr>
          <p:cNvPr id="3" name="Content Placeholder 2">
            <a:extLst>
              <a:ext uri="{FF2B5EF4-FFF2-40B4-BE49-F238E27FC236}">
                <a16:creationId xmlns:a16="http://schemas.microsoft.com/office/drawing/2014/main" id="{7B3E09E4-7615-47A6-B67A-ADDCF755175F}"/>
              </a:ext>
            </a:extLst>
          </p:cNvPr>
          <p:cNvSpPr txBox="1">
            <a:spLocks/>
          </p:cNvSpPr>
          <p:nvPr/>
        </p:nvSpPr>
        <p:spPr bwMode="auto">
          <a:xfrm>
            <a:off x="3929281" y="2377021"/>
            <a:ext cx="2416274" cy="35170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849785"/>
              </a:buClr>
              <a:buChar char="•"/>
              <a:defRPr sz="1600">
                <a:solidFill>
                  <a:srgbClr val="404040"/>
                </a:solidFill>
                <a:latin typeface="Calibri" pitchFamily="34" charset="0"/>
                <a:ea typeface="+mn-ea"/>
                <a:cs typeface="+mn-cs"/>
              </a:defRPr>
            </a:lvl1pPr>
            <a:lvl2pPr marL="742950" indent="-285750" algn="l" rtl="0" eaLnBrk="1" fontAlgn="base" hangingPunct="1">
              <a:spcBef>
                <a:spcPct val="20000"/>
              </a:spcBef>
              <a:spcAft>
                <a:spcPct val="0"/>
              </a:spcAft>
              <a:buChar char="–"/>
              <a:defRPr sz="1600">
                <a:solidFill>
                  <a:srgbClr val="404040"/>
                </a:solidFill>
                <a:latin typeface="Calibri" pitchFamily="34" charset="0"/>
                <a:ea typeface="+mn-ea"/>
              </a:defRPr>
            </a:lvl2pPr>
            <a:lvl3pPr marL="1143000" indent="-228600" algn="l" rtl="0" eaLnBrk="1" fontAlgn="base" hangingPunct="1">
              <a:spcBef>
                <a:spcPct val="20000"/>
              </a:spcBef>
              <a:spcAft>
                <a:spcPct val="0"/>
              </a:spcAft>
              <a:buClr>
                <a:srgbClr val="849785"/>
              </a:buClr>
              <a:buChar char="•"/>
              <a:defRPr sz="1600">
                <a:solidFill>
                  <a:srgbClr val="404040"/>
                </a:solidFill>
                <a:latin typeface="Calibri" pitchFamily="34" charset="0"/>
                <a:ea typeface="+mn-ea"/>
              </a:defRPr>
            </a:lvl3pPr>
            <a:lvl4pPr marL="1600200" indent="-228600" algn="l" rtl="0" eaLnBrk="1" fontAlgn="base" hangingPunct="1">
              <a:spcBef>
                <a:spcPct val="20000"/>
              </a:spcBef>
              <a:spcAft>
                <a:spcPct val="0"/>
              </a:spcAft>
              <a:buChar char="–"/>
              <a:defRPr sz="1600">
                <a:solidFill>
                  <a:srgbClr val="404040"/>
                </a:solidFill>
                <a:latin typeface="Calibri" pitchFamily="34" charset="0"/>
                <a:ea typeface="+mn-ea"/>
              </a:defRPr>
            </a:lvl4pPr>
            <a:lvl5pPr marL="2057400" indent="-228600" algn="l" rtl="0" eaLnBrk="1" fontAlgn="base" hangingPunct="1">
              <a:spcBef>
                <a:spcPct val="20000"/>
              </a:spcBef>
              <a:spcAft>
                <a:spcPct val="0"/>
              </a:spcAft>
              <a:buClr>
                <a:srgbClr val="849785"/>
              </a:buClr>
              <a:buChar char="»"/>
              <a:defRPr sz="1600">
                <a:solidFill>
                  <a:srgbClr val="404040"/>
                </a:solidFill>
                <a:latin typeface="Calibri" pitchFamily="34" charset="0"/>
                <a:ea typeface="+mn-ea"/>
              </a:defRPr>
            </a:lvl5pPr>
            <a:lvl6pPr marL="2514600" indent="-228600" algn="l" rtl="0" eaLnBrk="1" fontAlgn="base" hangingPunct="1">
              <a:spcBef>
                <a:spcPct val="20000"/>
              </a:spcBef>
              <a:spcAft>
                <a:spcPct val="0"/>
              </a:spcAft>
              <a:buClr>
                <a:srgbClr val="849785"/>
              </a:buClr>
              <a:buChar char="»"/>
              <a:defRPr sz="1600">
                <a:solidFill>
                  <a:srgbClr val="404040"/>
                </a:solidFill>
                <a:latin typeface="+mn-lt"/>
                <a:ea typeface="+mn-ea"/>
              </a:defRPr>
            </a:lvl6pPr>
            <a:lvl7pPr marL="2971800" indent="-228600" algn="l" rtl="0" eaLnBrk="1" fontAlgn="base" hangingPunct="1">
              <a:spcBef>
                <a:spcPct val="20000"/>
              </a:spcBef>
              <a:spcAft>
                <a:spcPct val="0"/>
              </a:spcAft>
              <a:buClr>
                <a:srgbClr val="849785"/>
              </a:buClr>
              <a:buChar char="»"/>
              <a:defRPr sz="1600">
                <a:solidFill>
                  <a:srgbClr val="404040"/>
                </a:solidFill>
                <a:latin typeface="+mn-lt"/>
                <a:ea typeface="+mn-ea"/>
              </a:defRPr>
            </a:lvl7pPr>
            <a:lvl8pPr marL="3429000" indent="-228600" algn="l" rtl="0" eaLnBrk="1" fontAlgn="base" hangingPunct="1">
              <a:spcBef>
                <a:spcPct val="20000"/>
              </a:spcBef>
              <a:spcAft>
                <a:spcPct val="0"/>
              </a:spcAft>
              <a:buClr>
                <a:srgbClr val="849785"/>
              </a:buClr>
              <a:buChar char="»"/>
              <a:defRPr sz="1600">
                <a:solidFill>
                  <a:srgbClr val="404040"/>
                </a:solidFill>
                <a:latin typeface="+mn-lt"/>
                <a:ea typeface="+mn-ea"/>
              </a:defRPr>
            </a:lvl8pPr>
            <a:lvl9pPr marL="3886200" indent="-228600" algn="l" rtl="0" eaLnBrk="1" fontAlgn="base" hangingPunct="1">
              <a:spcBef>
                <a:spcPct val="20000"/>
              </a:spcBef>
              <a:spcAft>
                <a:spcPct val="0"/>
              </a:spcAft>
              <a:buClr>
                <a:srgbClr val="849785"/>
              </a:buClr>
              <a:buChar char="»"/>
              <a:defRPr sz="1600">
                <a:solidFill>
                  <a:srgbClr val="404040"/>
                </a:solidFill>
                <a:latin typeface="+mn-lt"/>
                <a:ea typeface="+mn-ea"/>
              </a:defRPr>
            </a:lvl9pPr>
          </a:lstStyle>
          <a:p>
            <a:pPr marL="0" marR="0" lvl="0" indent="0" algn="ctr" defTabSz="457200" rtl="0" eaLnBrk="1" fontAlgn="base" latinLnBrk="0" hangingPunct="1">
              <a:lnSpc>
                <a:spcPct val="100000"/>
              </a:lnSpc>
              <a:spcBef>
                <a:spcPct val="20000"/>
              </a:spcBef>
              <a:spcAft>
                <a:spcPct val="0"/>
              </a:spcAft>
              <a:buClr>
                <a:srgbClr val="849785"/>
              </a:buClr>
              <a:buSzTx/>
              <a:buFontTx/>
              <a:buNone/>
              <a:tabLst/>
              <a:defRPr/>
            </a:pPr>
            <a:r>
              <a:rPr kumimoji="0" lang="en-US" sz="1600" b="1" i="0" u="none" strike="noStrike" kern="0" cap="none" spc="0" normalizeH="0" baseline="0" noProof="0" dirty="0">
                <a:ln>
                  <a:noFill/>
                </a:ln>
                <a:solidFill>
                  <a:srgbClr val="404040"/>
                </a:solidFill>
                <a:effectLst/>
                <a:uLnTx/>
                <a:uFillTx/>
                <a:latin typeface="Calibri" pitchFamily="34" charset="0"/>
                <a:ea typeface="+mn-ea"/>
                <a:cs typeface="+mn-cs"/>
              </a:rPr>
              <a:t> </a:t>
            </a:r>
          </a:p>
          <a:p>
            <a:pPr marL="347472"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Yes – possible conflicts*</a:t>
            </a:r>
          </a:p>
          <a:p>
            <a:pPr marL="347472" marR="0" lvl="0" indent="0" algn="l"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  	 Yes – possible conflicts*</a:t>
            </a:r>
          </a:p>
          <a:p>
            <a:pPr marL="347472"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Yes – possible conflicts</a:t>
            </a:r>
          </a:p>
          <a:p>
            <a:pPr marL="347472"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Yes – possible conflicts</a:t>
            </a:r>
          </a:p>
          <a:p>
            <a:pPr marL="347472"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Yes – possible conflicts</a:t>
            </a:r>
          </a:p>
          <a:p>
            <a:pPr marL="347472"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Yes – possible conflicts</a:t>
            </a:r>
          </a:p>
          <a:p>
            <a:pPr marL="114300" indent="0" algn="ctr">
              <a:lnSpc>
                <a:spcPct val="150000"/>
              </a:lnSpc>
              <a:buNone/>
              <a:defRPr/>
            </a:pPr>
            <a:r>
              <a:rPr lang="en-US" sz="1300" kern="0" dirty="0">
                <a:solidFill>
                  <a:srgbClr val="000000"/>
                </a:solidFill>
              </a:rPr>
              <a:t>Limited – possible conflicts</a:t>
            </a:r>
          </a:p>
          <a:p>
            <a:pPr marL="347472" marR="0" lvl="0" indent="0" algn="ctr" defTabSz="457200" rtl="0" eaLnBrk="1" fontAlgn="base" latinLnBrk="0" hangingPunct="1">
              <a:lnSpc>
                <a:spcPct val="150000"/>
              </a:lnSpc>
              <a:spcBef>
                <a:spcPct val="20000"/>
              </a:spcBef>
              <a:spcAft>
                <a:spcPct val="0"/>
              </a:spcAft>
              <a:buClr>
                <a:srgbClr val="849785"/>
              </a:buClr>
              <a:buSzTx/>
              <a:buFontTx/>
              <a:buNone/>
              <a:tabLst/>
              <a:defRPr/>
            </a:pPr>
            <a:endParaRPr kumimoji="0" lang="en-US" sz="1300" b="0" i="0" u="none" strike="noStrike" kern="0" cap="none" spc="0" normalizeH="0" baseline="0" noProof="0" dirty="0">
              <a:ln>
                <a:noFill/>
              </a:ln>
              <a:solidFill>
                <a:srgbClr val="650065"/>
              </a:solidFill>
              <a:effectLst/>
              <a:uLnTx/>
              <a:uFillTx/>
              <a:latin typeface="Calibri" pitchFamily="34" charset="0"/>
              <a:ea typeface="+mn-ea"/>
              <a:cs typeface="+mn-cs"/>
            </a:endParaRPr>
          </a:p>
        </p:txBody>
      </p:sp>
      <p:sp>
        <p:nvSpPr>
          <p:cNvPr id="4" name="Content Placeholder 2">
            <a:extLst>
              <a:ext uri="{FF2B5EF4-FFF2-40B4-BE49-F238E27FC236}">
                <a16:creationId xmlns:a16="http://schemas.microsoft.com/office/drawing/2014/main" id="{902AA408-4166-422C-9B76-6DA4BFDA3C50}"/>
              </a:ext>
            </a:extLst>
          </p:cNvPr>
          <p:cNvSpPr txBox="1">
            <a:spLocks/>
          </p:cNvSpPr>
          <p:nvPr/>
        </p:nvSpPr>
        <p:spPr bwMode="auto">
          <a:xfrm>
            <a:off x="641983" y="2373635"/>
            <a:ext cx="3824288" cy="267924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849785"/>
              </a:buClr>
              <a:buChar char="•"/>
              <a:defRPr sz="1600">
                <a:solidFill>
                  <a:srgbClr val="404040"/>
                </a:solidFill>
                <a:latin typeface="Calibri" pitchFamily="34" charset="0"/>
                <a:ea typeface="+mn-ea"/>
                <a:cs typeface="+mn-cs"/>
              </a:defRPr>
            </a:lvl1pPr>
            <a:lvl2pPr marL="742950" indent="-285750" algn="l" rtl="0" eaLnBrk="1" fontAlgn="base" hangingPunct="1">
              <a:spcBef>
                <a:spcPct val="20000"/>
              </a:spcBef>
              <a:spcAft>
                <a:spcPct val="0"/>
              </a:spcAft>
              <a:buChar char="–"/>
              <a:defRPr sz="1600">
                <a:solidFill>
                  <a:srgbClr val="404040"/>
                </a:solidFill>
                <a:latin typeface="Calibri" pitchFamily="34" charset="0"/>
                <a:ea typeface="+mn-ea"/>
              </a:defRPr>
            </a:lvl2pPr>
            <a:lvl3pPr marL="1143000" indent="-228600" algn="l" rtl="0" eaLnBrk="1" fontAlgn="base" hangingPunct="1">
              <a:spcBef>
                <a:spcPct val="20000"/>
              </a:spcBef>
              <a:spcAft>
                <a:spcPct val="0"/>
              </a:spcAft>
              <a:buClr>
                <a:srgbClr val="849785"/>
              </a:buClr>
              <a:buChar char="•"/>
              <a:defRPr sz="1600">
                <a:solidFill>
                  <a:srgbClr val="404040"/>
                </a:solidFill>
                <a:latin typeface="Calibri" pitchFamily="34" charset="0"/>
                <a:ea typeface="+mn-ea"/>
              </a:defRPr>
            </a:lvl3pPr>
            <a:lvl4pPr marL="1600200" indent="-228600" algn="l" rtl="0" eaLnBrk="1" fontAlgn="base" hangingPunct="1">
              <a:spcBef>
                <a:spcPct val="20000"/>
              </a:spcBef>
              <a:spcAft>
                <a:spcPct val="0"/>
              </a:spcAft>
              <a:buChar char="–"/>
              <a:defRPr sz="1600">
                <a:solidFill>
                  <a:srgbClr val="404040"/>
                </a:solidFill>
                <a:latin typeface="Calibri" pitchFamily="34" charset="0"/>
                <a:ea typeface="+mn-ea"/>
              </a:defRPr>
            </a:lvl4pPr>
            <a:lvl5pPr marL="2057400" indent="-228600" algn="l" rtl="0" eaLnBrk="1" fontAlgn="base" hangingPunct="1">
              <a:spcBef>
                <a:spcPct val="20000"/>
              </a:spcBef>
              <a:spcAft>
                <a:spcPct val="0"/>
              </a:spcAft>
              <a:buClr>
                <a:srgbClr val="849785"/>
              </a:buClr>
              <a:buChar char="»"/>
              <a:defRPr sz="1600">
                <a:solidFill>
                  <a:srgbClr val="404040"/>
                </a:solidFill>
                <a:latin typeface="Calibri" pitchFamily="34" charset="0"/>
                <a:ea typeface="+mn-ea"/>
              </a:defRPr>
            </a:lvl5pPr>
            <a:lvl6pPr marL="2514600" indent="-228600" algn="l" rtl="0" eaLnBrk="1" fontAlgn="base" hangingPunct="1">
              <a:spcBef>
                <a:spcPct val="20000"/>
              </a:spcBef>
              <a:spcAft>
                <a:spcPct val="0"/>
              </a:spcAft>
              <a:buClr>
                <a:srgbClr val="849785"/>
              </a:buClr>
              <a:buChar char="»"/>
              <a:defRPr sz="1600">
                <a:solidFill>
                  <a:srgbClr val="404040"/>
                </a:solidFill>
                <a:latin typeface="+mn-lt"/>
                <a:ea typeface="+mn-ea"/>
              </a:defRPr>
            </a:lvl6pPr>
            <a:lvl7pPr marL="2971800" indent="-228600" algn="l" rtl="0" eaLnBrk="1" fontAlgn="base" hangingPunct="1">
              <a:spcBef>
                <a:spcPct val="20000"/>
              </a:spcBef>
              <a:spcAft>
                <a:spcPct val="0"/>
              </a:spcAft>
              <a:buClr>
                <a:srgbClr val="849785"/>
              </a:buClr>
              <a:buChar char="»"/>
              <a:defRPr sz="1600">
                <a:solidFill>
                  <a:srgbClr val="404040"/>
                </a:solidFill>
                <a:latin typeface="+mn-lt"/>
                <a:ea typeface="+mn-ea"/>
              </a:defRPr>
            </a:lvl7pPr>
            <a:lvl8pPr marL="3429000" indent="-228600" algn="l" rtl="0" eaLnBrk="1" fontAlgn="base" hangingPunct="1">
              <a:spcBef>
                <a:spcPct val="20000"/>
              </a:spcBef>
              <a:spcAft>
                <a:spcPct val="0"/>
              </a:spcAft>
              <a:buClr>
                <a:srgbClr val="849785"/>
              </a:buClr>
              <a:buChar char="»"/>
              <a:defRPr sz="1600">
                <a:solidFill>
                  <a:srgbClr val="404040"/>
                </a:solidFill>
                <a:latin typeface="+mn-lt"/>
                <a:ea typeface="+mn-ea"/>
              </a:defRPr>
            </a:lvl8pPr>
            <a:lvl9pPr marL="3886200" indent="-228600" algn="l" rtl="0" eaLnBrk="1" fontAlgn="base" hangingPunct="1">
              <a:spcBef>
                <a:spcPct val="20000"/>
              </a:spcBef>
              <a:spcAft>
                <a:spcPct val="0"/>
              </a:spcAft>
              <a:buClr>
                <a:srgbClr val="849785"/>
              </a:buClr>
              <a:buChar char="»"/>
              <a:defRPr sz="1600">
                <a:solidFill>
                  <a:srgbClr val="404040"/>
                </a:solidFill>
                <a:latin typeface="+mn-lt"/>
                <a:ea typeface="+mn-ea"/>
              </a:defRPr>
            </a:lvl9pPr>
          </a:lstStyle>
          <a:p>
            <a:pPr marL="0" marR="0" lvl="0" indent="0" algn="l" defTabSz="457200" rtl="0" eaLnBrk="1" fontAlgn="base" latinLnBrk="0" hangingPunct="1">
              <a:lnSpc>
                <a:spcPct val="100000"/>
              </a:lnSpc>
              <a:spcBef>
                <a:spcPct val="20000"/>
              </a:spcBef>
              <a:spcAft>
                <a:spcPct val="0"/>
              </a:spcAft>
              <a:buClr>
                <a:srgbClr val="849785"/>
              </a:buClr>
              <a:buSzTx/>
              <a:buFontTx/>
              <a:buNone/>
              <a:tabLst/>
              <a:defRPr/>
            </a:pPr>
            <a:r>
              <a:rPr kumimoji="0" lang="en-US" sz="1800" b="1" i="0" u="none" strike="noStrike" kern="0" cap="none" spc="0" normalizeH="0" baseline="0" noProof="0" dirty="0">
                <a:ln>
                  <a:noFill/>
                </a:ln>
                <a:solidFill>
                  <a:srgbClr val="000000"/>
                </a:solidFill>
                <a:effectLst/>
                <a:uLnTx/>
                <a:uFillTx/>
                <a:latin typeface="Calibri" pitchFamily="34" charset="0"/>
                <a:ea typeface="+mn-ea"/>
                <a:cs typeface="+mn-cs"/>
              </a:rPr>
              <a:t>Conflicts of Interest:</a:t>
            </a:r>
          </a:p>
          <a:p>
            <a:pPr marL="342900" marR="0" lvl="0" indent="-342900" algn="l" defTabSz="457200" rtl="0" eaLnBrk="1" fontAlgn="base" latinLnBrk="0" hangingPunct="1">
              <a:lnSpc>
                <a:spcPct val="150000"/>
              </a:lnSpc>
              <a:spcBef>
                <a:spcPct val="20000"/>
              </a:spcBef>
              <a:spcAft>
                <a:spcPct val="0"/>
              </a:spcAft>
              <a:buClr>
                <a:srgbClr val="849785"/>
              </a:buClr>
              <a:buSzTx/>
              <a:buFontTx/>
              <a:buChar char="•"/>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Proprietary Product Trading (internal profit desks)</a:t>
            </a:r>
          </a:p>
          <a:p>
            <a:pPr marL="342900" marR="0" lvl="0" indent="-342900" algn="l" defTabSz="457200" rtl="0" eaLnBrk="1" fontAlgn="base" latinLnBrk="0" hangingPunct="1">
              <a:lnSpc>
                <a:spcPct val="150000"/>
              </a:lnSpc>
              <a:spcBef>
                <a:spcPct val="20000"/>
              </a:spcBef>
              <a:spcAft>
                <a:spcPct val="0"/>
              </a:spcAft>
              <a:buClr>
                <a:srgbClr val="849785"/>
              </a:buClr>
              <a:buSzTx/>
              <a:buFontTx/>
              <a:buChar char="•"/>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Principal Trading (allowed in managed accounts)</a:t>
            </a:r>
          </a:p>
          <a:p>
            <a:pPr marL="342900" marR="0" lvl="0" indent="-342900" algn="l" defTabSz="457200" rtl="0" eaLnBrk="1" fontAlgn="base" latinLnBrk="0" hangingPunct="1">
              <a:lnSpc>
                <a:spcPct val="150000"/>
              </a:lnSpc>
              <a:spcBef>
                <a:spcPct val="20000"/>
              </a:spcBef>
              <a:spcAft>
                <a:spcPct val="0"/>
              </a:spcAft>
              <a:buClr>
                <a:srgbClr val="849785"/>
              </a:buClr>
              <a:buSzTx/>
              <a:buFontTx/>
              <a:buChar char="•"/>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Manufacturing / Distribution mark-up</a:t>
            </a:r>
          </a:p>
          <a:p>
            <a:pPr marL="342900" marR="0" lvl="0" indent="-342900" algn="l" defTabSz="457200" rtl="0" eaLnBrk="1" fontAlgn="base" latinLnBrk="0" hangingPunct="1">
              <a:lnSpc>
                <a:spcPct val="150000"/>
              </a:lnSpc>
              <a:spcBef>
                <a:spcPct val="20000"/>
              </a:spcBef>
              <a:spcAft>
                <a:spcPct val="0"/>
              </a:spcAft>
              <a:buClr>
                <a:srgbClr val="849785"/>
              </a:buClr>
              <a:buSzTx/>
              <a:buFontTx/>
              <a:buChar char="•"/>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Securities / Product Mark-ups</a:t>
            </a:r>
          </a:p>
          <a:p>
            <a:pPr marL="342900" marR="0" lvl="0" indent="-342900" algn="l" defTabSz="457200" rtl="0" eaLnBrk="1" fontAlgn="base" latinLnBrk="0" hangingPunct="1">
              <a:lnSpc>
                <a:spcPct val="150000"/>
              </a:lnSpc>
              <a:spcBef>
                <a:spcPct val="20000"/>
              </a:spcBef>
              <a:spcAft>
                <a:spcPct val="0"/>
              </a:spcAft>
              <a:buClr>
                <a:srgbClr val="849785"/>
              </a:buClr>
              <a:buSzTx/>
              <a:buFontTx/>
              <a:buChar char="•"/>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Distribution Channel Mark-ups</a:t>
            </a:r>
          </a:p>
          <a:p>
            <a:pPr marL="342900" marR="0" lvl="0" indent="-342900" algn="l" defTabSz="457200" rtl="0" eaLnBrk="1" fontAlgn="base" latinLnBrk="0" hangingPunct="1">
              <a:lnSpc>
                <a:spcPct val="150000"/>
              </a:lnSpc>
              <a:spcBef>
                <a:spcPct val="20000"/>
              </a:spcBef>
              <a:spcAft>
                <a:spcPct val="0"/>
              </a:spcAft>
              <a:buClr>
                <a:srgbClr val="849785"/>
              </a:buClr>
              <a:buSzTx/>
              <a:buFontTx/>
              <a:buChar char="•"/>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ERISA 3(21) or 3(38) Fiduciary Status</a:t>
            </a:r>
          </a:p>
        </p:txBody>
      </p:sp>
      <p:sp>
        <p:nvSpPr>
          <p:cNvPr id="5" name="TextBox 4">
            <a:extLst>
              <a:ext uri="{FF2B5EF4-FFF2-40B4-BE49-F238E27FC236}">
                <a16:creationId xmlns:a16="http://schemas.microsoft.com/office/drawing/2014/main" id="{41C70914-6D38-42A6-A9D4-DE93C4DC1218}"/>
              </a:ext>
            </a:extLst>
          </p:cNvPr>
          <p:cNvSpPr txBox="1"/>
          <p:nvPr/>
        </p:nvSpPr>
        <p:spPr>
          <a:xfrm>
            <a:off x="4190047" y="1470614"/>
            <a:ext cx="1905954" cy="830997"/>
          </a:xfrm>
          <a:prstGeom prst="rect">
            <a:avLst/>
          </a:prstGeom>
          <a:solidFill>
            <a:srgbClr val="1B75BC"/>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bg1"/>
                </a:solidFill>
                <a:effectLst/>
                <a:uLnTx/>
                <a:uFillTx/>
                <a:latin typeface="Calibri" pitchFamily="34" charset="0"/>
              </a:rPr>
              <a:t>Bank/Broker-Dealer</a:t>
            </a:r>
          </a:p>
          <a:p>
            <a:pPr marL="0" marR="0" lvl="0" indent="0" algn="ctr" defTabSz="457200" eaLnBrk="1" fontAlgn="auto" latinLnBrk="0" hangingPunct="1">
              <a:lnSpc>
                <a:spcPct val="100000"/>
              </a:lnSpc>
              <a:spcBef>
                <a:spcPts val="0"/>
              </a:spcBef>
              <a:spcAft>
                <a:spcPts val="0"/>
              </a:spcAft>
              <a:buClrTx/>
              <a:buSzTx/>
              <a:buFontTx/>
              <a:buNone/>
              <a:tabLst/>
              <a:defRPr/>
            </a:pPr>
            <a:r>
              <a:rPr lang="en-US" sz="1600" b="1" kern="0" dirty="0">
                <a:solidFill>
                  <a:schemeClr val="bg1"/>
                </a:solidFill>
                <a:latin typeface="Calibri" pitchFamily="34" charset="0"/>
              </a:rPr>
              <a:t>Suitability Standard</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FFFFFF"/>
              </a:solidFill>
              <a:effectLst/>
              <a:uLnTx/>
              <a:uFillTx/>
              <a:latin typeface="Calibri" pitchFamily="34" charset="0"/>
            </a:endParaRPr>
          </a:p>
        </p:txBody>
      </p:sp>
      <p:sp>
        <p:nvSpPr>
          <p:cNvPr id="8" name="TextBox 7">
            <a:extLst>
              <a:ext uri="{FF2B5EF4-FFF2-40B4-BE49-F238E27FC236}">
                <a16:creationId xmlns:a16="http://schemas.microsoft.com/office/drawing/2014/main" id="{57689415-011C-4451-B844-7C618BC036F7}"/>
              </a:ext>
            </a:extLst>
          </p:cNvPr>
          <p:cNvSpPr txBox="1"/>
          <p:nvPr/>
        </p:nvSpPr>
        <p:spPr>
          <a:xfrm>
            <a:off x="6347018" y="1466832"/>
            <a:ext cx="2568382" cy="830997"/>
          </a:xfrm>
          <a:prstGeom prst="rect">
            <a:avLst/>
          </a:prstGeom>
          <a:solidFill>
            <a:srgbClr val="1B75BC"/>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bg1"/>
                </a:solidFill>
                <a:effectLst/>
                <a:uLnTx/>
                <a:uFillTx/>
                <a:latin typeface="Calibri" pitchFamily="34" charset="0"/>
              </a:rPr>
              <a:t>Registered Investment Adviser (RIA)</a:t>
            </a:r>
          </a:p>
          <a:p>
            <a:pPr marL="0" marR="0" lvl="0" indent="0" algn="ctr" defTabSz="457200" eaLnBrk="1" fontAlgn="auto" latinLnBrk="0" hangingPunct="1">
              <a:lnSpc>
                <a:spcPct val="100000"/>
              </a:lnSpc>
              <a:spcBef>
                <a:spcPts val="0"/>
              </a:spcBef>
              <a:spcAft>
                <a:spcPts val="0"/>
              </a:spcAft>
              <a:buClrTx/>
              <a:buSzTx/>
              <a:buFontTx/>
              <a:buNone/>
              <a:tabLst/>
              <a:defRPr/>
            </a:pPr>
            <a:r>
              <a:rPr lang="en-US" sz="1600" b="1" kern="0" dirty="0">
                <a:solidFill>
                  <a:schemeClr val="bg1"/>
                </a:solidFill>
                <a:latin typeface="Calibri" pitchFamily="34" charset="0"/>
              </a:rPr>
              <a:t>Fiduciary Standard</a:t>
            </a:r>
            <a:endParaRPr kumimoji="0" lang="en-US" sz="1600" b="1" i="0" u="none" strike="noStrike" kern="0" cap="none" spc="0" normalizeH="0" baseline="0" noProof="0" dirty="0">
              <a:ln>
                <a:noFill/>
              </a:ln>
              <a:solidFill>
                <a:schemeClr val="bg1"/>
              </a:solidFill>
              <a:effectLst/>
              <a:uLnTx/>
              <a:uFillTx/>
              <a:latin typeface="Calibri" pitchFamily="34" charset="0"/>
            </a:endParaRPr>
          </a:p>
        </p:txBody>
      </p:sp>
      <p:sp>
        <p:nvSpPr>
          <p:cNvPr id="9" name="Content Placeholder 2">
            <a:extLst>
              <a:ext uri="{FF2B5EF4-FFF2-40B4-BE49-F238E27FC236}">
                <a16:creationId xmlns:a16="http://schemas.microsoft.com/office/drawing/2014/main" id="{402CE542-FAF9-4F1D-9577-E9AC411D8EC1}"/>
              </a:ext>
            </a:extLst>
          </p:cNvPr>
          <p:cNvSpPr txBox="1">
            <a:spLocks/>
          </p:cNvSpPr>
          <p:nvPr/>
        </p:nvSpPr>
        <p:spPr bwMode="auto">
          <a:xfrm>
            <a:off x="6769417" y="2373634"/>
            <a:ext cx="1460183" cy="267924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849785"/>
              </a:buClr>
              <a:buChar char="•"/>
              <a:defRPr sz="1600">
                <a:solidFill>
                  <a:srgbClr val="404040"/>
                </a:solidFill>
                <a:latin typeface="Calibri" pitchFamily="34" charset="0"/>
                <a:ea typeface="+mn-ea"/>
                <a:cs typeface="+mn-cs"/>
              </a:defRPr>
            </a:lvl1pPr>
            <a:lvl2pPr marL="742950" indent="-285750" algn="l" rtl="0" eaLnBrk="1" fontAlgn="base" hangingPunct="1">
              <a:spcBef>
                <a:spcPct val="20000"/>
              </a:spcBef>
              <a:spcAft>
                <a:spcPct val="0"/>
              </a:spcAft>
              <a:buChar char="–"/>
              <a:defRPr sz="1600">
                <a:solidFill>
                  <a:srgbClr val="404040"/>
                </a:solidFill>
                <a:latin typeface="Calibri" pitchFamily="34" charset="0"/>
                <a:ea typeface="+mn-ea"/>
              </a:defRPr>
            </a:lvl2pPr>
            <a:lvl3pPr marL="1143000" indent="-228600" algn="l" rtl="0" eaLnBrk="1" fontAlgn="base" hangingPunct="1">
              <a:spcBef>
                <a:spcPct val="20000"/>
              </a:spcBef>
              <a:spcAft>
                <a:spcPct val="0"/>
              </a:spcAft>
              <a:buClr>
                <a:srgbClr val="849785"/>
              </a:buClr>
              <a:buChar char="•"/>
              <a:defRPr sz="1600">
                <a:solidFill>
                  <a:srgbClr val="404040"/>
                </a:solidFill>
                <a:latin typeface="Calibri" pitchFamily="34" charset="0"/>
                <a:ea typeface="+mn-ea"/>
              </a:defRPr>
            </a:lvl3pPr>
            <a:lvl4pPr marL="1600200" indent="-228600" algn="l" rtl="0" eaLnBrk="1" fontAlgn="base" hangingPunct="1">
              <a:spcBef>
                <a:spcPct val="20000"/>
              </a:spcBef>
              <a:spcAft>
                <a:spcPct val="0"/>
              </a:spcAft>
              <a:buChar char="–"/>
              <a:defRPr sz="1600">
                <a:solidFill>
                  <a:srgbClr val="404040"/>
                </a:solidFill>
                <a:latin typeface="Calibri" pitchFamily="34" charset="0"/>
                <a:ea typeface="+mn-ea"/>
              </a:defRPr>
            </a:lvl4pPr>
            <a:lvl5pPr marL="2057400" indent="-228600" algn="l" rtl="0" eaLnBrk="1" fontAlgn="base" hangingPunct="1">
              <a:spcBef>
                <a:spcPct val="20000"/>
              </a:spcBef>
              <a:spcAft>
                <a:spcPct val="0"/>
              </a:spcAft>
              <a:buClr>
                <a:srgbClr val="849785"/>
              </a:buClr>
              <a:buChar char="»"/>
              <a:defRPr sz="1600">
                <a:solidFill>
                  <a:srgbClr val="404040"/>
                </a:solidFill>
                <a:latin typeface="Calibri" pitchFamily="34" charset="0"/>
                <a:ea typeface="+mn-ea"/>
              </a:defRPr>
            </a:lvl5pPr>
            <a:lvl6pPr marL="2514600" indent="-228600" algn="l" rtl="0" eaLnBrk="1" fontAlgn="base" hangingPunct="1">
              <a:spcBef>
                <a:spcPct val="20000"/>
              </a:spcBef>
              <a:spcAft>
                <a:spcPct val="0"/>
              </a:spcAft>
              <a:buClr>
                <a:srgbClr val="849785"/>
              </a:buClr>
              <a:buChar char="»"/>
              <a:defRPr sz="1600">
                <a:solidFill>
                  <a:srgbClr val="404040"/>
                </a:solidFill>
                <a:latin typeface="+mn-lt"/>
                <a:ea typeface="+mn-ea"/>
              </a:defRPr>
            </a:lvl6pPr>
            <a:lvl7pPr marL="2971800" indent="-228600" algn="l" rtl="0" eaLnBrk="1" fontAlgn="base" hangingPunct="1">
              <a:spcBef>
                <a:spcPct val="20000"/>
              </a:spcBef>
              <a:spcAft>
                <a:spcPct val="0"/>
              </a:spcAft>
              <a:buClr>
                <a:srgbClr val="849785"/>
              </a:buClr>
              <a:buChar char="»"/>
              <a:defRPr sz="1600">
                <a:solidFill>
                  <a:srgbClr val="404040"/>
                </a:solidFill>
                <a:latin typeface="+mn-lt"/>
                <a:ea typeface="+mn-ea"/>
              </a:defRPr>
            </a:lvl7pPr>
            <a:lvl8pPr marL="3429000" indent="-228600" algn="l" rtl="0" eaLnBrk="1" fontAlgn="base" hangingPunct="1">
              <a:spcBef>
                <a:spcPct val="20000"/>
              </a:spcBef>
              <a:spcAft>
                <a:spcPct val="0"/>
              </a:spcAft>
              <a:buClr>
                <a:srgbClr val="849785"/>
              </a:buClr>
              <a:buChar char="»"/>
              <a:defRPr sz="1600">
                <a:solidFill>
                  <a:srgbClr val="404040"/>
                </a:solidFill>
                <a:latin typeface="+mn-lt"/>
                <a:ea typeface="+mn-ea"/>
              </a:defRPr>
            </a:lvl8pPr>
            <a:lvl9pPr marL="3886200" indent="-228600" algn="l" rtl="0" eaLnBrk="1" fontAlgn="base" hangingPunct="1">
              <a:spcBef>
                <a:spcPct val="20000"/>
              </a:spcBef>
              <a:spcAft>
                <a:spcPct val="0"/>
              </a:spcAft>
              <a:buClr>
                <a:srgbClr val="849785"/>
              </a:buClr>
              <a:buChar char="»"/>
              <a:defRPr sz="1600">
                <a:solidFill>
                  <a:srgbClr val="404040"/>
                </a:solidFill>
                <a:latin typeface="+mn-lt"/>
                <a:ea typeface="+mn-ea"/>
              </a:defRPr>
            </a:lvl9pPr>
          </a:lstStyle>
          <a:p>
            <a:pPr marL="0" marR="0" lvl="0" indent="0" algn="ctr" defTabSz="457200" rtl="0" eaLnBrk="1" fontAlgn="base" latinLnBrk="0" hangingPunct="1">
              <a:lnSpc>
                <a:spcPct val="100000"/>
              </a:lnSpc>
              <a:spcBef>
                <a:spcPct val="20000"/>
              </a:spcBef>
              <a:spcAft>
                <a:spcPct val="0"/>
              </a:spcAft>
              <a:buClr>
                <a:srgbClr val="849785"/>
              </a:buClr>
              <a:buSzTx/>
              <a:buFontTx/>
              <a:buNone/>
              <a:tabLst/>
              <a:defRPr/>
            </a:pPr>
            <a:endParaRPr kumimoji="0" lang="en-US" sz="1600" b="1" i="0" u="none" strike="noStrike" kern="0" cap="none" spc="0" normalizeH="0" baseline="0" noProof="0" dirty="0">
              <a:ln>
                <a:noFill/>
              </a:ln>
              <a:solidFill>
                <a:srgbClr val="404040"/>
              </a:solidFill>
              <a:effectLst/>
              <a:uLnTx/>
              <a:uFillTx/>
              <a:latin typeface="Calibri" pitchFamily="34" charset="0"/>
              <a:ea typeface="+mn-ea"/>
              <a:cs typeface="+mn-cs"/>
            </a:endParaRP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r>
              <a:rPr kumimoji="0" lang="en-US" sz="1300" b="0" i="0" u="none" strike="noStrike" kern="0" cap="none" spc="0" normalizeH="0" baseline="0" noProof="0" dirty="0">
                <a:ln>
                  <a:noFill/>
                </a:ln>
                <a:solidFill>
                  <a:srgbClr val="000000"/>
                </a:solidFill>
                <a:effectLst/>
                <a:uLnTx/>
                <a:uFillTx/>
                <a:latin typeface="Calibri" pitchFamily="34" charset="0"/>
                <a:ea typeface="+mn-ea"/>
                <a:cs typeface="+mn-cs"/>
              </a:rPr>
              <a:t>No</a:t>
            </a:r>
          </a:p>
          <a:p>
            <a:pPr marL="0" marR="0" lvl="0" indent="0" algn="ctr" defTabSz="457200" rtl="0" eaLnBrk="1" fontAlgn="base" latinLnBrk="0" hangingPunct="1">
              <a:lnSpc>
                <a:spcPct val="150000"/>
              </a:lnSpc>
              <a:spcBef>
                <a:spcPct val="20000"/>
              </a:spcBef>
              <a:spcAft>
                <a:spcPct val="0"/>
              </a:spcAft>
              <a:buClr>
                <a:srgbClr val="849785"/>
              </a:buClr>
              <a:buSzTx/>
              <a:buFontTx/>
              <a:buNone/>
              <a:tabLst/>
              <a:defRPr/>
            </a:pPr>
            <a:endParaRPr kumimoji="0" lang="en-US" sz="1300" b="0" i="0" u="none" strike="noStrike" kern="0" cap="none" spc="0" normalizeH="0" baseline="0" noProof="0" dirty="0">
              <a:ln>
                <a:noFill/>
              </a:ln>
              <a:solidFill>
                <a:srgbClr val="650065"/>
              </a:solidFill>
              <a:effectLst/>
              <a:uLnTx/>
              <a:uFillTx/>
              <a:latin typeface="Calibri" pitchFamily="34" charset="0"/>
              <a:ea typeface="+mn-ea"/>
              <a:cs typeface="+mn-cs"/>
            </a:endParaRPr>
          </a:p>
        </p:txBody>
      </p:sp>
      <p:sp>
        <p:nvSpPr>
          <p:cNvPr id="10" name="TextBox 9">
            <a:extLst>
              <a:ext uri="{FF2B5EF4-FFF2-40B4-BE49-F238E27FC236}">
                <a16:creationId xmlns:a16="http://schemas.microsoft.com/office/drawing/2014/main" id="{3322458E-F1B9-4792-9A52-199F3DD27727}"/>
              </a:ext>
            </a:extLst>
          </p:cNvPr>
          <p:cNvSpPr txBox="1"/>
          <p:nvPr/>
        </p:nvSpPr>
        <p:spPr>
          <a:xfrm>
            <a:off x="641984" y="5373469"/>
            <a:ext cx="8273416" cy="646331"/>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D6B3D"/>
                </a:solidFill>
                <a:effectLst/>
                <a:uLnTx/>
                <a:uFillTx/>
                <a:latin typeface="Calibri" panose="020F0502020204030204" pitchFamily="34" charset="0"/>
              </a:rPr>
              <a:t>* </a:t>
            </a:r>
            <a:r>
              <a:rPr kumimoji="0" lang="en-US" sz="1200" b="1" i="0" u="none" strike="noStrike" kern="0" cap="none" spc="0" normalizeH="0" baseline="0" noProof="0" dirty="0">
                <a:ln>
                  <a:noFill/>
                </a:ln>
                <a:solidFill>
                  <a:srgbClr val="000000"/>
                </a:solidFill>
                <a:effectLst/>
                <a:uLnTx/>
                <a:uFillTx/>
                <a:latin typeface="Calibri" panose="020F0502020204030204" pitchFamily="34" charset="0"/>
              </a:rPr>
              <a:t>Bank Trusts may serve as a fiduciary trustee.  However, their introduction of proprietary product and selling clients securities with hidden mark-ups on a principle (from bank or broker securities inventory) or an agency basis have obvious “conflicts of interest” and may often be conducted in an undisclosed manner – </a:t>
            </a:r>
            <a:r>
              <a:rPr kumimoji="0" lang="en-US" sz="1200" b="1" i="0" u="none" strike="noStrike" kern="0" cap="none" spc="0" normalizeH="0" baseline="0" noProof="0" dirty="0">
                <a:ln>
                  <a:noFill/>
                </a:ln>
                <a:solidFill>
                  <a:srgbClr val="1B75BC"/>
                </a:solidFill>
                <a:effectLst/>
                <a:uLnTx/>
                <a:uFillTx/>
                <a:latin typeface="Calibri" panose="020F0502020204030204" pitchFamily="34" charset="0"/>
              </a:rPr>
              <a:t>Caveat Emptor (buyer beware)</a:t>
            </a:r>
            <a:r>
              <a:rPr kumimoji="0" lang="en-US" sz="1200" b="1" i="0" u="none" strike="noStrike" kern="0" cap="none" spc="0" normalizeH="0" baseline="0" noProof="0" dirty="0">
                <a:ln>
                  <a:noFill/>
                </a:ln>
                <a:solidFill>
                  <a:srgbClr val="000000"/>
                </a:solidFill>
                <a:effectLst/>
                <a:uLnTx/>
                <a:uFillTx/>
                <a:latin typeface="Calibri" panose="020F0502020204030204" pitchFamily="34" charset="0"/>
              </a:rPr>
              <a:t>. </a:t>
            </a:r>
            <a:endParaRPr kumimoji="0" lang="en-US" sz="1800" b="0" i="0" u="none" strike="noStrike" kern="0" cap="none" spc="0" normalizeH="0" baseline="0" noProof="0" dirty="0">
              <a:ln>
                <a:noFill/>
              </a:ln>
              <a:solidFill>
                <a:srgbClr val="000000"/>
              </a:solidFill>
              <a:effectLst/>
              <a:uLnTx/>
              <a:uFillTx/>
              <a:latin typeface="Calibri"/>
            </a:endParaRPr>
          </a:p>
        </p:txBody>
      </p:sp>
      <p:sp>
        <p:nvSpPr>
          <p:cNvPr id="11" name="Title 1">
            <a:extLst>
              <a:ext uri="{FF2B5EF4-FFF2-40B4-BE49-F238E27FC236}">
                <a16:creationId xmlns:a16="http://schemas.microsoft.com/office/drawing/2014/main" id="{D42D506C-0590-4A95-AC6C-4C05F8621696}"/>
              </a:ext>
            </a:extLst>
          </p:cNvPr>
          <p:cNvSpPr txBox="1">
            <a:spLocks/>
          </p:cNvSpPr>
          <p:nvPr/>
        </p:nvSpPr>
        <p:spPr>
          <a:xfrm>
            <a:off x="457200" y="650558"/>
            <a:ext cx="8229600" cy="492442"/>
          </a:xfrm>
          <a:prstGeom prst="rect">
            <a:avLst/>
          </a:prstGeom>
        </p:spPr>
        <p:txBody>
          <a:bodyPr>
            <a:no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defRPr/>
            </a:pPr>
            <a:r>
              <a:rPr lang="en-US" sz="2400" dirty="0">
                <a:solidFill>
                  <a:schemeClr val="accent5">
                    <a:lumMod val="75000"/>
                  </a:schemeClr>
                </a:solidFill>
              </a:rPr>
              <a:t>Suitability vs. Fiduciary Standard Checklist</a:t>
            </a:r>
          </a:p>
        </p:txBody>
      </p:sp>
    </p:spTree>
    <p:extLst>
      <p:ext uri="{BB962C8B-B14F-4D97-AF65-F5344CB8AC3E}">
        <p14:creationId xmlns:p14="http://schemas.microsoft.com/office/powerpoint/2010/main" val="443853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Diagram 25">
            <a:extLst>
              <a:ext uri="{FF2B5EF4-FFF2-40B4-BE49-F238E27FC236}">
                <a16:creationId xmlns:a16="http://schemas.microsoft.com/office/drawing/2014/main" id="{00CDED15-2205-DC80-2FD4-509422A95217}"/>
              </a:ext>
            </a:extLst>
          </p:cNvPr>
          <p:cNvGraphicFramePr/>
          <p:nvPr>
            <p:extLst>
              <p:ext uri="{D42A27DB-BD31-4B8C-83A1-F6EECF244321}">
                <p14:modId xmlns:p14="http://schemas.microsoft.com/office/powerpoint/2010/main" val="1870527938"/>
              </p:ext>
            </p:extLst>
          </p:nvPr>
        </p:nvGraphicFramePr>
        <p:xfrm>
          <a:off x="618307" y="3158700"/>
          <a:ext cx="3842320" cy="3437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7" name="Diagram 26">
            <a:extLst>
              <a:ext uri="{FF2B5EF4-FFF2-40B4-BE49-F238E27FC236}">
                <a16:creationId xmlns:a16="http://schemas.microsoft.com/office/drawing/2014/main" id="{FEC6E9D3-DA8E-D84A-89D4-07A4EB5C9FA4}"/>
              </a:ext>
            </a:extLst>
          </p:cNvPr>
          <p:cNvGraphicFramePr/>
          <p:nvPr>
            <p:extLst>
              <p:ext uri="{D42A27DB-BD31-4B8C-83A1-F6EECF244321}">
                <p14:modId xmlns:p14="http://schemas.microsoft.com/office/powerpoint/2010/main" val="1141067790"/>
              </p:ext>
            </p:extLst>
          </p:nvPr>
        </p:nvGraphicFramePr>
        <p:xfrm>
          <a:off x="4759109" y="2792917"/>
          <a:ext cx="4141258" cy="38036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Title 1">
            <a:extLst>
              <a:ext uri="{FF2B5EF4-FFF2-40B4-BE49-F238E27FC236}">
                <a16:creationId xmlns:a16="http://schemas.microsoft.com/office/drawing/2014/main" id="{FCE9953F-A532-4A35-B213-2775DE1D4C91}"/>
              </a:ext>
            </a:extLst>
          </p:cNvPr>
          <p:cNvSpPr>
            <a:spLocks noGrp="1"/>
          </p:cNvSpPr>
          <p:nvPr>
            <p:ph type="title"/>
          </p:nvPr>
        </p:nvSpPr>
        <p:spPr>
          <a:xfrm>
            <a:off x="457200" y="699560"/>
            <a:ext cx="8534400" cy="443440"/>
          </a:xfrm>
        </p:spPr>
        <p:txBody>
          <a:bodyPr>
            <a:noAutofit/>
          </a:bodyPr>
          <a:lstStyle/>
          <a:p>
            <a:pPr>
              <a:defRPr/>
            </a:pPr>
            <a:r>
              <a:rPr lang="en-US" sz="2400" dirty="0">
                <a:solidFill>
                  <a:schemeClr val="accent5">
                    <a:lumMod val="75000"/>
                  </a:schemeClr>
                </a:solidFill>
              </a:rPr>
              <a:t>Fully Open vs. Broker/Dealer Closed Platform</a:t>
            </a:r>
          </a:p>
        </p:txBody>
      </p:sp>
      <p:sp>
        <p:nvSpPr>
          <p:cNvPr id="5123" name="Slide Number Placeholder 2">
            <a:extLst>
              <a:ext uri="{FF2B5EF4-FFF2-40B4-BE49-F238E27FC236}">
                <a16:creationId xmlns:a16="http://schemas.microsoft.com/office/drawing/2014/main" id="{2E86A28B-CF56-4F4A-8CB3-2EEFFC0549D6}"/>
              </a:ext>
            </a:extLst>
          </p:cNvPr>
          <p:cNvSpPr>
            <a:spLocks noGrp="1"/>
          </p:cNvSpPr>
          <p:nvPr>
            <p:ph type="sldNum" sz="quarter" idx="10"/>
          </p:nvPr>
        </p:nvSpPr>
        <p:spPr>
          <a:noFill/>
        </p:spPr>
        <p:txBody>
          <a:bodyPr/>
          <a:lstStyle>
            <a:lvl1pPr>
              <a:spcBef>
                <a:spcPct val="50000"/>
              </a:spcBef>
              <a:buClr>
                <a:srgbClr val="6B5421"/>
              </a:buClr>
              <a:buChar char="•"/>
              <a:defRPr sz="1600" b="1">
                <a:solidFill>
                  <a:schemeClr val="tx1"/>
                </a:solidFill>
                <a:latin typeface="Arial" panose="020B0604020202020204" pitchFamily="34" charset="0"/>
              </a:defRPr>
            </a:lvl1pPr>
            <a:lvl2pPr marL="742950" indent="-28575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2pPr>
            <a:lvl3pPr marL="1143000" indent="-22860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3pPr>
            <a:lvl4pPr marL="1600200" indent="-22860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4pPr>
            <a:lvl5pPr marL="2057400" indent="-22860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9pPr>
          </a:lstStyle>
          <a:p>
            <a:pPr>
              <a:spcBef>
                <a:spcPct val="0"/>
              </a:spcBef>
              <a:buClrTx/>
              <a:buFontTx/>
              <a:buNone/>
            </a:pPr>
            <a:fld id="{8DF8347F-D6A2-4A6C-BF23-07A6585DADB8}" type="slidenum">
              <a:rPr lang="en-US" altLang="en-US" sz="1000" b="0" smtClean="0">
                <a:solidFill>
                  <a:srgbClr val="5089BC"/>
                </a:solidFill>
              </a:rPr>
              <a:pPr>
                <a:spcBef>
                  <a:spcPct val="0"/>
                </a:spcBef>
                <a:buClrTx/>
                <a:buFontTx/>
                <a:buNone/>
              </a:pPr>
              <a:t>7</a:t>
            </a:fld>
            <a:endParaRPr lang="en-US" altLang="en-US" sz="1000" b="0">
              <a:solidFill>
                <a:srgbClr val="5089BC"/>
              </a:solidFill>
            </a:endParaRPr>
          </a:p>
        </p:txBody>
      </p:sp>
      <p:sp>
        <p:nvSpPr>
          <p:cNvPr id="6" name="TextBox 5">
            <a:extLst>
              <a:ext uri="{FF2B5EF4-FFF2-40B4-BE49-F238E27FC236}">
                <a16:creationId xmlns:a16="http://schemas.microsoft.com/office/drawing/2014/main" id="{7B8463E8-6989-4F74-EAFB-ED1758D827E6}"/>
              </a:ext>
            </a:extLst>
          </p:cNvPr>
          <p:cNvSpPr txBox="1"/>
          <p:nvPr/>
        </p:nvSpPr>
        <p:spPr>
          <a:xfrm>
            <a:off x="1166385" y="1457236"/>
            <a:ext cx="1078400" cy="600164"/>
          </a:xfrm>
          <a:prstGeom prst="rect">
            <a:avLst/>
          </a:prstGeom>
          <a:noFill/>
          <a:ln w="9525">
            <a:solidFill>
              <a:schemeClr val="bg1">
                <a:lumMod val="9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1100" dirty="0">
                <a:latin typeface="Calibri" panose="020F0502020204030204" pitchFamily="34" charset="0"/>
              </a:rPr>
              <a:t>Custody</a:t>
            </a:r>
          </a:p>
          <a:p>
            <a:r>
              <a:rPr lang="en-US" sz="1100" dirty="0">
                <a:latin typeface="Calibri" panose="020F0502020204030204" pitchFamily="34" charset="0"/>
              </a:rPr>
              <a:t>Trust Services</a:t>
            </a:r>
          </a:p>
          <a:p>
            <a:r>
              <a:rPr lang="en-US" sz="1100" dirty="0">
                <a:latin typeface="Calibri" panose="020F0502020204030204" pitchFamily="34" charset="0"/>
              </a:rPr>
              <a:t>Lending</a:t>
            </a:r>
          </a:p>
        </p:txBody>
      </p:sp>
      <p:sp>
        <p:nvSpPr>
          <p:cNvPr id="7" name="Rectangle 6">
            <a:extLst>
              <a:ext uri="{FF2B5EF4-FFF2-40B4-BE49-F238E27FC236}">
                <a16:creationId xmlns:a16="http://schemas.microsoft.com/office/drawing/2014/main" id="{18FE5051-1C79-ECB0-885A-EBD79DFFA71C}"/>
              </a:ext>
            </a:extLst>
          </p:cNvPr>
          <p:cNvSpPr/>
          <p:nvPr/>
        </p:nvSpPr>
        <p:spPr>
          <a:xfrm>
            <a:off x="2301574" y="1457954"/>
            <a:ext cx="745717" cy="430887"/>
          </a:xfrm>
          <a:prstGeom prst="rect">
            <a:avLst/>
          </a:prstGeom>
          <a:ln w="9525">
            <a:solidFill>
              <a:schemeClr val="bg1">
                <a:lumMod val="95000"/>
              </a:schemeClr>
            </a:solidFill>
          </a:ln>
          <a:effectLst>
            <a:outerShdw blurRad="50800" dist="38100" dir="2700000" algn="tl" rotWithShape="0">
              <a:prstClr val="black">
                <a:alpha val="40000"/>
              </a:prstClr>
            </a:outerShdw>
          </a:effectLst>
        </p:spPr>
        <p:txBody>
          <a:bodyPr wrap="none">
            <a:spAutoFit/>
          </a:bodyPr>
          <a:lstStyle/>
          <a:p>
            <a:r>
              <a:rPr lang="en-US" sz="1100" dirty="0">
                <a:latin typeface="Calibri" panose="020F0502020204030204" pitchFamily="34" charset="0"/>
              </a:rPr>
              <a:t>Mkt/Econ</a:t>
            </a:r>
          </a:p>
          <a:p>
            <a:r>
              <a:rPr lang="en-US" sz="1100" dirty="0">
                <a:latin typeface="Calibri" panose="020F0502020204030204" pitchFamily="34" charset="0"/>
              </a:rPr>
              <a:t>Data </a:t>
            </a:r>
            <a:endParaRPr lang="en-US" sz="1400" dirty="0">
              <a:latin typeface="Calibri" panose="020F0502020204030204" pitchFamily="34" charset="0"/>
            </a:endParaRPr>
          </a:p>
        </p:txBody>
      </p:sp>
      <p:sp>
        <p:nvSpPr>
          <p:cNvPr id="8" name="Rectangle 7">
            <a:extLst>
              <a:ext uri="{FF2B5EF4-FFF2-40B4-BE49-F238E27FC236}">
                <a16:creationId xmlns:a16="http://schemas.microsoft.com/office/drawing/2014/main" id="{9B9DD490-B4F7-43FE-2ABB-4DBC661E6DD9}"/>
              </a:ext>
            </a:extLst>
          </p:cNvPr>
          <p:cNvSpPr/>
          <p:nvPr/>
        </p:nvSpPr>
        <p:spPr>
          <a:xfrm>
            <a:off x="3156605" y="1440423"/>
            <a:ext cx="926001" cy="477054"/>
          </a:xfrm>
          <a:prstGeom prst="rect">
            <a:avLst/>
          </a:prstGeom>
          <a:ln w="9525">
            <a:solidFill>
              <a:schemeClr val="bg1">
                <a:lumMod val="95000"/>
              </a:schemeClr>
            </a:solidFill>
          </a:ln>
          <a:effectLst>
            <a:outerShdw blurRad="50800" dist="38100" dir="2700000" algn="tl" rotWithShape="0">
              <a:prstClr val="black">
                <a:alpha val="40000"/>
              </a:prstClr>
            </a:outerShdw>
          </a:effectLst>
        </p:spPr>
        <p:txBody>
          <a:bodyPr wrap="square">
            <a:spAutoFit/>
          </a:bodyPr>
          <a:lstStyle/>
          <a:p>
            <a:r>
              <a:rPr lang="en-US" sz="1100" dirty="0">
                <a:latin typeface="Calibri" panose="020F0502020204030204" pitchFamily="34" charset="0"/>
              </a:rPr>
              <a:t>Investment</a:t>
            </a:r>
            <a:r>
              <a:rPr lang="en-US" sz="1400" dirty="0">
                <a:latin typeface="Calibri" panose="020F0502020204030204" pitchFamily="34" charset="0"/>
              </a:rPr>
              <a:t> </a:t>
            </a:r>
            <a:r>
              <a:rPr lang="en-US" sz="1100" dirty="0">
                <a:latin typeface="Calibri" panose="020F0502020204030204" pitchFamily="34" charset="0"/>
              </a:rPr>
              <a:t>Research</a:t>
            </a:r>
            <a:endParaRPr lang="en-US" sz="1400" dirty="0">
              <a:latin typeface="Calibri" panose="020F0502020204030204" pitchFamily="34" charset="0"/>
            </a:endParaRPr>
          </a:p>
        </p:txBody>
      </p:sp>
      <p:sp>
        <p:nvSpPr>
          <p:cNvPr id="10" name="Rectangle 9">
            <a:extLst>
              <a:ext uri="{FF2B5EF4-FFF2-40B4-BE49-F238E27FC236}">
                <a16:creationId xmlns:a16="http://schemas.microsoft.com/office/drawing/2014/main" id="{685AE324-237E-C399-1EBC-2A1C19A509A4}"/>
              </a:ext>
            </a:extLst>
          </p:cNvPr>
          <p:cNvSpPr/>
          <p:nvPr/>
        </p:nvSpPr>
        <p:spPr>
          <a:xfrm>
            <a:off x="4187824" y="1457236"/>
            <a:ext cx="812423" cy="477054"/>
          </a:xfrm>
          <a:prstGeom prst="rect">
            <a:avLst/>
          </a:prstGeom>
          <a:ln w="9525">
            <a:solidFill>
              <a:schemeClr val="bg1">
                <a:lumMod val="95000"/>
              </a:schemeClr>
            </a:solidFill>
          </a:ln>
          <a:effectLst>
            <a:outerShdw blurRad="50800" dist="38100" dir="2700000" algn="tl" rotWithShape="0">
              <a:prstClr val="black">
                <a:alpha val="40000"/>
              </a:prstClr>
            </a:outerShdw>
          </a:effectLst>
        </p:spPr>
        <p:txBody>
          <a:bodyPr wrap="square">
            <a:spAutoFit/>
          </a:bodyPr>
          <a:lstStyle/>
          <a:p>
            <a:r>
              <a:rPr lang="en-US" sz="1100" dirty="0">
                <a:latin typeface="Calibri" panose="020F0502020204030204" pitchFamily="34" charset="0"/>
              </a:rPr>
              <a:t>Portfolio</a:t>
            </a:r>
            <a:r>
              <a:rPr lang="en-US" sz="1400" dirty="0">
                <a:latin typeface="Calibri" panose="020F0502020204030204" pitchFamily="34" charset="0"/>
              </a:rPr>
              <a:t> </a:t>
            </a:r>
            <a:r>
              <a:rPr lang="en-US" sz="1100" dirty="0">
                <a:latin typeface="Calibri" panose="020F0502020204030204" pitchFamily="34" charset="0"/>
              </a:rPr>
              <a:t>Admin</a:t>
            </a:r>
            <a:endParaRPr lang="en-US" sz="1400" dirty="0">
              <a:latin typeface="Calibri" panose="020F0502020204030204" pitchFamily="34" charset="0"/>
            </a:endParaRPr>
          </a:p>
        </p:txBody>
      </p:sp>
      <p:sp>
        <p:nvSpPr>
          <p:cNvPr id="11" name="Rectangle 10">
            <a:extLst>
              <a:ext uri="{FF2B5EF4-FFF2-40B4-BE49-F238E27FC236}">
                <a16:creationId xmlns:a16="http://schemas.microsoft.com/office/drawing/2014/main" id="{31BCF7A1-E234-7D7F-7E40-3E2FFA2C3037}"/>
              </a:ext>
            </a:extLst>
          </p:cNvPr>
          <p:cNvSpPr/>
          <p:nvPr/>
        </p:nvSpPr>
        <p:spPr>
          <a:xfrm>
            <a:off x="5113825" y="1447471"/>
            <a:ext cx="1034267" cy="430887"/>
          </a:xfrm>
          <a:prstGeom prst="rect">
            <a:avLst/>
          </a:prstGeom>
          <a:ln w="9525">
            <a:solidFill>
              <a:schemeClr val="bg1">
                <a:lumMod val="95000"/>
              </a:schemeClr>
            </a:solidFill>
          </a:ln>
          <a:effectLst>
            <a:outerShdw blurRad="50800" dist="38100" dir="2700000" algn="tl" rotWithShape="0">
              <a:prstClr val="black">
                <a:alpha val="40000"/>
              </a:prstClr>
            </a:outerShdw>
          </a:effectLst>
        </p:spPr>
        <p:txBody>
          <a:bodyPr wrap="square">
            <a:spAutoFit/>
          </a:bodyPr>
          <a:lstStyle/>
          <a:p>
            <a:r>
              <a:rPr lang="en-US" sz="1100" dirty="0">
                <a:latin typeface="Calibri" panose="020F0502020204030204" pitchFamily="34" charset="0"/>
              </a:rPr>
              <a:t>Technology Infrastructure</a:t>
            </a:r>
          </a:p>
        </p:txBody>
      </p:sp>
      <p:sp>
        <p:nvSpPr>
          <p:cNvPr id="12" name="Rectangle 11">
            <a:extLst>
              <a:ext uri="{FF2B5EF4-FFF2-40B4-BE49-F238E27FC236}">
                <a16:creationId xmlns:a16="http://schemas.microsoft.com/office/drawing/2014/main" id="{8C259A9E-1221-7071-75B0-864A8186D8B1}"/>
              </a:ext>
            </a:extLst>
          </p:cNvPr>
          <p:cNvSpPr/>
          <p:nvPr/>
        </p:nvSpPr>
        <p:spPr>
          <a:xfrm>
            <a:off x="6253310" y="1447473"/>
            <a:ext cx="926001" cy="600164"/>
          </a:xfrm>
          <a:prstGeom prst="rect">
            <a:avLst/>
          </a:prstGeom>
          <a:ln w="9525">
            <a:solidFill>
              <a:schemeClr val="bg1">
                <a:lumMod val="95000"/>
              </a:schemeClr>
            </a:solidFill>
          </a:ln>
          <a:effectLst>
            <a:outerShdw blurRad="50800" dist="38100" dir="2700000" algn="tl" rotWithShape="0">
              <a:prstClr val="black">
                <a:alpha val="40000"/>
              </a:prstClr>
            </a:outerShdw>
          </a:effectLst>
        </p:spPr>
        <p:txBody>
          <a:bodyPr wrap="square">
            <a:spAutoFit/>
          </a:bodyPr>
          <a:lstStyle/>
          <a:p>
            <a:r>
              <a:rPr lang="en-US" sz="1100" dirty="0">
                <a:latin typeface="Calibri" panose="020F0502020204030204" pitchFamily="34" charset="0"/>
              </a:rPr>
              <a:t>Portfolio </a:t>
            </a:r>
          </a:p>
          <a:p>
            <a:r>
              <a:rPr lang="en-US" sz="1100" dirty="0">
                <a:latin typeface="Calibri" panose="020F0502020204030204" pitchFamily="34" charset="0"/>
              </a:rPr>
              <a:t>Evaluation Reporting</a:t>
            </a:r>
          </a:p>
        </p:txBody>
      </p:sp>
      <p:sp>
        <p:nvSpPr>
          <p:cNvPr id="13" name="Rectangle 12">
            <a:extLst>
              <a:ext uri="{FF2B5EF4-FFF2-40B4-BE49-F238E27FC236}">
                <a16:creationId xmlns:a16="http://schemas.microsoft.com/office/drawing/2014/main" id="{FBAA6D63-23E0-B0B0-DA17-9DC6BB3684F8}"/>
              </a:ext>
            </a:extLst>
          </p:cNvPr>
          <p:cNvSpPr/>
          <p:nvPr/>
        </p:nvSpPr>
        <p:spPr>
          <a:xfrm>
            <a:off x="7256258" y="1451763"/>
            <a:ext cx="973342" cy="600164"/>
          </a:xfrm>
          <a:prstGeom prst="rect">
            <a:avLst/>
          </a:prstGeom>
          <a:ln w="9525">
            <a:solidFill>
              <a:schemeClr val="bg1">
                <a:lumMod val="95000"/>
              </a:schemeClr>
            </a:solidFill>
          </a:ln>
          <a:effectLst>
            <a:outerShdw blurRad="50800" dist="38100" dir="2700000" algn="tl" rotWithShape="0">
              <a:prstClr val="black">
                <a:alpha val="40000"/>
              </a:prstClr>
            </a:outerShdw>
          </a:effectLst>
        </p:spPr>
        <p:txBody>
          <a:bodyPr wrap="square">
            <a:spAutoFit/>
          </a:bodyPr>
          <a:lstStyle/>
          <a:p>
            <a:r>
              <a:rPr lang="en-US" sz="1100" dirty="0">
                <a:latin typeface="Calibri" panose="020F0502020204030204" pitchFamily="34" charset="0"/>
              </a:rPr>
              <a:t>Risk Management Analysis</a:t>
            </a:r>
          </a:p>
        </p:txBody>
      </p:sp>
      <p:sp>
        <p:nvSpPr>
          <p:cNvPr id="14" name="TextBox 13">
            <a:extLst>
              <a:ext uri="{FF2B5EF4-FFF2-40B4-BE49-F238E27FC236}">
                <a16:creationId xmlns:a16="http://schemas.microsoft.com/office/drawing/2014/main" id="{BF4672D7-7965-4B4B-3E6B-3EE128016E97}"/>
              </a:ext>
            </a:extLst>
          </p:cNvPr>
          <p:cNvSpPr txBox="1"/>
          <p:nvPr/>
        </p:nvSpPr>
        <p:spPr>
          <a:xfrm>
            <a:off x="1600200" y="2359223"/>
            <a:ext cx="1844554" cy="307777"/>
          </a:xfrm>
          <a:prstGeom prst="rect">
            <a:avLst/>
          </a:prstGeom>
          <a:solidFill>
            <a:schemeClr val="accent6"/>
          </a:solidFill>
          <a:ln w="95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US" sz="1400" b="1" dirty="0">
                <a:solidFill>
                  <a:srgbClr val="000000"/>
                </a:solidFill>
                <a:latin typeface="Calibri" panose="020F0502020204030204" pitchFamily="34" charset="0"/>
              </a:rPr>
              <a:t>RIA Fiduciary standard</a:t>
            </a:r>
          </a:p>
        </p:txBody>
      </p:sp>
      <p:sp>
        <p:nvSpPr>
          <p:cNvPr id="15" name="TextBox 14">
            <a:extLst>
              <a:ext uri="{FF2B5EF4-FFF2-40B4-BE49-F238E27FC236}">
                <a16:creationId xmlns:a16="http://schemas.microsoft.com/office/drawing/2014/main" id="{F355956F-A3D2-4702-3534-87D5B1CA5E46}"/>
              </a:ext>
            </a:extLst>
          </p:cNvPr>
          <p:cNvSpPr txBox="1"/>
          <p:nvPr/>
        </p:nvSpPr>
        <p:spPr>
          <a:xfrm>
            <a:off x="5791200" y="2350235"/>
            <a:ext cx="1762184" cy="276999"/>
          </a:xfrm>
          <a:prstGeom prst="rect">
            <a:avLst/>
          </a:prstGeom>
          <a:solidFill>
            <a:schemeClr val="accent1">
              <a:lumMod val="60000"/>
              <a:lumOff val="40000"/>
            </a:schemeClr>
          </a:solidFill>
          <a:ln w="95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US" sz="1200" b="1" dirty="0">
                <a:solidFill>
                  <a:srgbClr val="000000"/>
                </a:solidFill>
                <a:latin typeface="Calibri" panose="020F0502020204030204" pitchFamily="34" charset="0"/>
              </a:rPr>
              <a:t>B-D Suitability Standard</a:t>
            </a:r>
          </a:p>
        </p:txBody>
      </p:sp>
      <p:cxnSp>
        <p:nvCxnSpPr>
          <p:cNvPr id="16" name="Straight Arrow Connector 15">
            <a:extLst>
              <a:ext uri="{FF2B5EF4-FFF2-40B4-BE49-F238E27FC236}">
                <a16:creationId xmlns:a16="http://schemas.microsoft.com/office/drawing/2014/main" id="{201E94A0-7DAD-17DE-69C8-D344700C8306}"/>
              </a:ext>
            </a:extLst>
          </p:cNvPr>
          <p:cNvCxnSpPr>
            <a:cxnSpLocks/>
          </p:cNvCxnSpPr>
          <p:nvPr/>
        </p:nvCxnSpPr>
        <p:spPr>
          <a:xfrm>
            <a:off x="4460630" y="2323590"/>
            <a:ext cx="0" cy="129677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9" name="TextBox 18">
            <a:extLst>
              <a:ext uri="{FF2B5EF4-FFF2-40B4-BE49-F238E27FC236}">
                <a16:creationId xmlns:a16="http://schemas.microsoft.com/office/drawing/2014/main" id="{370F98B3-D9DD-F26C-E120-28B3CCDF08BA}"/>
              </a:ext>
            </a:extLst>
          </p:cNvPr>
          <p:cNvSpPr txBox="1"/>
          <p:nvPr/>
        </p:nvSpPr>
        <p:spPr>
          <a:xfrm>
            <a:off x="1677952" y="2751379"/>
            <a:ext cx="2733401" cy="600164"/>
          </a:xfrm>
          <a:prstGeom prst="rect">
            <a:avLst/>
          </a:prstGeom>
          <a:noFill/>
        </p:spPr>
        <p:txBody>
          <a:bodyPr wrap="square" rtlCol="0">
            <a:spAutoFit/>
          </a:bodyPr>
          <a:lstStyle/>
          <a:p>
            <a:pPr marL="257175" indent="-257175">
              <a:buAutoNum type="alphaUcPeriod"/>
            </a:pPr>
            <a:r>
              <a:rPr lang="en-US" sz="1100" dirty="0">
                <a:solidFill>
                  <a:srgbClr val="000000"/>
                </a:solidFill>
                <a:latin typeface="Calibri" panose="020F0502020204030204" pitchFamily="34" charset="0"/>
              </a:rPr>
              <a:t>Fiduciary Law (RIA 40 Act)</a:t>
            </a:r>
          </a:p>
          <a:p>
            <a:pPr marL="257175" indent="-257175">
              <a:buAutoNum type="alphaUcPeriod"/>
            </a:pPr>
            <a:r>
              <a:rPr lang="en-US" sz="1100" dirty="0">
                <a:solidFill>
                  <a:srgbClr val="000000"/>
                </a:solidFill>
                <a:latin typeface="Calibri" panose="020F0502020204030204" pitchFamily="34" charset="0"/>
              </a:rPr>
              <a:t>Client’s Best Interest (by Law)</a:t>
            </a:r>
          </a:p>
          <a:p>
            <a:pPr marL="257175" indent="-257175">
              <a:buAutoNum type="alphaUcPeriod"/>
            </a:pPr>
            <a:r>
              <a:rPr lang="en-US" sz="1100" dirty="0">
                <a:solidFill>
                  <a:srgbClr val="000000"/>
                </a:solidFill>
                <a:latin typeface="Calibri" panose="020F0502020204030204" pitchFamily="34" charset="0"/>
              </a:rPr>
              <a:t>Full Transparency/Fee Disclosure</a:t>
            </a:r>
          </a:p>
        </p:txBody>
      </p:sp>
      <p:sp>
        <p:nvSpPr>
          <p:cNvPr id="20" name="TextBox 19">
            <a:extLst>
              <a:ext uri="{FF2B5EF4-FFF2-40B4-BE49-F238E27FC236}">
                <a16:creationId xmlns:a16="http://schemas.microsoft.com/office/drawing/2014/main" id="{4594FD6A-7479-71F8-D756-86AF42D04154}"/>
              </a:ext>
            </a:extLst>
          </p:cNvPr>
          <p:cNvSpPr txBox="1"/>
          <p:nvPr/>
        </p:nvSpPr>
        <p:spPr>
          <a:xfrm>
            <a:off x="4953000" y="2743200"/>
            <a:ext cx="3728579" cy="900246"/>
          </a:xfrm>
          <a:prstGeom prst="rect">
            <a:avLst/>
          </a:prstGeom>
          <a:noFill/>
        </p:spPr>
        <p:txBody>
          <a:bodyPr wrap="square" rtlCol="0">
            <a:spAutoFit/>
          </a:bodyPr>
          <a:lstStyle/>
          <a:p>
            <a:pPr marL="257175" indent="-257175">
              <a:buAutoNum type="alphaUcPeriod"/>
            </a:pPr>
            <a:r>
              <a:rPr lang="en-US" sz="1050" dirty="0">
                <a:solidFill>
                  <a:srgbClr val="000000"/>
                </a:solidFill>
              </a:rPr>
              <a:t>Suitability (May conflict w/Client’s best interest)</a:t>
            </a:r>
          </a:p>
          <a:p>
            <a:pPr marL="257175" indent="-257175">
              <a:buAutoNum type="alphaUcPeriod"/>
            </a:pPr>
            <a:r>
              <a:rPr lang="en-US" sz="1050" dirty="0">
                <a:solidFill>
                  <a:srgbClr val="000000"/>
                </a:solidFill>
              </a:rPr>
              <a:t>B-D/Shareholders 1st</a:t>
            </a:r>
          </a:p>
          <a:p>
            <a:pPr marL="257175" indent="-257175">
              <a:buAutoNum type="alphaUcPeriod"/>
            </a:pPr>
            <a:r>
              <a:rPr lang="en-US" sz="1050" dirty="0">
                <a:solidFill>
                  <a:srgbClr val="000000"/>
                </a:solidFill>
              </a:rPr>
              <a:t>“Wrap-fee” and/or Hidden feed</a:t>
            </a:r>
          </a:p>
          <a:p>
            <a:pPr marL="557213" lvl="1" indent="-214313">
              <a:buFont typeface="Arial" panose="020B0604020202020204" pitchFamily="34" charset="0"/>
              <a:buChar char="•"/>
            </a:pPr>
            <a:r>
              <a:rPr lang="en-US" sz="1050" dirty="0">
                <a:solidFill>
                  <a:srgbClr val="000000"/>
                </a:solidFill>
              </a:rPr>
              <a:t>12b-1 fees</a:t>
            </a:r>
          </a:p>
          <a:p>
            <a:pPr marL="557213" lvl="1" indent="-214313">
              <a:buFont typeface="Arial" panose="020B0604020202020204" pitchFamily="34" charset="0"/>
              <a:buChar char="•"/>
            </a:pPr>
            <a:r>
              <a:rPr lang="en-US" sz="1050" dirty="0">
                <a:solidFill>
                  <a:srgbClr val="000000"/>
                </a:solidFill>
              </a:rPr>
              <a:t>Shelf-space/Pay to Play arrangements</a:t>
            </a:r>
          </a:p>
        </p:txBody>
      </p:sp>
      <p:sp>
        <p:nvSpPr>
          <p:cNvPr id="21" name="TextBox 20">
            <a:extLst>
              <a:ext uri="{FF2B5EF4-FFF2-40B4-BE49-F238E27FC236}">
                <a16:creationId xmlns:a16="http://schemas.microsoft.com/office/drawing/2014/main" id="{A904F854-1F36-94F5-B740-F86CA96F46EC}"/>
              </a:ext>
            </a:extLst>
          </p:cNvPr>
          <p:cNvSpPr txBox="1"/>
          <p:nvPr/>
        </p:nvSpPr>
        <p:spPr>
          <a:xfrm>
            <a:off x="3400461" y="3720851"/>
            <a:ext cx="2172674" cy="507831"/>
          </a:xfrm>
          <a:prstGeom prst="rect">
            <a:avLst/>
          </a:prstGeom>
          <a:noFill/>
        </p:spPr>
        <p:txBody>
          <a:bodyPr wrap="square" rtlCol="0">
            <a:spAutoFit/>
          </a:bodyPr>
          <a:lstStyle/>
          <a:p>
            <a:pPr algn="ctr"/>
            <a:r>
              <a:rPr lang="en-US" sz="1350" b="1" u="sng" dirty="0">
                <a:solidFill>
                  <a:srgbClr val="000000"/>
                </a:solidFill>
              </a:rPr>
              <a:t>Business Model Comparison</a:t>
            </a:r>
          </a:p>
        </p:txBody>
      </p:sp>
      <p:sp>
        <p:nvSpPr>
          <p:cNvPr id="24" name="Arrow: Down 23">
            <a:extLst>
              <a:ext uri="{FF2B5EF4-FFF2-40B4-BE49-F238E27FC236}">
                <a16:creationId xmlns:a16="http://schemas.microsoft.com/office/drawing/2014/main" id="{39AF2288-16DC-7524-9F8A-7190EAF36DA4}"/>
              </a:ext>
            </a:extLst>
          </p:cNvPr>
          <p:cNvSpPr/>
          <p:nvPr/>
        </p:nvSpPr>
        <p:spPr>
          <a:xfrm>
            <a:off x="2407686" y="3641196"/>
            <a:ext cx="303711" cy="399144"/>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Arrow: Down 24">
            <a:extLst>
              <a:ext uri="{FF2B5EF4-FFF2-40B4-BE49-F238E27FC236}">
                <a16:creationId xmlns:a16="http://schemas.microsoft.com/office/drawing/2014/main" id="{A260F11D-F538-325F-9D90-8C1DE3E41D9D}"/>
              </a:ext>
            </a:extLst>
          </p:cNvPr>
          <p:cNvSpPr/>
          <p:nvPr/>
        </p:nvSpPr>
        <p:spPr>
          <a:xfrm>
            <a:off x="6513578" y="3641196"/>
            <a:ext cx="303711" cy="399144"/>
          </a:xfrm>
          <a:prstGeom prst="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8BF03-0A2F-49E0-BF8C-E55E1AC74BC3}"/>
              </a:ext>
            </a:extLst>
          </p:cNvPr>
          <p:cNvSpPr>
            <a:spLocks noGrp="1"/>
          </p:cNvSpPr>
          <p:nvPr>
            <p:ph type="title"/>
          </p:nvPr>
        </p:nvSpPr>
        <p:spPr/>
        <p:txBody>
          <a:bodyPr>
            <a:normAutofit/>
          </a:bodyPr>
          <a:lstStyle/>
          <a:p>
            <a:pPr>
              <a:defRPr/>
            </a:pPr>
            <a:r>
              <a:rPr lang="en-US" sz="2400" dirty="0">
                <a:solidFill>
                  <a:schemeClr val="accent5">
                    <a:lumMod val="75000"/>
                  </a:schemeClr>
                </a:solidFill>
              </a:rPr>
              <a:t>Checks and Balances: Separation of Services </a:t>
            </a:r>
          </a:p>
        </p:txBody>
      </p:sp>
      <p:grpSp>
        <p:nvGrpSpPr>
          <p:cNvPr id="3" name="Group 2">
            <a:extLst>
              <a:ext uri="{FF2B5EF4-FFF2-40B4-BE49-F238E27FC236}">
                <a16:creationId xmlns:a16="http://schemas.microsoft.com/office/drawing/2014/main" id="{67FB6C95-4BAE-44EA-AA69-5DC39CF640A7}"/>
              </a:ext>
            </a:extLst>
          </p:cNvPr>
          <p:cNvGrpSpPr/>
          <p:nvPr/>
        </p:nvGrpSpPr>
        <p:grpSpPr>
          <a:xfrm>
            <a:off x="1600200" y="1828800"/>
            <a:ext cx="5889278" cy="4336682"/>
            <a:chOff x="1578322" y="1905000"/>
            <a:chExt cx="5988778" cy="4543324"/>
          </a:xfrm>
        </p:grpSpPr>
        <p:sp>
          <p:nvSpPr>
            <p:cNvPr id="4" name="Oval 3">
              <a:extLst>
                <a:ext uri="{FF2B5EF4-FFF2-40B4-BE49-F238E27FC236}">
                  <a16:creationId xmlns:a16="http://schemas.microsoft.com/office/drawing/2014/main" id="{3A7FB62E-8437-4A4C-B44D-5D8A46B1C5D4}"/>
                </a:ext>
              </a:extLst>
            </p:cNvPr>
            <p:cNvSpPr>
              <a:spLocks noChangeArrowheads="1"/>
            </p:cNvSpPr>
            <p:nvPr/>
          </p:nvSpPr>
          <p:spPr bwMode="auto">
            <a:xfrm>
              <a:off x="3525361" y="2970837"/>
              <a:ext cx="2028670" cy="1972094"/>
            </a:xfrm>
            <a:prstGeom prst="ellipse">
              <a:avLst/>
            </a:prstGeom>
            <a:solidFill>
              <a:srgbClr val="8AB5C3"/>
            </a:solidFill>
            <a:ln w="38100">
              <a:solidFill>
                <a:srgbClr val="284B57"/>
              </a:solidFill>
              <a:round/>
              <a:headEnd/>
              <a:tailEnd/>
            </a:ln>
            <a:effectLst/>
          </p:spPr>
          <p:txBody>
            <a:bodyPr wrap="none" anchor="ct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5" name="Line 11">
              <a:extLst>
                <a:ext uri="{FF2B5EF4-FFF2-40B4-BE49-F238E27FC236}">
                  <a16:creationId xmlns:a16="http://schemas.microsoft.com/office/drawing/2014/main" id="{12FBB112-E641-4ECB-9A46-DDBAEEC4D1D1}"/>
                </a:ext>
              </a:extLst>
            </p:cNvPr>
            <p:cNvSpPr>
              <a:spLocks noChangeShapeType="1"/>
            </p:cNvSpPr>
            <p:nvPr/>
          </p:nvSpPr>
          <p:spPr bwMode="auto">
            <a:xfrm>
              <a:off x="5066603" y="4174313"/>
              <a:ext cx="521152" cy="334487"/>
            </a:xfrm>
            <a:prstGeom prst="line">
              <a:avLst/>
            </a:prstGeom>
            <a:noFill/>
            <a:ln w="38100">
              <a:solidFill>
                <a:srgbClr val="284B57"/>
              </a:solidFill>
              <a:round/>
              <a:headEnd/>
              <a:tailEnd/>
            </a:ln>
            <a:effectLst/>
          </p:spPr>
          <p:txBody>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6" name="Arc 5">
              <a:extLst>
                <a:ext uri="{FF2B5EF4-FFF2-40B4-BE49-F238E27FC236}">
                  <a16:creationId xmlns:a16="http://schemas.microsoft.com/office/drawing/2014/main" id="{8D12E72D-703F-45C9-83B0-B24967B59296}"/>
                </a:ext>
              </a:extLst>
            </p:cNvPr>
            <p:cNvSpPr/>
            <p:nvPr/>
          </p:nvSpPr>
          <p:spPr bwMode="auto">
            <a:xfrm>
              <a:off x="4648200" y="2524018"/>
              <a:ext cx="1813185" cy="3924306"/>
            </a:xfrm>
            <a:prstGeom prst="arc">
              <a:avLst/>
            </a:prstGeom>
            <a:noFill/>
            <a:ln w="25400" cap="flat" cmpd="sng" algn="ctr">
              <a:solidFill>
                <a:srgbClr val="C0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Lucida Grande" pitchFamily="1" charset="0"/>
                <a:ea typeface="ヒラギノ角ゴ Pro W3" pitchFamily="1" charset="-128"/>
              </a:endParaRPr>
            </a:p>
          </p:txBody>
        </p:sp>
        <p:sp>
          <p:nvSpPr>
            <p:cNvPr id="7" name="Arc 6">
              <a:extLst>
                <a:ext uri="{FF2B5EF4-FFF2-40B4-BE49-F238E27FC236}">
                  <a16:creationId xmlns:a16="http://schemas.microsoft.com/office/drawing/2014/main" id="{1AD62F0C-06C7-43B9-B43E-1BFF5C78FDE8}"/>
                </a:ext>
              </a:extLst>
            </p:cNvPr>
            <p:cNvSpPr/>
            <p:nvPr/>
          </p:nvSpPr>
          <p:spPr bwMode="auto">
            <a:xfrm rot="16200000">
              <a:off x="1701737" y="3305717"/>
              <a:ext cx="3810002" cy="2184275"/>
            </a:xfrm>
            <a:prstGeom prst="arc">
              <a:avLst/>
            </a:prstGeom>
            <a:noFill/>
            <a:ln w="25400" cap="flat" cmpd="sng" algn="ctr">
              <a:solidFill>
                <a:srgbClr val="C0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Lucida Grande" pitchFamily="1" charset="0"/>
                <a:ea typeface="ヒラギノ角ゴ Pro W3" pitchFamily="1" charset="-128"/>
              </a:endParaRPr>
            </a:p>
          </p:txBody>
        </p:sp>
        <p:sp>
          <p:nvSpPr>
            <p:cNvPr id="8" name="Rectangle 7">
              <a:extLst>
                <a:ext uri="{FF2B5EF4-FFF2-40B4-BE49-F238E27FC236}">
                  <a16:creationId xmlns:a16="http://schemas.microsoft.com/office/drawing/2014/main" id="{4FF423E2-8785-4698-A32B-62BEB9D7F2F3}"/>
                </a:ext>
              </a:extLst>
            </p:cNvPr>
            <p:cNvSpPr>
              <a:spLocks noChangeArrowheads="1"/>
            </p:cNvSpPr>
            <p:nvPr/>
          </p:nvSpPr>
          <p:spPr bwMode="auto">
            <a:xfrm>
              <a:off x="1578322" y="4492833"/>
              <a:ext cx="1913845" cy="914400"/>
            </a:xfrm>
            <a:prstGeom prst="rect">
              <a:avLst/>
            </a:prstGeom>
            <a:solidFill>
              <a:schemeClr val="accent3">
                <a:lumMod val="20000"/>
                <a:lumOff val="80000"/>
              </a:schemeClr>
            </a:solidFill>
            <a:ln w="38100">
              <a:solidFill>
                <a:schemeClr val="tx1"/>
              </a:solidFill>
              <a:miter lim="800000"/>
              <a:headEnd/>
              <a:tailEnd/>
            </a:ln>
            <a:effectLst/>
          </p:spPr>
          <p:txBody>
            <a:bodyPr wrap="none" anchor="ct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9" name="Rectangle 8">
              <a:extLst>
                <a:ext uri="{FF2B5EF4-FFF2-40B4-BE49-F238E27FC236}">
                  <a16:creationId xmlns:a16="http://schemas.microsoft.com/office/drawing/2014/main" id="{C2F568FE-D2C0-485A-A376-817907BD92F1}"/>
                </a:ext>
              </a:extLst>
            </p:cNvPr>
            <p:cNvSpPr>
              <a:spLocks noChangeArrowheads="1"/>
            </p:cNvSpPr>
            <p:nvPr/>
          </p:nvSpPr>
          <p:spPr bwMode="auto">
            <a:xfrm>
              <a:off x="5563556" y="4491778"/>
              <a:ext cx="1925636" cy="914400"/>
            </a:xfrm>
            <a:prstGeom prst="rect">
              <a:avLst/>
            </a:prstGeom>
            <a:solidFill>
              <a:schemeClr val="tx1">
                <a:lumMod val="20000"/>
                <a:lumOff val="80000"/>
              </a:schemeClr>
            </a:solidFill>
            <a:ln w="38100">
              <a:solidFill>
                <a:schemeClr val="tx1"/>
              </a:solidFill>
              <a:miter lim="800000"/>
              <a:headEnd/>
              <a:tailEnd/>
            </a:ln>
            <a:effectLst/>
          </p:spPr>
          <p:txBody>
            <a:bodyPr wrap="none" anchor="ct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10" name="Rectangle 9">
              <a:extLst>
                <a:ext uri="{FF2B5EF4-FFF2-40B4-BE49-F238E27FC236}">
                  <a16:creationId xmlns:a16="http://schemas.microsoft.com/office/drawing/2014/main" id="{FA25A32F-82B5-40BE-A3BB-004D87BB1A47}"/>
                </a:ext>
              </a:extLst>
            </p:cNvPr>
            <p:cNvSpPr>
              <a:spLocks noChangeArrowheads="1"/>
            </p:cNvSpPr>
            <p:nvPr/>
          </p:nvSpPr>
          <p:spPr bwMode="auto">
            <a:xfrm>
              <a:off x="3593479" y="1905000"/>
              <a:ext cx="1913844" cy="914400"/>
            </a:xfrm>
            <a:prstGeom prst="rect">
              <a:avLst/>
            </a:prstGeom>
            <a:solidFill>
              <a:schemeClr val="accent4">
                <a:lumMod val="20000"/>
                <a:lumOff val="80000"/>
              </a:schemeClr>
            </a:solidFill>
            <a:ln w="38100">
              <a:solidFill>
                <a:schemeClr val="tx1"/>
              </a:solidFill>
              <a:miter lim="800000"/>
              <a:headEnd/>
              <a:tailEnd/>
            </a:ln>
            <a:effectLst/>
          </p:spPr>
          <p:txBody>
            <a:bodyPr wrap="none" anchor="ct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11" name="Oval 10">
              <a:extLst>
                <a:ext uri="{FF2B5EF4-FFF2-40B4-BE49-F238E27FC236}">
                  <a16:creationId xmlns:a16="http://schemas.microsoft.com/office/drawing/2014/main" id="{299EC77F-513C-4348-93FD-AC6F4BBD4083}"/>
                </a:ext>
              </a:extLst>
            </p:cNvPr>
            <p:cNvSpPr>
              <a:spLocks noChangeArrowheads="1"/>
            </p:cNvSpPr>
            <p:nvPr/>
          </p:nvSpPr>
          <p:spPr bwMode="auto">
            <a:xfrm>
              <a:off x="3960093" y="3400324"/>
              <a:ext cx="1145307" cy="1048070"/>
            </a:xfrm>
            <a:prstGeom prst="ellipse">
              <a:avLst/>
            </a:prstGeom>
            <a:solidFill>
              <a:srgbClr val="716E5E"/>
            </a:solidFill>
            <a:ln w="38100">
              <a:solidFill>
                <a:srgbClr val="284B57"/>
              </a:solidFill>
              <a:round/>
              <a:headEnd/>
              <a:tailEnd/>
            </a:ln>
            <a:effectLst/>
          </p:spPr>
          <p:txBody>
            <a:bodyPr wrap="none" anchor="ct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12" name="Line 10">
              <a:extLst>
                <a:ext uri="{FF2B5EF4-FFF2-40B4-BE49-F238E27FC236}">
                  <a16:creationId xmlns:a16="http://schemas.microsoft.com/office/drawing/2014/main" id="{0BE9CC09-8E2F-4766-AB73-C8E6A1F24478}"/>
                </a:ext>
              </a:extLst>
            </p:cNvPr>
            <p:cNvSpPr>
              <a:spLocks noChangeShapeType="1"/>
            </p:cNvSpPr>
            <p:nvPr/>
          </p:nvSpPr>
          <p:spPr bwMode="auto">
            <a:xfrm>
              <a:off x="4539696" y="2819400"/>
              <a:ext cx="10705" cy="549754"/>
            </a:xfrm>
            <a:prstGeom prst="line">
              <a:avLst/>
            </a:prstGeom>
            <a:noFill/>
            <a:ln w="38100">
              <a:solidFill>
                <a:srgbClr val="284B57"/>
              </a:solidFill>
              <a:round/>
              <a:headEnd/>
              <a:tailEnd/>
            </a:ln>
            <a:effectLst/>
          </p:spPr>
          <p:txBody>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13" name="Text Box 13">
              <a:extLst>
                <a:ext uri="{FF2B5EF4-FFF2-40B4-BE49-F238E27FC236}">
                  <a16:creationId xmlns:a16="http://schemas.microsoft.com/office/drawing/2014/main" id="{7B9EA446-3316-4B77-821C-DFD780062549}"/>
                </a:ext>
              </a:extLst>
            </p:cNvPr>
            <p:cNvSpPr txBox="1">
              <a:spLocks noChangeArrowheads="1"/>
            </p:cNvSpPr>
            <p:nvPr/>
          </p:nvSpPr>
          <p:spPr bwMode="auto">
            <a:xfrm>
              <a:off x="3623686" y="1952524"/>
              <a:ext cx="1807391" cy="815608"/>
            </a:xfrm>
            <a:prstGeom prst="rect">
              <a:avLst/>
            </a:prstGeom>
            <a:noFill/>
            <a:ln w="9525">
              <a:noFill/>
              <a:miter lim="800000"/>
              <a:headEnd/>
              <a:tailEnd/>
            </a:ln>
            <a:effectLst/>
          </p:spPr>
          <p:txBody>
            <a:bodyPr wrap="squar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284B57"/>
                  </a:solidFill>
                  <a:effectLst/>
                  <a:uLnTx/>
                  <a:uFillTx/>
                  <a:latin typeface="Verdana" pitchFamily="34" charset="0"/>
                  <a:ea typeface="+mn-ea"/>
                  <a:cs typeface="+mn-cs"/>
                </a:rPr>
                <a:t>Independent Investment Products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4D4D4D"/>
                  </a:solidFill>
                  <a:effectLst/>
                  <a:uLnTx/>
                  <a:uFillTx/>
                  <a:latin typeface="Verdana" pitchFamily="34" charset="0"/>
                  <a:ea typeface="+mn-ea"/>
                  <a:cs typeface="+mn-cs"/>
                </a:rPr>
                <a:t>(Money Managers)</a:t>
              </a:r>
            </a:p>
          </p:txBody>
        </p:sp>
        <p:sp>
          <p:nvSpPr>
            <p:cNvPr id="14" name="Text Box 14">
              <a:extLst>
                <a:ext uri="{FF2B5EF4-FFF2-40B4-BE49-F238E27FC236}">
                  <a16:creationId xmlns:a16="http://schemas.microsoft.com/office/drawing/2014/main" id="{EC1E55FB-0253-46FF-BA48-55D397A90B42}"/>
                </a:ext>
              </a:extLst>
            </p:cNvPr>
            <p:cNvSpPr txBox="1">
              <a:spLocks noChangeArrowheads="1"/>
            </p:cNvSpPr>
            <p:nvPr/>
          </p:nvSpPr>
          <p:spPr bwMode="auto">
            <a:xfrm>
              <a:off x="1739252" y="4619524"/>
              <a:ext cx="1600118" cy="615553"/>
            </a:xfrm>
            <a:prstGeom prst="rect">
              <a:avLst/>
            </a:prstGeom>
            <a:noFill/>
            <a:ln w="9525">
              <a:noFill/>
              <a:miter lim="800000"/>
              <a:headEnd/>
              <a:tailEnd/>
            </a:ln>
            <a:effectLst/>
          </p:spPr>
          <p:txBody>
            <a:bodyPr wrap="non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284B57"/>
                  </a:solidFill>
                  <a:effectLst/>
                  <a:uLnTx/>
                  <a:uFillTx/>
                  <a:latin typeface="Verdana" pitchFamily="34" charset="0"/>
                  <a:ea typeface="+mn-ea"/>
                  <a:cs typeface="+mn-cs"/>
                </a:rPr>
                <a:t>Custodian</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4D4D4D"/>
                  </a:solidFill>
                  <a:effectLst/>
                  <a:uLnTx/>
                  <a:uFillTx/>
                  <a:latin typeface="Verdana" pitchFamily="34" charset="0"/>
                  <a:ea typeface="+mn-ea"/>
                  <a:cs typeface="+mn-cs"/>
                </a:rPr>
                <a:t>(Asset Protection</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4D4D4D"/>
                  </a:solidFill>
                  <a:effectLst/>
                  <a:uLnTx/>
                  <a:uFillTx/>
                  <a:latin typeface="Verdana" pitchFamily="34" charset="0"/>
                  <a:ea typeface="+mn-ea"/>
                  <a:cs typeface="+mn-cs"/>
                </a:rPr>
                <a:t>and Reporting)</a:t>
              </a:r>
            </a:p>
          </p:txBody>
        </p:sp>
        <p:sp>
          <p:nvSpPr>
            <p:cNvPr id="15" name="Text Box 15">
              <a:extLst>
                <a:ext uri="{FF2B5EF4-FFF2-40B4-BE49-F238E27FC236}">
                  <a16:creationId xmlns:a16="http://schemas.microsoft.com/office/drawing/2014/main" id="{FCB424B0-2238-4A5A-93EB-0A701481B946}"/>
                </a:ext>
              </a:extLst>
            </p:cNvPr>
            <p:cNvSpPr txBox="1">
              <a:spLocks noChangeArrowheads="1"/>
            </p:cNvSpPr>
            <p:nvPr/>
          </p:nvSpPr>
          <p:spPr bwMode="auto">
            <a:xfrm>
              <a:off x="5571041" y="4634562"/>
              <a:ext cx="1996059" cy="630942"/>
            </a:xfrm>
            <a:prstGeom prst="rect">
              <a:avLst/>
            </a:prstGeom>
            <a:noFill/>
            <a:ln w="9525">
              <a:noFill/>
              <a:miter lim="800000"/>
              <a:headEnd/>
              <a:tailEnd/>
            </a:ln>
            <a:effectLst/>
          </p:spPr>
          <p:txBody>
            <a:bodyPr wrap="non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284B57"/>
                  </a:solidFill>
                  <a:effectLst/>
                  <a:uLnTx/>
                  <a:uFillTx/>
                  <a:latin typeface="Verdana" pitchFamily="34" charset="0"/>
                  <a:ea typeface="+mn-ea"/>
                  <a:cs typeface="+mn-cs"/>
                </a:rPr>
                <a:t>Bank/Broker-Dealer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284B57"/>
                  </a:solidFill>
                  <a:effectLst/>
                  <a:uLnTx/>
                  <a:uFillTx/>
                  <a:latin typeface="Verdana" pitchFamily="34" charset="0"/>
                  <a:ea typeface="+mn-ea"/>
                  <a:cs typeface="+mn-cs"/>
                </a:rPr>
                <a:t>Trade Executions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4D4D4D"/>
                  </a:solidFill>
                  <a:effectLst/>
                  <a:uLnTx/>
                  <a:uFillTx/>
                  <a:latin typeface="Verdana" pitchFamily="34" charset="0"/>
                  <a:ea typeface="+mn-ea"/>
                  <a:cs typeface="+mn-cs"/>
                </a:rPr>
                <a:t>(No Principal Trades)</a:t>
              </a:r>
            </a:p>
          </p:txBody>
        </p:sp>
        <p:sp>
          <p:nvSpPr>
            <p:cNvPr id="16" name="Text Box 16">
              <a:extLst>
                <a:ext uri="{FF2B5EF4-FFF2-40B4-BE49-F238E27FC236}">
                  <a16:creationId xmlns:a16="http://schemas.microsoft.com/office/drawing/2014/main" id="{C7588B8F-9159-4C47-A652-2ED26D47ED6A}"/>
                </a:ext>
              </a:extLst>
            </p:cNvPr>
            <p:cNvSpPr txBox="1">
              <a:spLocks noChangeArrowheads="1"/>
            </p:cNvSpPr>
            <p:nvPr/>
          </p:nvSpPr>
          <p:spPr bwMode="auto">
            <a:xfrm>
              <a:off x="3884450" y="3725506"/>
              <a:ext cx="1297150" cy="369332"/>
            </a:xfrm>
            <a:prstGeom prst="rect">
              <a:avLst/>
            </a:prstGeom>
            <a:noFill/>
            <a:ln w="9525">
              <a:noFill/>
              <a:miter lim="800000"/>
              <a:headEnd/>
              <a:tailEnd/>
            </a:ln>
            <a:effectLst/>
          </p:spPr>
          <p:txBody>
            <a:bodyPr wrap="non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82A87A"/>
                  </a:solidFill>
                  <a:effectLst/>
                  <a:uLnTx/>
                  <a:uFillTx/>
                  <a:latin typeface="Verdana" pitchFamily="34" charset="0"/>
                  <a:ea typeface="+mn-ea"/>
                  <a:cs typeface="+mn-cs"/>
                </a:rPr>
                <a:t>Investor</a:t>
              </a:r>
            </a:p>
          </p:txBody>
        </p:sp>
        <p:sp>
          <p:nvSpPr>
            <p:cNvPr id="17" name="Text Box 17">
              <a:extLst>
                <a:ext uri="{FF2B5EF4-FFF2-40B4-BE49-F238E27FC236}">
                  <a16:creationId xmlns:a16="http://schemas.microsoft.com/office/drawing/2014/main" id="{819FA954-FEC7-4556-B939-7D0AD47BD2DD}"/>
                </a:ext>
              </a:extLst>
            </p:cNvPr>
            <p:cNvSpPr txBox="1">
              <a:spLocks noChangeArrowheads="1"/>
            </p:cNvSpPr>
            <p:nvPr/>
          </p:nvSpPr>
          <p:spPr bwMode="auto">
            <a:xfrm>
              <a:off x="4171441" y="4520231"/>
              <a:ext cx="835485" cy="276999"/>
            </a:xfrm>
            <a:prstGeom prst="rect">
              <a:avLst/>
            </a:prstGeom>
            <a:noFill/>
            <a:ln w="9525">
              <a:noFill/>
              <a:miter lim="800000"/>
              <a:headEnd/>
              <a:tailEnd/>
            </a:ln>
            <a:effectLst/>
          </p:spPr>
          <p:txBody>
            <a:bodyPr wrap="non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650065"/>
                  </a:solidFill>
                  <a:effectLst/>
                  <a:uLnTx/>
                  <a:uFillTx/>
                  <a:latin typeface="Verdana" pitchFamily="34" charset="0"/>
                  <a:ea typeface="+mn-ea"/>
                  <a:cs typeface="+mn-cs"/>
                </a:rPr>
                <a:t>Adviser</a:t>
              </a:r>
            </a:p>
          </p:txBody>
        </p:sp>
        <p:sp>
          <p:nvSpPr>
            <p:cNvPr id="20" name="Line 11">
              <a:extLst>
                <a:ext uri="{FF2B5EF4-FFF2-40B4-BE49-F238E27FC236}">
                  <a16:creationId xmlns:a16="http://schemas.microsoft.com/office/drawing/2014/main" id="{993C9733-D749-473F-992B-537A7E59B43F}"/>
                </a:ext>
              </a:extLst>
            </p:cNvPr>
            <p:cNvSpPr>
              <a:spLocks noChangeShapeType="1"/>
            </p:cNvSpPr>
            <p:nvPr/>
          </p:nvSpPr>
          <p:spPr bwMode="auto">
            <a:xfrm flipV="1">
              <a:off x="3491637" y="4140231"/>
              <a:ext cx="550452" cy="379508"/>
            </a:xfrm>
            <a:prstGeom prst="line">
              <a:avLst/>
            </a:prstGeom>
            <a:noFill/>
            <a:ln w="38100">
              <a:solidFill>
                <a:srgbClr val="284B57"/>
              </a:solidFill>
              <a:round/>
              <a:headEnd/>
              <a:tailEnd/>
            </a:ln>
            <a:effectLst/>
          </p:spPr>
          <p:txBody>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cxnSp>
          <p:nvCxnSpPr>
            <p:cNvPr id="21" name="Straight Connector 20">
              <a:extLst>
                <a:ext uri="{FF2B5EF4-FFF2-40B4-BE49-F238E27FC236}">
                  <a16:creationId xmlns:a16="http://schemas.microsoft.com/office/drawing/2014/main" id="{1290519E-E9AE-4417-8317-2A73095CA03F}"/>
                </a:ext>
              </a:extLst>
            </p:cNvPr>
            <p:cNvCxnSpPr/>
            <p:nvPr/>
          </p:nvCxnSpPr>
          <p:spPr bwMode="auto">
            <a:xfrm>
              <a:off x="3551183" y="5171723"/>
              <a:ext cx="1977025" cy="0"/>
            </a:xfrm>
            <a:prstGeom prst="line">
              <a:avLst/>
            </a:prstGeom>
            <a:solidFill>
              <a:schemeClr val="accent1"/>
            </a:solidFill>
            <a:ln w="25400" cap="flat" cmpd="sng" algn="ctr">
              <a:solidFill>
                <a:srgbClr val="C00000"/>
              </a:solidFill>
              <a:prstDash val="dash"/>
              <a:round/>
              <a:headEnd type="none" w="med" len="med"/>
              <a:tailEnd type="none" w="med" len="med"/>
            </a:ln>
            <a:effectLst/>
          </p:spPr>
        </p:cxnSp>
        <p:sp>
          <p:nvSpPr>
            <p:cNvPr id="22" name="Text Box 17">
              <a:extLst>
                <a:ext uri="{FF2B5EF4-FFF2-40B4-BE49-F238E27FC236}">
                  <a16:creationId xmlns:a16="http://schemas.microsoft.com/office/drawing/2014/main" id="{5007E02B-F3F9-4D2F-9874-76E30DBD0C64}"/>
                </a:ext>
              </a:extLst>
            </p:cNvPr>
            <p:cNvSpPr txBox="1">
              <a:spLocks noChangeArrowheads="1"/>
            </p:cNvSpPr>
            <p:nvPr/>
          </p:nvSpPr>
          <p:spPr bwMode="auto">
            <a:xfrm rot="18651779">
              <a:off x="3340261" y="3395420"/>
              <a:ext cx="1119217" cy="276999"/>
            </a:xfrm>
            <a:prstGeom prst="rect">
              <a:avLst/>
            </a:prstGeom>
            <a:noFill/>
            <a:ln w="9525">
              <a:noFill/>
              <a:miter lim="800000"/>
              <a:headEnd/>
              <a:tailEnd/>
            </a:ln>
            <a:effectLst/>
          </p:spPr>
          <p:txBody>
            <a:bodyPr wrap="non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650065"/>
                  </a:solidFill>
                  <a:effectLst/>
                  <a:uLnTx/>
                  <a:uFillTx/>
                  <a:latin typeface="Verdana" pitchFamily="34" charset="0"/>
                  <a:ea typeface="+mn-ea"/>
                  <a:cs typeface="+mn-cs"/>
                </a:rPr>
                <a:t>Registered</a:t>
              </a:r>
            </a:p>
          </p:txBody>
        </p:sp>
        <p:sp>
          <p:nvSpPr>
            <p:cNvPr id="23" name="Text Box 17">
              <a:extLst>
                <a:ext uri="{FF2B5EF4-FFF2-40B4-BE49-F238E27FC236}">
                  <a16:creationId xmlns:a16="http://schemas.microsoft.com/office/drawing/2014/main" id="{7A9AFC1C-4390-4BCD-A9F9-EA92F83EB133}"/>
                </a:ext>
              </a:extLst>
            </p:cNvPr>
            <p:cNvSpPr txBox="1">
              <a:spLocks noChangeArrowheads="1"/>
            </p:cNvSpPr>
            <p:nvPr/>
          </p:nvSpPr>
          <p:spPr bwMode="auto">
            <a:xfrm rot="2844634">
              <a:off x="4579582" y="3402636"/>
              <a:ext cx="1186543" cy="276999"/>
            </a:xfrm>
            <a:prstGeom prst="rect">
              <a:avLst/>
            </a:prstGeom>
            <a:noFill/>
            <a:ln w="9525">
              <a:noFill/>
              <a:miter lim="800000"/>
              <a:headEnd/>
              <a:tailEnd/>
            </a:ln>
            <a:effectLst/>
          </p:spPr>
          <p:txBody>
            <a:bodyPr wrap="non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650065"/>
                  </a:solidFill>
                  <a:effectLst/>
                  <a:uLnTx/>
                  <a:uFillTx/>
                  <a:latin typeface="Verdana" pitchFamily="34" charset="0"/>
                  <a:ea typeface="+mn-ea"/>
                  <a:cs typeface="+mn-cs"/>
                </a:rPr>
                <a:t>Investment</a:t>
              </a:r>
            </a:p>
          </p:txBody>
        </p:sp>
      </p:grpSp>
      <p:sp>
        <p:nvSpPr>
          <p:cNvPr id="24" name="Title 1">
            <a:extLst>
              <a:ext uri="{FF2B5EF4-FFF2-40B4-BE49-F238E27FC236}">
                <a16:creationId xmlns:a16="http://schemas.microsoft.com/office/drawing/2014/main" id="{FE29A536-C5E8-4E79-BE54-B7C094AAB1FA}"/>
              </a:ext>
            </a:extLst>
          </p:cNvPr>
          <p:cNvSpPr txBox="1">
            <a:spLocks/>
          </p:cNvSpPr>
          <p:nvPr/>
        </p:nvSpPr>
        <p:spPr>
          <a:xfrm>
            <a:off x="2309" y="1257602"/>
            <a:ext cx="7956380" cy="470848"/>
          </a:xfrm>
          <a:prstGeom prst="rect">
            <a:avLst/>
          </a:prstGeom>
        </p:spPr>
        <p:txBody>
          <a:bodyPr/>
          <a:lstStyle>
            <a:lvl1pPr algn="l" rtl="0" eaLnBrk="1" fontAlgn="base" hangingPunct="1">
              <a:spcBef>
                <a:spcPct val="0"/>
              </a:spcBef>
              <a:spcAft>
                <a:spcPct val="0"/>
              </a:spcAft>
              <a:defRPr sz="2400">
                <a:solidFill>
                  <a:schemeClr val="bg1"/>
                </a:solidFill>
                <a:latin typeface="Calibri" pitchFamily="34" charset="0"/>
                <a:ea typeface="+mj-ea"/>
                <a:cs typeface="+mj-cs"/>
              </a:defRPr>
            </a:lvl1pPr>
            <a:lvl2pPr algn="l" rtl="0" eaLnBrk="1" fontAlgn="base" hangingPunct="1">
              <a:spcBef>
                <a:spcPct val="0"/>
              </a:spcBef>
              <a:spcAft>
                <a:spcPct val="0"/>
              </a:spcAft>
              <a:defRPr sz="2400">
                <a:solidFill>
                  <a:schemeClr val="bg1"/>
                </a:solidFill>
                <a:latin typeface="Arial" charset="0"/>
                <a:ea typeface="ヒラギノ角ゴ Pro W3" pitchFamily="1" charset="-128"/>
              </a:defRPr>
            </a:lvl2pPr>
            <a:lvl3pPr algn="l" rtl="0" eaLnBrk="1" fontAlgn="base" hangingPunct="1">
              <a:spcBef>
                <a:spcPct val="0"/>
              </a:spcBef>
              <a:spcAft>
                <a:spcPct val="0"/>
              </a:spcAft>
              <a:defRPr sz="2400">
                <a:solidFill>
                  <a:schemeClr val="bg1"/>
                </a:solidFill>
                <a:latin typeface="Arial" charset="0"/>
                <a:ea typeface="ヒラギノ角ゴ Pro W3" pitchFamily="1" charset="-128"/>
              </a:defRPr>
            </a:lvl3pPr>
            <a:lvl4pPr algn="l" rtl="0" eaLnBrk="1" fontAlgn="base" hangingPunct="1">
              <a:spcBef>
                <a:spcPct val="0"/>
              </a:spcBef>
              <a:spcAft>
                <a:spcPct val="0"/>
              </a:spcAft>
              <a:defRPr sz="2400">
                <a:solidFill>
                  <a:schemeClr val="bg1"/>
                </a:solidFill>
                <a:latin typeface="Arial" charset="0"/>
                <a:ea typeface="ヒラギノ角ゴ Pro W3" pitchFamily="1" charset="-128"/>
              </a:defRPr>
            </a:lvl4pPr>
            <a:lvl5pPr algn="l" rtl="0" eaLnBrk="1" fontAlgn="base" hangingPunct="1">
              <a:spcBef>
                <a:spcPct val="0"/>
              </a:spcBef>
              <a:spcAft>
                <a:spcPct val="0"/>
              </a:spcAft>
              <a:defRPr sz="2400">
                <a:solidFill>
                  <a:schemeClr val="bg1"/>
                </a:solidFill>
                <a:latin typeface="Arial" charset="0"/>
                <a:ea typeface="ヒラギノ角ゴ Pro W3" pitchFamily="1" charset="-128"/>
              </a:defRPr>
            </a:lvl5pPr>
            <a:lvl6pPr marL="457200" algn="l" rtl="0" eaLnBrk="1" fontAlgn="base" hangingPunct="1">
              <a:spcBef>
                <a:spcPct val="0"/>
              </a:spcBef>
              <a:spcAft>
                <a:spcPct val="0"/>
              </a:spcAft>
              <a:defRPr sz="2400">
                <a:solidFill>
                  <a:schemeClr val="bg1"/>
                </a:solidFill>
                <a:latin typeface="Arial" charset="0"/>
                <a:ea typeface="ヒラギノ角ゴ Pro W3" pitchFamily="1" charset="-128"/>
              </a:defRPr>
            </a:lvl6pPr>
            <a:lvl7pPr marL="914400" algn="l" rtl="0" eaLnBrk="1" fontAlgn="base" hangingPunct="1">
              <a:spcBef>
                <a:spcPct val="0"/>
              </a:spcBef>
              <a:spcAft>
                <a:spcPct val="0"/>
              </a:spcAft>
              <a:defRPr sz="2400">
                <a:solidFill>
                  <a:schemeClr val="bg1"/>
                </a:solidFill>
                <a:latin typeface="Arial" charset="0"/>
                <a:ea typeface="ヒラギノ角ゴ Pro W3" pitchFamily="1" charset="-128"/>
              </a:defRPr>
            </a:lvl7pPr>
            <a:lvl8pPr marL="1371600" algn="l" rtl="0" eaLnBrk="1" fontAlgn="base" hangingPunct="1">
              <a:spcBef>
                <a:spcPct val="0"/>
              </a:spcBef>
              <a:spcAft>
                <a:spcPct val="0"/>
              </a:spcAft>
              <a:defRPr sz="2400">
                <a:solidFill>
                  <a:schemeClr val="bg1"/>
                </a:solidFill>
                <a:latin typeface="Arial" charset="0"/>
                <a:ea typeface="ヒラギノ角ゴ Pro W3" pitchFamily="1" charset="-128"/>
              </a:defRPr>
            </a:lvl8pPr>
            <a:lvl9pPr marL="1828800" algn="l" rtl="0" eaLnBrk="1" fontAlgn="base" hangingPunct="1">
              <a:spcBef>
                <a:spcPct val="0"/>
              </a:spcBef>
              <a:spcAft>
                <a:spcPct val="0"/>
              </a:spcAft>
              <a:defRPr sz="2400">
                <a:solidFill>
                  <a:schemeClr val="bg1"/>
                </a:solidFill>
                <a:latin typeface="Arial" charset="0"/>
                <a:ea typeface="ヒラギノ角ゴ Pro W3" pitchFamily="1"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650065"/>
                </a:solidFill>
                <a:effectLst/>
                <a:uLnTx/>
                <a:uFillTx/>
                <a:latin typeface="Calibri" pitchFamily="34" charset="0"/>
                <a:ea typeface="+mj-ea"/>
                <a:cs typeface="+mj-cs"/>
              </a:rPr>
              <a:t>	</a:t>
            </a:r>
            <a:r>
              <a:rPr kumimoji="0" lang="en-US" sz="1800" b="0" i="0" u="none" strike="noStrike" kern="0" cap="none" spc="0" normalizeH="0" baseline="0" noProof="0" dirty="0">
                <a:ln>
                  <a:noFill/>
                </a:ln>
                <a:solidFill>
                  <a:srgbClr val="000000"/>
                </a:solidFill>
                <a:effectLst/>
                <a:uLnTx/>
                <a:uFillTx/>
                <a:latin typeface="Calibri" pitchFamily="34" charset="0"/>
                <a:ea typeface="+mj-ea"/>
                <a:cs typeface="+mj-cs"/>
              </a:rPr>
              <a:t>Without the separation of services is like having the fox guard the hen house</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en-US" sz="1600" b="1" i="0" u="none" strike="noStrike" kern="0" cap="none" spc="0" normalizeH="0" baseline="0" noProof="0" dirty="0">
              <a:ln>
                <a:noFill/>
              </a:ln>
              <a:solidFill>
                <a:srgbClr val="195363">
                  <a:lumMod val="25000"/>
                </a:srgbClr>
              </a:solidFill>
              <a:effectLst/>
              <a:uLnTx/>
              <a:uFillTx/>
              <a:latin typeface="Calibri" pitchFamily="34" charset="0"/>
              <a:ea typeface="+mj-ea"/>
              <a:cs typeface="+mj-cs"/>
            </a:endParaRPr>
          </a:p>
        </p:txBody>
      </p:sp>
      <p:pic>
        <p:nvPicPr>
          <p:cNvPr id="25" name="Picture 24">
            <a:extLst>
              <a:ext uri="{FF2B5EF4-FFF2-40B4-BE49-F238E27FC236}">
                <a16:creationId xmlns:a16="http://schemas.microsoft.com/office/drawing/2014/main" id="{37DE73E4-2FD6-4CD0-91A7-CC967D578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520" y="1905000"/>
            <a:ext cx="1205309" cy="1131514"/>
          </a:xfrm>
          <a:prstGeom prst="rect">
            <a:avLst/>
          </a:prstGeom>
        </p:spPr>
      </p:pic>
      <p:sp>
        <p:nvSpPr>
          <p:cNvPr id="26" name="Text Box 19">
            <a:extLst>
              <a:ext uri="{FF2B5EF4-FFF2-40B4-BE49-F238E27FC236}">
                <a16:creationId xmlns:a16="http://schemas.microsoft.com/office/drawing/2014/main" id="{CC1EC8B9-F127-493B-80E7-59F57D7D0E4F}"/>
              </a:ext>
            </a:extLst>
          </p:cNvPr>
          <p:cNvSpPr txBox="1">
            <a:spLocks noChangeArrowheads="1"/>
          </p:cNvSpPr>
          <p:nvPr/>
        </p:nvSpPr>
        <p:spPr bwMode="auto">
          <a:xfrm>
            <a:off x="535707" y="5257800"/>
            <a:ext cx="8608293" cy="892552"/>
          </a:xfrm>
          <a:prstGeom prst="rect">
            <a:avLst/>
          </a:prstGeom>
          <a:noFill/>
          <a:ln w="9525">
            <a:noFill/>
            <a:miter lim="800000"/>
            <a:headEnd/>
            <a:tailEnd/>
          </a:ln>
          <a:effectLst/>
        </p:spPr>
        <p:txBody>
          <a:bodyPr wrap="square">
            <a:spAutoFit/>
          </a:bodyPr>
          <a:lstStyle>
            <a:defPPr>
              <a:defRPr lang="en-US"/>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i="0" u="none" strike="noStrike" kern="1200" cap="none" spc="0" normalizeH="0" baseline="0" noProof="0" dirty="0">
                <a:ln>
                  <a:noFill/>
                </a:ln>
                <a:solidFill>
                  <a:srgbClr val="1B75BC"/>
                </a:solidFill>
                <a:effectLst/>
                <a:uLnTx/>
                <a:uFillTx/>
                <a:latin typeface="Calibri"/>
                <a:ea typeface="+mn-ea"/>
                <a:cs typeface="+mn-cs"/>
              </a:rPr>
              <a:t>Fiduciary Best Practice:</a:t>
            </a:r>
          </a:p>
          <a:p>
            <a:pPr marL="171450" marR="0" lvl="0" indent="-171450" algn="l" defTabSz="457200" rtl="0" eaLnBrk="1" fontAlgn="base" latinLnBrk="0" hangingPunct="1">
              <a:lnSpc>
                <a:spcPct val="100000"/>
              </a:lnSpc>
              <a:spcBef>
                <a:spcPct val="0"/>
              </a:spcBef>
              <a:spcAft>
                <a:spcPct val="0"/>
              </a:spcAft>
              <a:buClrTx/>
              <a:buSzTx/>
              <a:buFont typeface="Arial" pitchFamily="34" charset="0"/>
              <a:buChar char="•"/>
              <a:tabLst/>
              <a:defRPr/>
            </a:pPr>
            <a:r>
              <a:rPr lang="en-US" sz="1200" dirty="0">
                <a:solidFill>
                  <a:srgbClr val="000000"/>
                </a:solidFill>
                <a:latin typeface="Calibri"/>
              </a:rPr>
              <a:t>Service Providers</a:t>
            </a:r>
            <a:r>
              <a:rPr kumimoji="0" lang="en-US" sz="1200" b="0" i="0" u="none" strike="noStrike" kern="1200" cap="none" spc="0" normalizeH="0" baseline="0" noProof="0" dirty="0">
                <a:ln>
                  <a:noFill/>
                </a:ln>
                <a:solidFill>
                  <a:srgbClr val="000000"/>
                </a:solidFill>
                <a:effectLst/>
                <a:uLnTx/>
                <a:uFillTx/>
                <a:latin typeface="Calibri"/>
                <a:ea typeface="+mn-ea"/>
                <a:cs typeface="+mn-cs"/>
              </a:rPr>
              <a:t> should be separate and independent to provide for a system of checks and balances.</a:t>
            </a:r>
          </a:p>
          <a:p>
            <a:pPr marL="171450" marR="0" lvl="0" indent="-17145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a:ln>
                  <a:noFill/>
                </a:ln>
                <a:solidFill>
                  <a:srgbClr val="000000"/>
                </a:solidFill>
                <a:effectLst/>
                <a:uLnTx/>
                <a:uFillTx/>
                <a:latin typeface="Calibri"/>
                <a:ea typeface="+mn-ea"/>
                <a:cs typeface="+mn-cs"/>
              </a:rPr>
              <a:t>Money Managers and Trust Companies should be independent of any other Service Providers.</a:t>
            </a:r>
          </a:p>
          <a:p>
            <a:pPr marL="171450" marR="0" lvl="0" indent="-17145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a:ln>
                  <a:noFill/>
                </a:ln>
                <a:solidFill>
                  <a:srgbClr val="000000"/>
                </a:solidFill>
                <a:effectLst/>
                <a:uLnTx/>
                <a:uFillTx/>
                <a:latin typeface="Calibri"/>
                <a:ea typeface="+mn-ea"/>
                <a:cs typeface="+mn-cs"/>
              </a:rPr>
              <a:t>Investment Management Consultant/RIA oversight as an Independent Fiduciary </a:t>
            </a:r>
            <a:r>
              <a:rPr lang="en-US" sz="1200" dirty="0">
                <a:solidFill>
                  <a:srgbClr val="000000"/>
                </a:solidFill>
                <a:latin typeface="Calibri"/>
              </a:rPr>
              <a:t>mitigates conflicts of interest</a:t>
            </a:r>
            <a:r>
              <a:rPr kumimoji="0" lang="en-US" sz="1200" b="0" i="0" u="none" strike="noStrike" kern="1200" cap="none" spc="0" normalizeH="0" baseline="0" noProof="0" dirty="0">
                <a:ln>
                  <a:noFill/>
                </a:ln>
                <a:solidFill>
                  <a:srgbClr val="000000"/>
                </a:solidFill>
                <a:effectLst/>
                <a:uLnTx/>
                <a:uFillTx/>
                <a:latin typeface="Calibri"/>
                <a:ea typeface="+mn-ea"/>
                <a:cs typeface="+mn-cs"/>
              </a:rPr>
              <a:t>.</a:t>
            </a:r>
          </a:p>
        </p:txBody>
      </p:sp>
    </p:spTree>
    <p:extLst>
      <p:ext uri="{BB962C8B-B14F-4D97-AF65-F5344CB8AC3E}">
        <p14:creationId xmlns:p14="http://schemas.microsoft.com/office/powerpoint/2010/main" val="1614708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9953F-A532-4A35-B213-2775DE1D4C91}"/>
              </a:ext>
            </a:extLst>
          </p:cNvPr>
          <p:cNvSpPr>
            <a:spLocks noGrp="1"/>
          </p:cNvSpPr>
          <p:nvPr>
            <p:ph type="title"/>
          </p:nvPr>
        </p:nvSpPr>
        <p:spPr>
          <a:xfrm>
            <a:off x="381000" y="304800"/>
            <a:ext cx="8534400" cy="833053"/>
          </a:xfrm>
        </p:spPr>
        <p:txBody>
          <a:bodyPr>
            <a:noAutofit/>
          </a:bodyPr>
          <a:lstStyle/>
          <a:p>
            <a:pPr algn="ctr">
              <a:defRPr/>
            </a:pPr>
            <a:r>
              <a:rPr lang="en-US" sz="2400" dirty="0">
                <a:solidFill>
                  <a:schemeClr val="accent5">
                    <a:lumMod val="75000"/>
                  </a:schemeClr>
                </a:solidFill>
              </a:rPr>
              <a:t>Investor / Investment Management Consultant / Money Manager</a:t>
            </a:r>
            <a:br>
              <a:rPr lang="en-US" sz="2400" dirty="0">
                <a:solidFill>
                  <a:schemeClr val="accent5">
                    <a:lumMod val="75000"/>
                  </a:schemeClr>
                </a:solidFill>
              </a:rPr>
            </a:br>
            <a:r>
              <a:rPr lang="en-US" sz="2400" dirty="0">
                <a:solidFill>
                  <a:schemeClr val="accent5">
                    <a:lumMod val="75000"/>
                  </a:schemeClr>
                </a:solidFill>
              </a:rPr>
              <a:t>Roles and Responsibilities</a:t>
            </a:r>
          </a:p>
        </p:txBody>
      </p:sp>
      <p:sp>
        <p:nvSpPr>
          <p:cNvPr id="5123" name="Slide Number Placeholder 2">
            <a:extLst>
              <a:ext uri="{FF2B5EF4-FFF2-40B4-BE49-F238E27FC236}">
                <a16:creationId xmlns:a16="http://schemas.microsoft.com/office/drawing/2014/main" id="{2E86A28B-CF56-4F4A-8CB3-2EEFFC0549D6}"/>
              </a:ext>
            </a:extLst>
          </p:cNvPr>
          <p:cNvSpPr>
            <a:spLocks noGrp="1"/>
          </p:cNvSpPr>
          <p:nvPr>
            <p:ph type="sldNum" sz="quarter" idx="10"/>
          </p:nvPr>
        </p:nvSpPr>
        <p:spPr>
          <a:noFill/>
        </p:spPr>
        <p:txBody>
          <a:bodyPr/>
          <a:lstStyle>
            <a:lvl1pPr>
              <a:spcBef>
                <a:spcPct val="50000"/>
              </a:spcBef>
              <a:buClr>
                <a:srgbClr val="6B5421"/>
              </a:buClr>
              <a:buChar char="•"/>
              <a:defRPr sz="1600" b="1">
                <a:solidFill>
                  <a:schemeClr val="tx1"/>
                </a:solidFill>
                <a:latin typeface="Arial" panose="020B0604020202020204" pitchFamily="34" charset="0"/>
              </a:defRPr>
            </a:lvl1pPr>
            <a:lvl2pPr marL="742950" indent="-28575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2pPr>
            <a:lvl3pPr marL="1143000" indent="-22860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3pPr>
            <a:lvl4pPr marL="1600200" indent="-22860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4pPr>
            <a:lvl5pPr marL="2057400" indent="-228600">
              <a:spcBef>
                <a:spcPct val="20000"/>
              </a:spcBef>
              <a:buClr>
                <a:srgbClr val="6B5421"/>
              </a:buClr>
              <a:buFont typeface="Symbol" panose="05050102010706020507" pitchFamily="18" charset="2"/>
              <a:buChar char="ñ"/>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6B5421"/>
              </a:buClr>
              <a:buFont typeface="Symbol" panose="05050102010706020507" pitchFamily="18" charset="2"/>
              <a:buChar char="ñ"/>
              <a:defRPr sz="1600">
                <a:solidFill>
                  <a:schemeClr val="tx1"/>
                </a:solidFill>
                <a:latin typeface="Arial" panose="020B0604020202020204" pitchFamily="34" charset="0"/>
              </a:defRPr>
            </a:lvl9pPr>
          </a:lstStyle>
          <a:p>
            <a:pPr>
              <a:spcBef>
                <a:spcPct val="0"/>
              </a:spcBef>
              <a:buClrTx/>
              <a:buFontTx/>
              <a:buNone/>
            </a:pPr>
            <a:fld id="{8DF8347F-D6A2-4A6C-BF23-07A6585DADB8}" type="slidenum">
              <a:rPr lang="en-US" altLang="en-US" sz="1000" b="0" smtClean="0">
                <a:solidFill>
                  <a:srgbClr val="5089BC"/>
                </a:solidFill>
              </a:rPr>
              <a:pPr>
                <a:spcBef>
                  <a:spcPct val="0"/>
                </a:spcBef>
                <a:buClrTx/>
                <a:buFontTx/>
                <a:buNone/>
              </a:pPr>
              <a:t>9</a:t>
            </a:fld>
            <a:endParaRPr lang="en-US" altLang="en-US" sz="1000" b="0">
              <a:solidFill>
                <a:srgbClr val="5089BC"/>
              </a:solidFill>
            </a:endParaRPr>
          </a:p>
        </p:txBody>
      </p:sp>
      <p:grpSp>
        <p:nvGrpSpPr>
          <p:cNvPr id="5124" name="Group 7">
            <a:extLst>
              <a:ext uri="{FF2B5EF4-FFF2-40B4-BE49-F238E27FC236}">
                <a16:creationId xmlns:a16="http://schemas.microsoft.com/office/drawing/2014/main" id="{3AD6AE4F-FA92-4697-806F-53A4778385AD}"/>
              </a:ext>
            </a:extLst>
          </p:cNvPr>
          <p:cNvGrpSpPr>
            <a:grpSpLocks/>
          </p:cNvGrpSpPr>
          <p:nvPr/>
        </p:nvGrpSpPr>
        <p:grpSpPr bwMode="auto">
          <a:xfrm>
            <a:off x="2971800" y="1219200"/>
            <a:ext cx="3322638" cy="2417762"/>
            <a:chOff x="228599" y="2762035"/>
            <a:chExt cx="2859406" cy="1865682"/>
          </a:xfrm>
          <a:solidFill>
            <a:srgbClr val="1B75BC"/>
          </a:solidFill>
        </p:grpSpPr>
        <p:pic>
          <p:nvPicPr>
            <p:cNvPr id="5140" name="Picture 2">
              <a:extLst>
                <a:ext uri="{FF2B5EF4-FFF2-40B4-BE49-F238E27FC236}">
                  <a16:creationId xmlns:a16="http://schemas.microsoft.com/office/drawing/2014/main" id="{64D54D34-C34C-4F43-A684-928873D2F7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122767"/>
              <a:ext cx="2859405" cy="1504950"/>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CC9C5740-B475-4911-A407-BF2F81D994E0}"/>
                </a:ext>
              </a:extLst>
            </p:cNvPr>
            <p:cNvSpPr/>
            <p:nvPr/>
          </p:nvSpPr>
          <p:spPr bwMode="auto">
            <a:xfrm>
              <a:off x="228599" y="2819610"/>
              <a:ext cx="2859406" cy="306251"/>
            </a:xfrm>
            <a:prstGeom prst="rect">
              <a:avLst/>
            </a:prstGeom>
            <a:grpFill/>
            <a:ln w="9525" cap="flat" cmpd="sng" algn="ctr">
              <a:noFill/>
              <a:prstDash val="solid"/>
              <a:round/>
              <a:headEnd type="none" w="med" len="med"/>
              <a:tailEnd type="none" w="med" len="med"/>
            </a:ln>
            <a:effectLst/>
          </p:spPr>
          <p:txBody>
            <a:bodyPr/>
            <a:lstStyle/>
            <a:p>
              <a:pPr algn="ctr">
                <a:defRPr/>
              </a:pPr>
              <a:endParaRPr lang="en-US" sz="2400" dirty="0">
                <a:solidFill>
                  <a:srgbClr val="000000"/>
                </a:solidFill>
                <a:latin typeface="Lucida Grande" pitchFamily="1" charset="0"/>
                <a:ea typeface="ヒラギノ角ゴ Pro W3" pitchFamily="1" charset="-128"/>
                <a:cs typeface="Arial" charset="0"/>
              </a:endParaRPr>
            </a:p>
          </p:txBody>
        </p:sp>
        <p:sp>
          <p:nvSpPr>
            <p:cNvPr id="3090" name="TextBox 4">
              <a:extLst>
                <a:ext uri="{FF2B5EF4-FFF2-40B4-BE49-F238E27FC236}">
                  <a16:creationId xmlns:a16="http://schemas.microsoft.com/office/drawing/2014/main" id="{8803FBE0-2508-4863-A1E7-B04C77859822}"/>
                </a:ext>
              </a:extLst>
            </p:cNvPr>
            <p:cNvSpPr txBox="1">
              <a:spLocks noChangeArrowheads="1"/>
            </p:cNvSpPr>
            <p:nvPr/>
          </p:nvSpPr>
          <p:spPr bwMode="auto">
            <a:xfrm>
              <a:off x="228599" y="2762035"/>
              <a:ext cx="2859406" cy="379752"/>
            </a:xfrm>
            <a:prstGeom prst="rect">
              <a:avLst/>
            </a:prstGeom>
            <a:grpFill/>
            <a:ln>
              <a:noFill/>
            </a:ln>
            <a:effectLst/>
          </p:spPr>
          <p:txBody>
            <a:bodyPr lIns="137160" tIns="137160" rIns="137160" bIns="137160" anchorCtr="1">
              <a:spAutoFit/>
            </a:bodyPr>
            <a:lstStyle>
              <a:defPPr>
                <a:defRPr lang="en-US"/>
              </a:defPPr>
              <a:lvl1pPr fontAlgn="base">
                <a:spcBef>
                  <a:spcPct val="50000"/>
                </a:spcBef>
                <a:spcAft>
                  <a:spcPct val="0"/>
                </a:spcAft>
                <a:defRPr sz="1400" b="1">
                  <a:solidFill>
                    <a:srgbClr val="FFFFFF"/>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defRPr/>
              </a:pPr>
              <a:r>
                <a:rPr lang="en-US" dirty="0"/>
                <a:t>Investor</a:t>
              </a:r>
            </a:p>
          </p:txBody>
        </p:sp>
      </p:grpSp>
      <p:grpSp>
        <p:nvGrpSpPr>
          <p:cNvPr id="5125" name="Group 10">
            <a:extLst>
              <a:ext uri="{FF2B5EF4-FFF2-40B4-BE49-F238E27FC236}">
                <a16:creationId xmlns:a16="http://schemas.microsoft.com/office/drawing/2014/main" id="{E71053BC-C1B9-4A65-B3F6-D6E5AEF8336F}"/>
              </a:ext>
            </a:extLst>
          </p:cNvPr>
          <p:cNvGrpSpPr>
            <a:grpSpLocks/>
          </p:cNvGrpSpPr>
          <p:nvPr/>
        </p:nvGrpSpPr>
        <p:grpSpPr bwMode="auto">
          <a:xfrm>
            <a:off x="5410200" y="3983033"/>
            <a:ext cx="3519488" cy="2185991"/>
            <a:chOff x="6008249" y="2827544"/>
            <a:chExt cx="2830952" cy="1844415"/>
          </a:xfrm>
        </p:grpSpPr>
        <p:pic>
          <p:nvPicPr>
            <p:cNvPr id="5137" name="Picture 4">
              <a:extLst>
                <a:ext uri="{FF2B5EF4-FFF2-40B4-BE49-F238E27FC236}">
                  <a16:creationId xmlns:a16="http://schemas.microsoft.com/office/drawing/2014/main" id="{DA97C20F-B473-49A2-A7DB-727A18DC21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8249" y="3169874"/>
              <a:ext cx="2830952" cy="150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92DDB520-6137-4181-91FD-80077E142F9B}"/>
                </a:ext>
              </a:extLst>
            </p:cNvPr>
            <p:cNvSpPr/>
            <p:nvPr/>
          </p:nvSpPr>
          <p:spPr bwMode="auto">
            <a:xfrm>
              <a:off x="6019742" y="2856382"/>
              <a:ext cx="2819459" cy="305200"/>
            </a:xfrm>
            <a:prstGeom prst="rect">
              <a:avLst/>
            </a:prstGeom>
            <a:solidFill>
              <a:schemeClr val="accent1">
                <a:lumMod val="25000"/>
              </a:schemeClr>
            </a:solidFill>
            <a:ln w="9525" cap="flat" cmpd="sng" algn="ctr">
              <a:noFill/>
              <a:prstDash val="solid"/>
              <a:round/>
              <a:headEnd type="none" w="med" len="med"/>
              <a:tailEnd type="none" w="med" len="med"/>
            </a:ln>
            <a:effectLst/>
          </p:spPr>
          <p:txBody>
            <a:bodyPr/>
            <a:lstStyle/>
            <a:p>
              <a:pPr>
                <a:defRPr/>
              </a:pPr>
              <a:endParaRPr lang="en-US" sz="2400" dirty="0">
                <a:solidFill>
                  <a:srgbClr val="000000"/>
                </a:solidFill>
                <a:latin typeface="Lucida Grande" pitchFamily="1" charset="0"/>
                <a:ea typeface="ヒラギノ角ゴ Pro W3" pitchFamily="1" charset="-128"/>
                <a:cs typeface="Arial" charset="0"/>
              </a:endParaRPr>
            </a:p>
          </p:txBody>
        </p:sp>
        <p:sp>
          <p:nvSpPr>
            <p:cNvPr id="3087" name="TextBox 11">
              <a:extLst>
                <a:ext uri="{FF2B5EF4-FFF2-40B4-BE49-F238E27FC236}">
                  <a16:creationId xmlns:a16="http://schemas.microsoft.com/office/drawing/2014/main" id="{AA6BB99A-8776-409A-8777-53016EB65289}"/>
                </a:ext>
              </a:extLst>
            </p:cNvPr>
            <p:cNvSpPr txBox="1">
              <a:spLocks noChangeArrowheads="1"/>
            </p:cNvSpPr>
            <p:nvPr/>
          </p:nvSpPr>
          <p:spPr bwMode="auto">
            <a:xfrm>
              <a:off x="6008249" y="2827544"/>
              <a:ext cx="2830952" cy="415495"/>
            </a:xfrm>
            <a:prstGeom prst="rect">
              <a:avLst/>
            </a:prstGeom>
            <a:solidFill>
              <a:srgbClr val="1B75BC"/>
            </a:solidFill>
            <a:ln>
              <a:noFill/>
            </a:ln>
            <a:effectLst/>
          </p:spPr>
          <p:txBody>
            <a:bodyPr lIns="137160" tIns="137160" rIns="137160" bIns="137160" anchorCtr="1">
              <a:spAutoFit/>
            </a:bodyPr>
            <a:lstStyle>
              <a:defPPr>
                <a:defRPr lang="en-US"/>
              </a:defPPr>
              <a:lvl1pPr fontAlgn="base">
                <a:spcBef>
                  <a:spcPct val="50000"/>
                </a:spcBef>
                <a:spcAft>
                  <a:spcPct val="0"/>
                </a:spcAft>
                <a:defRPr sz="1400" b="1">
                  <a:solidFill>
                    <a:srgbClr val="FFFFFF"/>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defRPr/>
              </a:pPr>
              <a:r>
                <a:rPr lang="en-US" dirty="0"/>
                <a:t>Independent Money Managers</a:t>
              </a:r>
            </a:p>
          </p:txBody>
        </p:sp>
      </p:grpSp>
      <p:sp>
        <p:nvSpPr>
          <p:cNvPr id="17" name="Arc 16">
            <a:extLst>
              <a:ext uri="{FF2B5EF4-FFF2-40B4-BE49-F238E27FC236}">
                <a16:creationId xmlns:a16="http://schemas.microsoft.com/office/drawing/2014/main" id="{D4A7663E-F9BB-4C8B-B194-994B3D435B6F}"/>
              </a:ext>
            </a:extLst>
          </p:cNvPr>
          <p:cNvSpPr/>
          <p:nvPr/>
        </p:nvSpPr>
        <p:spPr bwMode="auto">
          <a:xfrm rot="16200000">
            <a:off x="771525" y="3001963"/>
            <a:ext cx="4460875" cy="2184400"/>
          </a:xfrm>
          <a:prstGeom prst="arc">
            <a:avLst/>
          </a:prstGeom>
          <a:noFill/>
          <a:ln w="25400" cap="flat" cmpd="sng" algn="ctr">
            <a:solidFill>
              <a:schemeClr val="tx1"/>
            </a:solidFill>
            <a:prstDash val="dash"/>
            <a:round/>
            <a:headEnd type="none" w="med" len="med"/>
            <a:tailEnd type="none" w="med" len="med"/>
          </a:ln>
          <a:effectLst/>
        </p:spPr>
        <p:txBody>
          <a:bodyPr/>
          <a:lstStyle/>
          <a:p>
            <a:pPr>
              <a:defRPr/>
            </a:pPr>
            <a:endParaRPr lang="en-US" sz="2400" dirty="0">
              <a:solidFill>
                <a:srgbClr val="000000"/>
              </a:solidFill>
              <a:latin typeface="Lucida Grande" pitchFamily="1" charset="0"/>
              <a:ea typeface="ヒラギノ角ゴ Pro W3" pitchFamily="1" charset="-128"/>
              <a:cs typeface="Arial" charset="0"/>
            </a:endParaRPr>
          </a:p>
        </p:txBody>
      </p:sp>
      <p:sp>
        <p:nvSpPr>
          <p:cNvPr id="18" name="Arc 17">
            <a:extLst>
              <a:ext uri="{FF2B5EF4-FFF2-40B4-BE49-F238E27FC236}">
                <a16:creationId xmlns:a16="http://schemas.microsoft.com/office/drawing/2014/main" id="{17BA5F27-2D69-418F-B831-862D7CE65E8B}"/>
              </a:ext>
            </a:extLst>
          </p:cNvPr>
          <p:cNvSpPr/>
          <p:nvPr/>
        </p:nvSpPr>
        <p:spPr bwMode="auto">
          <a:xfrm>
            <a:off x="5278438" y="1866900"/>
            <a:ext cx="2049462" cy="4114800"/>
          </a:xfrm>
          <a:prstGeom prst="arc">
            <a:avLst>
              <a:gd name="adj1" fmla="val 16200000"/>
              <a:gd name="adj2" fmla="val 184691"/>
            </a:avLst>
          </a:prstGeom>
          <a:noFill/>
          <a:ln w="25400" cap="flat" cmpd="sng" algn="ctr">
            <a:solidFill>
              <a:schemeClr val="tx1"/>
            </a:solidFill>
            <a:prstDash val="dash"/>
            <a:round/>
            <a:headEnd type="none" w="med" len="med"/>
            <a:tailEnd type="none" w="med" len="med"/>
          </a:ln>
          <a:effectLst/>
        </p:spPr>
        <p:txBody>
          <a:bodyPr/>
          <a:lstStyle/>
          <a:p>
            <a:pPr>
              <a:defRPr/>
            </a:pPr>
            <a:endParaRPr lang="en-US" sz="2400" dirty="0">
              <a:solidFill>
                <a:srgbClr val="000000"/>
              </a:solidFill>
              <a:latin typeface="Lucida Grande" pitchFamily="1" charset="0"/>
              <a:ea typeface="ヒラギノ角ゴ Pro W3" pitchFamily="1" charset="-128"/>
              <a:cs typeface="Arial" charset="0"/>
            </a:endParaRPr>
          </a:p>
        </p:txBody>
      </p:sp>
      <p:cxnSp>
        <p:nvCxnSpPr>
          <p:cNvPr id="5128" name="Straight Connector 18">
            <a:extLst>
              <a:ext uri="{FF2B5EF4-FFF2-40B4-BE49-F238E27FC236}">
                <a16:creationId xmlns:a16="http://schemas.microsoft.com/office/drawing/2014/main" id="{5CBF0222-8CB7-4CE2-B5B0-3BD8268F2475}"/>
              </a:ext>
            </a:extLst>
          </p:cNvPr>
          <p:cNvCxnSpPr>
            <a:cxnSpLocks noChangeShapeType="1"/>
          </p:cNvCxnSpPr>
          <p:nvPr/>
        </p:nvCxnSpPr>
        <p:spPr bwMode="auto">
          <a:xfrm>
            <a:off x="4572000" y="3657600"/>
            <a:ext cx="0" cy="914400"/>
          </a:xfrm>
          <a:prstGeom prst="line">
            <a:avLst/>
          </a:prstGeom>
          <a:noFill/>
          <a:ln w="25400" algn="ctr">
            <a:solidFill>
              <a:schemeClr val="tx1"/>
            </a:solidFill>
            <a:prstDash val="dash"/>
            <a:round/>
            <a:headEnd/>
            <a:tailEnd/>
          </a:ln>
          <a:extLst>
            <a:ext uri="{909E8E84-426E-40DD-AFC4-6F175D3DCCD1}">
              <a14:hiddenFill xmlns:a14="http://schemas.microsoft.com/office/drawing/2010/main">
                <a:noFill/>
              </a14:hiddenFill>
            </a:ext>
          </a:extLst>
        </p:spPr>
      </p:cxnSp>
      <p:grpSp>
        <p:nvGrpSpPr>
          <p:cNvPr id="5129" name="Group 6">
            <a:extLst>
              <a:ext uri="{FF2B5EF4-FFF2-40B4-BE49-F238E27FC236}">
                <a16:creationId xmlns:a16="http://schemas.microsoft.com/office/drawing/2014/main" id="{7953D4A5-B8AA-4AA8-B841-3AAF2E6DB9DC}"/>
              </a:ext>
            </a:extLst>
          </p:cNvPr>
          <p:cNvGrpSpPr>
            <a:grpSpLocks/>
          </p:cNvGrpSpPr>
          <p:nvPr/>
        </p:nvGrpSpPr>
        <p:grpSpPr bwMode="auto">
          <a:xfrm>
            <a:off x="417512" y="3983032"/>
            <a:ext cx="3200400" cy="2185992"/>
            <a:chOff x="3200400" y="2815296"/>
            <a:chExt cx="2706433" cy="1623155"/>
          </a:xfrm>
        </p:grpSpPr>
        <p:pic>
          <p:nvPicPr>
            <p:cNvPr id="5134" name="Picture 3">
              <a:extLst>
                <a:ext uri="{FF2B5EF4-FFF2-40B4-BE49-F238E27FC236}">
                  <a16:creationId xmlns:a16="http://schemas.microsoft.com/office/drawing/2014/main" id="{A306D00D-B838-47F5-96B1-68D32DE248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139459"/>
              <a:ext cx="2706432" cy="129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1">
              <a:extLst>
                <a:ext uri="{FF2B5EF4-FFF2-40B4-BE49-F238E27FC236}">
                  <a16:creationId xmlns:a16="http://schemas.microsoft.com/office/drawing/2014/main" id="{4E5B1CF6-3A1F-417D-AACF-D83AF7814583}"/>
                </a:ext>
              </a:extLst>
            </p:cNvPr>
            <p:cNvSpPr/>
            <p:nvPr/>
          </p:nvSpPr>
          <p:spPr bwMode="auto">
            <a:xfrm>
              <a:off x="3200400" y="2832978"/>
              <a:ext cx="2706433" cy="306477"/>
            </a:xfrm>
            <a:prstGeom prst="rect">
              <a:avLst/>
            </a:prstGeom>
            <a:solidFill>
              <a:schemeClr val="accent1">
                <a:lumMod val="25000"/>
              </a:schemeClr>
            </a:solidFill>
            <a:ln w="9525" cap="flat" cmpd="sng" algn="ctr">
              <a:noFill/>
              <a:prstDash val="solid"/>
              <a:round/>
              <a:headEnd type="none" w="med" len="med"/>
              <a:tailEnd type="none" w="med" len="med"/>
            </a:ln>
            <a:effectLst/>
          </p:spPr>
          <p:txBody>
            <a:bodyPr/>
            <a:lstStyle/>
            <a:p>
              <a:pPr>
                <a:defRPr/>
              </a:pPr>
              <a:endParaRPr lang="en-US" sz="2400" dirty="0">
                <a:solidFill>
                  <a:srgbClr val="000000"/>
                </a:solidFill>
                <a:latin typeface="Lucida Grande" pitchFamily="1" charset="0"/>
                <a:ea typeface="ヒラギノ角ゴ Pro W3" pitchFamily="1" charset="-128"/>
                <a:cs typeface="Arial" charset="0"/>
              </a:endParaRPr>
            </a:p>
          </p:txBody>
        </p:sp>
        <p:sp>
          <p:nvSpPr>
            <p:cNvPr id="23" name="TextBox 12">
              <a:extLst>
                <a:ext uri="{FF2B5EF4-FFF2-40B4-BE49-F238E27FC236}">
                  <a16:creationId xmlns:a16="http://schemas.microsoft.com/office/drawing/2014/main" id="{2B6064CB-A42E-4CA7-9C5D-383453752BC0}"/>
                </a:ext>
              </a:extLst>
            </p:cNvPr>
            <p:cNvSpPr txBox="1">
              <a:spLocks noChangeArrowheads="1"/>
            </p:cNvSpPr>
            <p:nvPr/>
          </p:nvSpPr>
          <p:spPr bwMode="auto">
            <a:xfrm>
              <a:off x="3200400" y="2815296"/>
              <a:ext cx="2706433" cy="365651"/>
            </a:xfrm>
            <a:prstGeom prst="rect">
              <a:avLst/>
            </a:prstGeom>
            <a:solidFill>
              <a:srgbClr val="1B75BC"/>
            </a:solidFill>
            <a:ln>
              <a:noFill/>
            </a:ln>
            <a:effectLst/>
          </p:spPr>
          <p:txBody>
            <a:bodyPr lIns="137160" tIns="137160" rIns="137160" bIns="137160" anchorCtr="1">
              <a:spAutoFit/>
            </a:bodyPr>
            <a:lstStyle>
              <a:defPPr>
                <a:defRPr lang="en-US"/>
              </a:defPPr>
              <a:lvl1pPr fontAlgn="base">
                <a:spcBef>
                  <a:spcPct val="50000"/>
                </a:spcBef>
                <a:spcAft>
                  <a:spcPct val="0"/>
                </a:spcAft>
                <a:defRPr sz="1400" b="1">
                  <a:solidFill>
                    <a:srgbClr val="FFFFFF"/>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defRPr/>
              </a:pPr>
              <a:r>
                <a:rPr lang="en-US" dirty="0"/>
                <a:t>Investment Management Consultant (IMC)</a:t>
              </a:r>
            </a:p>
          </p:txBody>
        </p:sp>
      </p:grpSp>
      <p:sp>
        <p:nvSpPr>
          <p:cNvPr id="5130" name="TextBox 6">
            <a:extLst>
              <a:ext uri="{FF2B5EF4-FFF2-40B4-BE49-F238E27FC236}">
                <a16:creationId xmlns:a16="http://schemas.microsoft.com/office/drawing/2014/main" id="{67EEB913-B5C2-416A-A75B-C87B8D3C89DC}"/>
              </a:ext>
            </a:extLst>
          </p:cNvPr>
          <p:cNvSpPr txBox="1">
            <a:spLocks noChangeArrowheads="1"/>
          </p:cNvSpPr>
          <p:nvPr/>
        </p:nvSpPr>
        <p:spPr bwMode="auto">
          <a:xfrm>
            <a:off x="3733800" y="5140325"/>
            <a:ext cx="1565275" cy="6001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71450" indent="-171450">
              <a:defRPr sz="1600" b="1">
                <a:solidFill>
                  <a:schemeClr val="bg2"/>
                </a:solidFill>
                <a:latin typeface="Arial Narrow" panose="020B0606020202030204" pitchFamily="34" charset="0"/>
                <a:cs typeface="Arial" panose="020B0604020202020204" pitchFamily="34" charset="0"/>
              </a:defRPr>
            </a:lvl1pPr>
            <a:lvl2pPr marL="742950" indent="-285750">
              <a:defRPr sz="1600" b="1">
                <a:solidFill>
                  <a:schemeClr val="bg2"/>
                </a:solidFill>
                <a:latin typeface="Arial Narrow" panose="020B0606020202030204" pitchFamily="34" charset="0"/>
                <a:cs typeface="Arial" panose="020B0604020202020204" pitchFamily="34" charset="0"/>
              </a:defRPr>
            </a:lvl2pPr>
            <a:lvl3pPr marL="1143000" indent="-228600">
              <a:defRPr sz="1600" b="1">
                <a:solidFill>
                  <a:schemeClr val="bg2"/>
                </a:solidFill>
                <a:latin typeface="Arial Narrow" panose="020B0606020202030204" pitchFamily="34" charset="0"/>
                <a:cs typeface="Arial" panose="020B0604020202020204" pitchFamily="34" charset="0"/>
              </a:defRPr>
            </a:lvl3pPr>
            <a:lvl4pPr marL="1600200" indent="-228600">
              <a:defRPr sz="1600" b="1">
                <a:solidFill>
                  <a:schemeClr val="bg2"/>
                </a:solidFill>
                <a:latin typeface="Arial Narrow" panose="020B0606020202030204" pitchFamily="34" charset="0"/>
                <a:cs typeface="Arial" panose="020B0604020202020204" pitchFamily="34" charset="0"/>
              </a:defRPr>
            </a:lvl4pPr>
            <a:lvl5pPr marL="2057400" indent="-228600">
              <a:defRPr sz="1600" b="1">
                <a:solidFill>
                  <a:schemeClr val="bg2"/>
                </a:solidFill>
                <a:latin typeface="Arial Narrow" panose="020B060602020203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bg2"/>
                </a:solidFill>
                <a:latin typeface="Arial Narrow" panose="020B060602020203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bg2"/>
                </a:solidFill>
                <a:latin typeface="Arial Narrow" panose="020B060602020203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bg2"/>
                </a:solidFill>
                <a:latin typeface="Arial Narrow" panose="020B060602020203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bg2"/>
                </a:solidFill>
                <a:latin typeface="Arial Narrow" panose="020B0606020202030204" pitchFamily="34" charset="0"/>
                <a:cs typeface="Arial" panose="020B0604020202020204" pitchFamily="34" charset="0"/>
              </a:defRPr>
            </a:lvl9pPr>
          </a:lstStyle>
          <a:p>
            <a:pPr eaLnBrk="1" hangingPunct="1">
              <a:buFont typeface="Arial" panose="020B0604020202020204" pitchFamily="34" charset="0"/>
              <a:buChar char="•"/>
            </a:pPr>
            <a:r>
              <a:rPr lang="en-US" altLang="en-US" sz="1100" b="0" dirty="0">
                <a:solidFill>
                  <a:srgbClr val="000000"/>
                </a:solidFill>
              </a:rPr>
              <a:t>Trustee Administration</a:t>
            </a:r>
          </a:p>
          <a:p>
            <a:pPr eaLnBrk="1" hangingPunct="1">
              <a:buFont typeface="Arial" panose="020B0604020202020204" pitchFamily="34" charset="0"/>
              <a:buChar char="•"/>
            </a:pPr>
            <a:r>
              <a:rPr lang="en-US" altLang="en-US" sz="1100" b="0" dirty="0">
                <a:solidFill>
                  <a:srgbClr val="000000"/>
                </a:solidFill>
              </a:rPr>
              <a:t>Custodial Statements</a:t>
            </a:r>
          </a:p>
          <a:p>
            <a:pPr eaLnBrk="1" hangingPunct="1">
              <a:buFont typeface="Arial" panose="020B0604020202020204" pitchFamily="34" charset="0"/>
              <a:buChar char="•"/>
            </a:pPr>
            <a:r>
              <a:rPr lang="en-US" altLang="en-US" sz="1100" b="0" dirty="0">
                <a:solidFill>
                  <a:srgbClr val="000000"/>
                </a:solidFill>
              </a:rPr>
              <a:t>Paying Agent Services</a:t>
            </a:r>
          </a:p>
        </p:txBody>
      </p:sp>
      <p:cxnSp>
        <p:nvCxnSpPr>
          <p:cNvPr id="5131" name="Straight Connector 18">
            <a:extLst>
              <a:ext uri="{FF2B5EF4-FFF2-40B4-BE49-F238E27FC236}">
                <a16:creationId xmlns:a16="http://schemas.microsoft.com/office/drawing/2014/main" id="{2DA24FC2-766E-4731-BFE3-E5ED8E77B9E2}"/>
              </a:ext>
            </a:extLst>
          </p:cNvPr>
          <p:cNvCxnSpPr>
            <a:cxnSpLocks noChangeShapeType="1"/>
          </p:cNvCxnSpPr>
          <p:nvPr/>
        </p:nvCxnSpPr>
        <p:spPr bwMode="auto">
          <a:xfrm flipH="1">
            <a:off x="5239545" y="4886325"/>
            <a:ext cx="183356" cy="5983"/>
          </a:xfrm>
          <a:prstGeom prst="line">
            <a:avLst/>
          </a:prstGeom>
          <a:noFill/>
          <a:ln w="254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5132" name="Straight Connector 18">
            <a:extLst>
              <a:ext uri="{FF2B5EF4-FFF2-40B4-BE49-F238E27FC236}">
                <a16:creationId xmlns:a16="http://schemas.microsoft.com/office/drawing/2014/main" id="{6DE8EAF2-EBA3-44E1-8562-1A9497A5A13D}"/>
              </a:ext>
            </a:extLst>
          </p:cNvPr>
          <p:cNvCxnSpPr>
            <a:cxnSpLocks noChangeShapeType="1"/>
          </p:cNvCxnSpPr>
          <p:nvPr/>
        </p:nvCxnSpPr>
        <p:spPr bwMode="auto">
          <a:xfrm flipH="1">
            <a:off x="3581399" y="4895850"/>
            <a:ext cx="142477" cy="0"/>
          </a:xfrm>
          <a:prstGeom prst="line">
            <a:avLst/>
          </a:prstGeom>
          <a:noFill/>
          <a:ln w="254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3084" name="TextBox 12">
            <a:extLst>
              <a:ext uri="{FF2B5EF4-FFF2-40B4-BE49-F238E27FC236}">
                <a16:creationId xmlns:a16="http://schemas.microsoft.com/office/drawing/2014/main" id="{3AC8968F-77B9-4F3A-9CC6-A3DACFC51855}"/>
              </a:ext>
            </a:extLst>
          </p:cNvPr>
          <p:cNvSpPr txBox="1">
            <a:spLocks noChangeArrowheads="1"/>
          </p:cNvSpPr>
          <p:nvPr/>
        </p:nvSpPr>
        <p:spPr bwMode="auto">
          <a:xfrm>
            <a:off x="3737769" y="4324717"/>
            <a:ext cx="1565275" cy="815608"/>
          </a:xfrm>
          <a:prstGeom prst="rect">
            <a:avLst/>
          </a:prstGeom>
          <a:solidFill>
            <a:srgbClr val="1B75BC"/>
          </a:solidFill>
          <a:ln>
            <a:noFill/>
          </a:ln>
          <a:effectLst/>
        </p:spPr>
        <p:txBody>
          <a:bodyPr lIns="137160" tIns="137160" rIns="137160" bIns="137160" anchorCtr="1">
            <a:spAutoFit/>
          </a:bodyPr>
          <a:lstStyle>
            <a:defPPr>
              <a:defRPr lang="en-US"/>
            </a:defPPr>
            <a:lvl1pPr fontAlgn="base">
              <a:spcBef>
                <a:spcPct val="50000"/>
              </a:spcBef>
              <a:spcAft>
                <a:spcPct val="0"/>
              </a:spcAft>
              <a:defRPr sz="1400" b="1">
                <a:solidFill>
                  <a:srgbClr val="FFFFFF"/>
                </a:solidFill>
                <a:latin typeface="Arial Narrow" pitchFamily="34" charset="0"/>
                <a:cs typeface="Arial" charset="0"/>
              </a:defRPr>
            </a:lvl1pPr>
            <a:lvl2pPr marL="742950" indent="-285750" eaLnBrk="0" hangingPunct="0">
              <a:defRPr sz="1600" b="1">
                <a:solidFill>
                  <a:schemeClr val="bg2"/>
                </a:solidFill>
                <a:latin typeface="Arial Narrow" pitchFamily="34" charset="0"/>
                <a:cs typeface="Arial" charset="0"/>
              </a:defRPr>
            </a:lvl2pPr>
            <a:lvl3pPr marL="1143000" indent="-228600" eaLnBrk="0" hangingPunct="0">
              <a:defRPr sz="1600" b="1">
                <a:solidFill>
                  <a:schemeClr val="bg2"/>
                </a:solidFill>
                <a:latin typeface="Arial Narrow" pitchFamily="34" charset="0"/>
                <a:cs typeface="Arial" charset="0"/>
              </a:defRPr>
            </a:lvl3pPr>
            <a:lvl4pPr marL="1600200" indent="-228600" eaLnBrk="0" hangingPunct="0">
              <a:defRPr sz="1600" b="1">
                <a:solidFill>
                  <a:schemeClr val="bg2"/>
                </a:solidFill>
                <a:latin typeface="Arial Narrow" pitchFamily="34" charset="0"/>
                <a:cs typeface="Arial" charset="0"/>
              </a:defRPr>
            </a:lvl4pPr>
            <a:lvl5pPr marL="2057400" indent="-228600" eaLnBrk="0" hangingPunct="0">
              <a:defRPr sz="1600" b="1">
                <a:solidFill>
                  <a:schemeClr val="bg2"/>
                </a:solidFill>
                <a:latin typeface="Arial Narrow" pitchFamily="34" charset="0"/>
                <a:cs typeface="Arial" charset="0"/>
              </a:defRPr>
            </a:lvl5pPr>
            <a:lvl6pPr marL="2514600" indent="-228600" eaLnBrk="0" fontAlgn="base" hangingPunct="0">
              <a:spcBef>
                <a:spcPct val="50000"/>
              </a:spcBef>
              <a:spcAft>
                <a:spcPct val="0"/>
              </a:spcAft>
              <a:defRPr sz="1600" b="1">
                <a:solidFill>
                  <a:schemeClr val="bg2"/>
                </a:solidFill>
                <a:latin typeface="Arial Narrow" pitchFamily="34" charset="0"/>
                <a:cs typeface="Arial" charset="0"/>
              </a:defRPr>
            </a:lvl6pPr>
            <a:lvl7pPr marL="2971800" indent="-228600" eaLnBrk="0" fontAlgn="base" hangingPunct="0">
              <a:spcBef>
                <a:spcPct val="50000"/>
              </a:spcBef>
              <a:spcAft>
                <a:spcPct val="0"/>
              </a:spcAft>
              <a:defRPr sz="1600" b="1">
                <a:solidFill>
                  <a:schemeClr val="bg2"/>
                </a:solidFill>
                <a:latin typeface="Arial Narrow" pitchFamily="34" charset="0"/>
                <a:cs typeface="Arial" charset="0"/>
              </a:defRPr>
            </a:lvl7pPr>
            <a:lvl8pPr marL="3429000" indent="-228600" eaLnBrk="0" fontAlgn="base" hangingPunct="0">
              <a:spcBef>
                <a:spcPct val="50000"/>
              </a:spcBef>
              <a:spcAft>
                <a:spcPct val="0"/>
              </a:spcAft>
              <a:defRPr sz="1600" b="1">
                <a:solidFill>
                  <a:schemeClr val="bg2"/>
                </a:solidFill>
                <a:latin typeface="Arial Narrow" pitchFamily="34" charset="0"/>
                <a:cs typeface="Arial" charset="0"/>
              </a:defRPr>
            </a:lvl8pPr>
            <a:lvl9pPr marL="3886200" indent="-228600" eaLnBrk="0" fontAlgn="base" hangingPunct="0">
              <a:spcBef>
                <a:spcPct val="50000"/>
              </a:spcBef>
              <a:spcAft>
                <a:spcPct val="0"/>
              </a:spcAft>
              <a:defRPr sz="1600" b="1">
                <a:solidFill>
                  <a:schemeClr val="bg2"/>
                </a:solidFill>
                <a:latin typeface="Arial Narrow" pitchFamily="34" charset="0"/>
                <a:cs typeface="Arial" charset="0"/>
              </a:defRPr>
            </a:lvl9pPr>
          </a:lstStyle>
          <a:p>
            <a:pPr eaLnBrk="1" hangingPunct="1">
              <a:defRPr/>
            </a:pPr>
            <a:r>
              <a:rPr lang="en-US" dirty="0"/>
              <a:t>Custodian and/or </a:t>
            </a:r>
          </a:p>
          <a:p>
            <a:pPr eaLnBrk="1" hangingPunct="1">
              <a:defRPr/>
            </a:pPr>
            <a:r>
              <a:rPr lang="en-US" dirty="0"/>
              <a:t>Trust Company</a:t>
            </a:r>
          </a:p>
        </p:txBody>
      </p:sp>
    </p:spTree>
    <p:extLst>
      <p:ext uri="{BB962C8B-B14F-4D97-AF65-F5344CB8AC3E}">
        <p14:creationId xmlns:p14="http://schemas.microsoft.com/office/powerpoint/2010/main" val="18347326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LDi Colos">
      <a:dk1>
        <a:srgbClr val="1B75BC"/>
      </a:dk1>
      <a:lt1>
        <a:sysClr val="window" lastClr="FFFFFF"/>
      </a:lt1>
      <a:dk2>
        <a:srgbClr val="808285"/>
      </a:dk2>
      <a:lt2>
        <a:srgbClr val="FFFFFF"/>
      </a:lt2>
      <a:accent1>
        <a:srgbClr val="BE1E2D"/>
      </a:accent1>
      <a:accent2>
        <a:srgbClr val="F15A29"/>
      </a:accent2>
      <a:accent3>
        <a:srgbClr val="FBB040"/>
      </a:accent3>
      <a:accent4>
        <a:srgbClr val="009444"/>
      </a:accent4>
      <a:accent5>
        <a:srgbClr val="1B75BC"/>
      </a:accent5>
      <a:accent6>
        <a:srgbClr val="808285"/>
      </a:accent6>
      <a:hlink>
        <a:srgbClr val="1B75BC"/>
      </a:hlink>
      <a:folHlink>
        <a:srgbClr val="009444"/>
      </a:folHlink>
    </a:clrScheme>
    <a:fontScheme name="LDi Fonts">
      <a:majorFont>
        <a:latin typeface="Calibri"/>
        <a:ea typeface=""/>
        <a:cs typeface=""/>
      </a:majorFont>
      <a:minorFont>
        <a:latin typeface="Calibri"/>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dde412-4817-433e-809b-bb81cf3488e3">
      <Terms xmlns="http://schemas.microsoft.com/office/infopath/2007/PartnerControls"/>
    </lcf76f155ced4ddcb4097134ff3c332f>
    <TaxCatchAll xmlns="9d67507c-fba1-42c6-a88d-a650de211a7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B9E224F02C5BE468513F44E5C8ACD71" ma:contentTypeVersion="13" ma:contentTypeDescription="Create a new document." ma:contentTypeScope="" ma:versionID="ddfcce3057ffd49f45a1cdf167996136">
  <xsd:schema xmlns:xsd="http://www.w3.org/2001/XMLSchema" xmlns:xs="http://www.w3.org/2001/XMLSchema" xmlns:p="http://schemas.microsoft.com/office/2006/metadata/properties" xmlns:ns2="10dde412-4817-433e-809b-bb81cf3488e3" xmlns:ns3="9d67507c-fba1-42c6-a88d-a650de211a77" targetNamespace="http://schemas.microsoft.com/office/2006/metadata/properties" ma:root="true" ma:fieldsID="2a505ae1aa2e7895fd137215596c628f" ns2:_="" ns3:_="">
    <xsd:import namespace="10dde412-4817-433e-809b-bb81cf3488e3"/>
    <xsd:import namespace="9d67507c-fba1-42c6-a88d-a650de211a7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dde412-4817-433e-809b-bb81cf3488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4dd7767-793e-4f84-b1c2-35bbd06d827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d67507c-fba1-42c6-a88d-a650de211a7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e4578a6-ec47-4649-91a2-1042b566c08d}" ma:internalName="TaxCatchAll" ma:showField="CatchAllData" ma:web="9d67507c-fba1-42c6-a88d-a650de211a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F11DAC-D831-4295-98DC-90A220C6548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 ds:uri="2d6f9e5e-dd40-4f05-9b30-2dc48f3798fe"/>
    <ds:schemaRef ds:uri="07b81bb0-fbe8-41ac-ab39-1fb92a9fa3cf"/>
    <ds:schemaRef ds:uri="10dde412-4817-433e-809b-bb81cf3488e3"/>
    <ds:schemaRef ds:uri="9d67507c-fba1-42c6-a88d-a650de211a77"/>
  </ds:schemaRefs>
</ds:datastoreItem>
</file>

<file path=customXml/itemProps2.xml><?xml version="1.0" encoding="utf-8"?>
<ds:datastoreItem xmlns:ds="http://schemas.openxmlformats.org/officeDocument/2006/customXml" ds:itemID="{808374CB-8CF8-4096-AA90-19870244881A}">
  <ds:schemaRefs>
    <ds:schemaRef ds:uri="http://schemas.microsoft.com/sharepoint/v3/contenttype/forms"/>
  </ds:schemaRefs>
</ds:datastoreItem>
</file>

<file path=customXml/itemProps3.xml><?xml version="1.0" encoding="utf-8"?>
<ds:datastoreItem xmlns:ds="http://schemas.openxmlformats.org/officeDocument/2006/customXml" ds:itemID="{20D805B3-481B-4F87-9618-345B413D64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dde412-4817-433e-809b-bb81cf3488e3"/>
    <ds:schemaRef ds:uri="9d67507c-fba1-42c6-a88d-a650de211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Origin</Template>
  <TotalTime>18064</TotalTime>
  <Words>2338</Words>
  <Application>Microsoft Macintosh PowerPoint</Application>
  <PresentationFormat>On-screen Show (4:3)</PresentationFormat>
  <Paragraphs>356</Paragraphs>
  <Slides>23</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MS PGothic</vt:lpstr>
      <vt:lpstr>Arial</vt:lpstr>
      <vt:lpstr>Arial Black</vt:lpstr>
      <vt:lpstr>Arial Narrow</vt:lpstr>
      <vt:lpstr>Calibri</vt:lpstr>
      <vt:lpstr>Cambria</vt:lpstr>
      <vt:lpstr>Lucida Grande</vt:lpstr>
      <vt:lpstr>Trebuchet MS</vt:lpstr>
      <vt:lpstr>Verdana</vt:lpstr>
      <vt:lpstr>Wingdings</vt:lpstr>
      <vt:lpstr>Wingdings 3</vt:lpstr>
      <vt:lpstr>Origin</vt:lpstr>
      <vt:lpstr>Management of American Indian Investment Decisions: Fiduciary Liability &amp; Risk Mitigation Considerations</vt:lpstr>
      <vt:lpstr>Table of Contents</vt:lpstr>
      <vt:lpstr>Introduction</vt:lpstr>
      <vt:lpstr>Introduction</vt:lpstr>
      <vt:lpstr>LeaderMetrics™ Ethos</vt:lpstr>
      <vt:lpstr>PowerPoint Presentation</vt:lpstr>
      <vt:lpstr>Fully Open vs. Broker/Dealer Closed Platform</vt:lpstr>
      <vt:lpstr>Checks and Balances: Separation of Services </vt:lpstr>
      <vt:lpstr>Investor / Investment Management Consultant / Money Manager Roles and Responsibilities</vt:lpstr>
      <vt:lpstr>PowerPoint Presentation</vt:lpstr>
      <vt:lpstr>PowerPoint Presentation</vt:lpstr>
      <vt:lpstr>PowerPoint Presentation</vt:lpstr>
      <vt:lpstr>Investment Policy Statement </vt:lpstr>
      <vt:lpstr>PowerPoint Presentation</vt:lpstr>
      <vt:lpstr>PowerPoint Presentation</vt:lpstr>
      <vt:lpstr>PowerPoint Presentation</vt:lpstr>
      <vt:lpstr>PowerPoint Presentation</vt:lpstr>
      <vt:lpstr>PowerPoint Presentation</vt:lpstr>
      <vt:lpstr>PowerPoint Presentation</vt:lpstr>
      <vt:lpstr>Investment Manager Selection and Monitoring</vt:lpstr>
      <vt:lpstr>PowerPoint Presentation</vt:lpstr>
      <vt:lpstr>PowerPoint Presentation</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ICA_Arin</dc:creator>
  <cp:lastModifiedBy>Mollie Smithson</cp:lastModifiedBy>
  <cp:revision>583</cp:revision>
  <cp:lastPrinted>2018-09-25T20:56:12Z</cp:lastPrinted>
  <dcterms:created xsi:type="dcterms:W3CDTF">2012-12-21T19:39:22Z</dcterms:created>
  <dcterms:modified xsi:type="dcterms:W3CDTF">2025-03-03T16:20:43Z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0x01010072FD85F0B5E80941892C3A025D1870CE</vt:lpwstr>
  </property>
  <property fmtid="{D5CDD505-2E9C-101B-9397-08002B2CF9AE}" pid="3" name="MediaServiceImageTags">
    <vt:lpwstr/>
  </property>
</Properties>
</file>