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19" r:id="rId2"/>
    <p:sldId id="298" r:id="rId3"/>
    <p:sldId id="371" r:id="rId4"/>
    <p:sldId id="393" r:id="rId5"/>
    <p:sldId id="420" r:id="rId6"/>
    <p:sldId id="421" r:id="rId7"/>
    <p:sldId id="422" r:id="rId8"/>
    <p:sldId id="347" r:id="rId9"/>
    <p:sldId id="386" r:id="rId10"/>
    <p:sldId id="423" r:id="rId11"/>
    <p:sldId id="424" r:id="rId12"/>
    <p:sldId id="428" r:id="rId13"/>
    <p:sldId id="427" r:id="rId14"/>
    <p:sldId id="425" r:id="rId15"/>
    <p:sldId id="426" r:id="rId16"/>
    <p:sldId id="429" r:id="rId17"/>
    <p:sldId id="430" r:id="rId18"/>
    <p:sldId id="431" r:id="rId19"/>
    <p:sldId id="433" r:id="rId20"/>
    <p:sldId id="434" r:id="rId21"/>
    <p:sldId id="436" r:id="rId22"/>
    <p:sldId id="435" r:id="rId23"/>
    <p:sldId id="437"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48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31" autoAdjust="0"/>
    <p:restoredTop sz="94660"/>
  </p:normalViewPr>
  <p:slideViewPr>
    <p:cSldViewPr snapToGrid="0">
      <p:cViewPr varScale="1">
        <p:scale>
          <a:sx n="124" d="100"/>
          <a:sy n="124" d="100"/>
        </p:scale>
        <p:origin x="25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FF68C-14AB-4FDF-B40A-F755196EBB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58BBB05-618F-4704-AE31-E9959955CB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2E0D373-6353-4747-8FA4-7903926D29CC}"/>
              </a:ext>
            </a:extLst>
          </p:cNvPr>
          <p:cNvSpPr>
            <a:spLocks noGrp="1"/>
          </p:cNvSpPr>
          <p:nvPr>
            <p:ph type="dt" sz="half" idx="10"/>
          </p:nvPr>
        </p:nvSpPr>
        <p:spPr/>
        <p:txBody>
          <a:bodyPr/>
          <a:lstStyle/>
          <a:p>
            <a:fld id="{A2715D6E-5353-40CC-A589-05A3E94EDF99}" type="datetimeFigureOut">
              <a:rPr lang="en-US" smtClean="0"/>
              <a:t>3/24/26</a:t>
            </a:fld>
            <a:endParaRPr lang="en-US" dirty="0"/>
          </a:p>
        </p:txBody>
      </p:sp>
      <p:sp>
        <p:nvSpPr>
          <p:cNvPr id="5" name="Footer Placeholder 4">
            <a:extLst>
              <a:ext uri="{FF2B5EF4-FFF2-40B4-BE49-F238E27FC236}">
                <a16:creationId xmlns:a16="http://schemas.microsoft.com/office/drawing/2014/main" id="{2A7CD9E9-A419-420C-9ACE-7A9D4430D44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7395C31-9D76-45A8-85EB-BE11D757E4FC}"/>
              </a:ext>
            </a:extLst>
          </p:cNvPr>
          <p:cNvSpPr>
            <a:spLocks noGrp="1"/>
          </p:cNvSpPr>
          <p:nvPr>
            <p:ph type="sldNum" sz="quarter" idx="12"/>
          </p:nvPr>
        </p:nvSpPr>
        <p:spPr/>
        <p:txBody>
          <a:bodyPr/>
          <a:lstStyle/>
          <a:p>
            <a:fld id="{CBF901E2-30A9-403E-82CB-3C4C8AC3E151}" type="slidenum">
              <a:rPr lang="en-US" smtClean="0"/>
              <a:t>‹#›</a:t>
            </a:fld>
            <a:endParaRPr lang="en-US" dirty="0"/>
          </a:p>
        </p:txBody>
      </p:sp>
    </p:spTree>
    <p:extLst>
      <p:ext uri="{BB962C8B-B14F-4D97-AF65-F5344CB8AC3E}">
        <p14:creationId xmlns:p14="http://schemas.microsoft.com/office/powerpoint/2010/main" val="299122530"/>
      </p:ext>
    </p:extLst>
  </p:cSld>
  <p:clrMapOvr>
    <a:masterClrMapping/>
  </p:clrMapOvr>
  <p:transition spd="med">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6CF26-6976-4976-A1FC-CDC9BE4FACA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F4A95D-A1FB-497B-9981-241F0EF47E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23F624-B446-43FC-B089-F1E17CD3E32A}"/>
              </a:ext>
            </a:extLst>
          </p:cNvPr>
          <p:cNvSpPr>
            <a:spLocks noGrp="1"/>
          </p:cNvSpPr>
          <p:nvPr>
            <p:ph type="dt" sz="half" idx="10"/>
          </p:nvPr>
        </p:nvSpPr>
        <p:spPr/>
        <p:txBody>
          <a:bodyPr/>
          <a:lstStyle/>
          <a:p>
            <a:fld id="{A2715D6E-5353-40CC-A589-05A3E94EDF99}" type="datetimeFigureOut">
              <a:rPr lang="en-US" smtClean="0"/>
              <a:t>3/24/26</a:t>
            </a:fld>
            <a:endParaRPr lang="en-US" dirty="0"/>
          </a:p>
        </p:txBody>
      </p:sp>
      <p:sp>
        <p:nvSpPr>
          <p:cNvPr id="5" name="Footer Placeholder 4">
            <a:extLst>
              <a:ext uri="{FF2B5EF4-FFF2-40B4-BE49-F238E27FC236}">
                <a16:creationId xmlns:a16="http://schemas.microsoft.com/office/drawing/2014/main" id="{9421FA59-1D52-48A4-9681-7845E0DD907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2510F97-25D1-4FCB-A1C8-080125FA5E4D}"/>
              </a:ext>
            </a:extLst>
          </p:cNvPr>
          <p:cNvSpPr>
            <a:spLocks noGrp="1"/>
          </p:cNvSpPr>
          <p:nvPr>
            <p:ph type="sldNum" sz="quarter" idx="12"/>
          </p:nvPr>
        </p:nvSpPr>
        <p:spPr/>
        <p:txBody>
          <a:bodyPr/>
          <a:lstStyle/>
          <a:p>
            <a:fld id="{CBF901E2-30A9-403E-82CB-3C4C8AC3E151}" type="slidenum">
              <a:rPr lang="en-US" smtClean="0"/>
              <a:t>‹#›</a:t>
            </a:fld>
            <a:endParaRPr lang="en-US" dirty="0"/>
          </a:p>
        </p:txBody>
      </p:sp>
    </p:spTree>
    <p:extLst>
      <p:ext uri="{BB962C8B-B14F-4D97-AF65-F5344CB8AC3E}">
        <p14:creationId xmlns:p14="http://schemas.microsoft.com/office/powerpoint/2010/main" val="2726976009"/>
      </p:ext>
    </p:extLst>
  </p:cSld>
  <p:clrMapOvr>
    <a:masterClrMapping/>
  </p:clrMapOvr>
  <p:transition spd="med">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5B7B6C-5565-4563-B2FB-4DECDEF45C7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A662DAB-15AA-4B3E-9C0D-0FF4730B83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D5FECE-B9A6-4BA1-8172-552E34494F19}"/>
              </a:ext>
            </a:extLst>
          </p:cNvPr>
          <p:cNvSpPr>
            <a:spLocks noGrp="1"/>
          </p:cNvSpPr>
          <p:nvPr>
            <p:ph type="dt" sz="half" idx="10"/>
          </p:nvPr>
        </p:nvSpPr>
        <p:spPr/>
        <p:txBody>
          <a:bodyPr/>
          <a:lstStyle/>
          <a:p>
            <a:fld id="{A2715D6E-5353-40CC-A589-05A3E94EDF99}" type="datetimeFigureOut">
              <a:rPr lang="en-US" smtClean="0"/>
              <a:t>3/24/26</a:t>
            </a:fld>
            <a:endParaRPr lang="en-US" dirty="0"/>
          </a:p>
        </p:txBody>
      </p:sp>
      <p:sp>
        <p:nvSpPr>
          <p:cNvPr id="5" name="Footer Placeholder 4">
            <a:extLst>
              <a:ext uri="{FF2B5EF4-FFF2-40B4-BE49-F238E27FC236}">
                <a16:creationId xmlns:a16="http://schemas.microsoft.com/office/drawing/2014/main" id="{11CF7968-9842-4609-A4AD-60B1EBA7CBA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BABB49C-E457-441A-803C-975465A90A74}"/>
              </a:ext>
            </a:extLst>
          </p:cNvPr>
          <p:cNvSpPr>
            <a:spLocks noGrp="1"/>
          </p:cNvSpPr>
          <p:nvPr>
            <p:ph type="sldNum" sz="quarter" idx="12"/>
          </p:nvPr>
        </p:nvSpPr>
        <p:spPr/>
        <p:txBody>
          <a:bodyPr/>
          <a:lstStyle/>
          <a:p>
            <a:fld id="{CBF901E2-30A9-403E-82CB-3C4C8AC3E151}" type="slidenum">
              <a:rPr lang="en-US" smtClean="0"/>
              <a:t>‹#›</a:t>
            </a:fld>
            <a:endParaRPr lang="en-US" dirty="0"/>
          </a:p>
        </p:txBody>
      </p:sp>
    </p:spTree>
    <p:extLst>
      <p:ext uri="{BB962C8B-B14F-4D97-AF65-F5344CB8AC3E}">
        <p14:creationId xmlns:p14="http://schemas.microsoft.com/office/powerpoint/2010/main" val="320023504"/>
      </p:ext>
    </p:extLst>
  </p:cSld>
  <p:clrMapOvr>
    <a:masterClrMapping/>
  </p:clrMapOvr>
  <p:transition spd="med">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D7E2E-3171-4CC7-897A-8E6D6B0E98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E5089-47C3-4915-B038-36993894A6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084BFD-D406-4E97-AFE9-5CC21B5E5326}"/>
              </a:ext>
            </a:extLst>
          </p:cNvPr>
          <p:cNvSpPr>
            <a:spLocks noGrp="1"/>
          </p:cNvSpPr>
          <p:nvPr>
            <p:ph type="dt" sz="half" idx="10"/>
          </p:nvPr>
        </p:nvSpPr>
        <p:spPr/>
        <p:txBody>
          <a:bodyPr/>
          <a:lstStyle/>
          <a:p>
            <a:fld id="{A2715D6E-5353-40CC-A589-05A3E94EDF99}" type="datetimeFigureOut">
              <a:rPr lang="en-US" smtClean="0"/>
              <a:t>3/24/26</a:t>
            </a:fld>
            <a:endParaRPr lang="en-US" dirty="0"/>
          </a:p>
        </p:txBody>
      </p:sp>
      <p:sp>
        <p:nvSpPr>
          <p:cNvPr id="5" name="Footer Placeholder 4">
            <a:extLst>
              <a:ext uri="{FF2B5EF4-FFF2-40B4-BE49-F238E27FC236}">
                <a16:creationId xmlns:a16="http://schemas.microsoft.com/office/drawing/2014/main" id="{6908FEDD-5FEC-4407-9510-45415B2CE56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3EA34D3-071A-4564-A930-A2CE92F05B31}"/>
              </a:ext>
            </a:extLst>
          </p:cNvPr>
          <p:cNvSpPr>
            <a:spLocks noGrp="1"/>
          </p:cNvSpPr>
          <p:nvPr>
            <p:ph type="sldNum" sz="quarter" idx="12"/>
          </p:nvPr>
        </p:nvSpPr>
        <p:spPr/>
        <p:txBody>
          <a:bodyPr/>
          <a:lstStyle/>
          <a:p>
            <a:fld id="{CBF901E2-30A9-403E-82CB-3C4C8AC3E151}" type="slidenum">
              <a:rPr lang="en-US" smtClean="0"/>
              <a:t>‹#›</a:t>
            </a:fld>
            <a:endParaRPr lang="en-US" dirty="0"/>
          </a:p>
        </p:txBody>
      </p:sp>
    </p:spTree>
    <p:extLst>
      <p:ext uri="{BB962C8B-B14F-4D97-AF65-F5344CB8AC3E}">
        <p14:creationId xmlns:p14="http://schemas.microsoft.com/office/powerpoint/2010/main" val="3882168663"/>
      </p:ext>
    </p:extLst>
  </p:cSld>
  <p:clrMapOvr>
    <a:masterClrMapping/>
  </p:clrMapOvr>
  <p:transition spd="med">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5A3D5-9092-4A30-990F-E9898252EF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FAA08DC-EA57-46E6-B733-65A476A3AB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CE4316-1116-4B04-B245-4E2FDF12541C}"/>
              </a:ext>
            </a:extLst>
          </p:cNvPr>
          <p:cNvSpPr>
            <a:spLocks noGrp="1"/>
          </p:cNvSpPr>
          <p:nvPr>
            <p:ph type="dt" sz="half" idx="10"/>
          </p:nvPr>
        </p:nvSpPr>
        <p:spPr/>
        <p:txBody>
          <a:bodyPr/>
          <a:lstStyle/>
          <a:p>
            <a:fld id="{A2715D6E-5353-40CC-A589-05A3E94EDF99}" type="datetimeFigureOut">
              <a:rPr lang="en-US" smtClean="0"/>
              <a:t>3/24/26</a:t>
            </a:fld>
            <a:endParaRPr lang="en-US" dirty="0"/>
          </a:p>
        </p:txBody>
      </p:sp>
      <p:sp>
        <p:nvSpPr>
          <p:cNvPr id="5" name="Footer Placeholder 4">
            <a:extLst>
              <a:ext uri="{FF2B5EF4-FFF2-40B4-BE49-F238E27FC236}">
                <a16:creationId xmlns:a16="http://schemas.microsoft.com/office/drawing/2014/main" id="{97CBE924-F36D-4CFE-B277-8E7A63DBE71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2EBC6D9-37C7-4EB2-A266-5FB70677B37E}"/>
              </a:ext>
            </a:extLst>
          </p:cNvPr>
          <p:cNvSpPr>
            <a:spLocks noGrp="1"/>
          </p:cNvSpPr>
          <p:nvPr>
            <p:ph type="sldNum" sz="quarter" idx="12"/>
          </p:nvPr>
        </p:nvSpPr>
        <p:spPr/>
        <p:txBody>
          <a:bodyPr/>
          <a:lstStyle/>
          <a:p>
            <a:fld id="{CBF901E2-30A9-403E-82CB-3C4C8AC3E151}" type="slidenum">
              <a:rPr lang="en-US" smtClean="0"/>
              <a:t>‹#›</a:t>
            </a:fld>
            <a:endParaRPr lang="en-US" dirty="0"/>
          </a:p>
        </p:txBody>
      </p:sp>
    </p:spTree>
    <p:extLst>
      <p:ext uri="{BB962C8B-B14F-4D97-AF65-F5344CB8AC3E}">
        <p14:creationId xmlns:p14="http://schemas.microsoft.com/office/powerpoint/2010/main" val="3740682232"/>
      </p:ext>
    </p:extLst>
  </p:cSld>
  <p:clrMapOvr>
    <a:masterClrMapping/>
  </p:clrMapOvr>
  <p:transition spd="med">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C587D-77A4-40A2-8554-D423213D09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4DDAEE-57E1-4635-89C0-24A650C3334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8CC1F32-778C-40DE-9483-5975E75FAA1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0E19F3E-6037-4483-9C72-7214CFC2E6DC}"/>
              </a:ext>
            </a:extLst>
          </p:cNvPr>
          <p:cNvSpPr>
            <a:spLocks noGrp="1"/>
          </p:cNvSpPr>
          <p:nvPr>
            <p:ph type="dt" sz="half" idx="10"/>
          </p:nvPr>
        </p:nvSpPr>
        <p:spPr/>
        <p:txBody>
          <a:bodyPr/>
          <a:lstStyle/>
          <a:p>
            <a:fld id="{A2715D6E-5353-40CC-A589-05A3E94EDF99}" type="datetimeFigureOut">
              <a:rPr lang="en-US" smtClean="0"/>
              <a:t>3/24/26</a:t>
            </a:fld>
            <a:endParaRPr lang="en-US" dirty="0"/>
          </a:p>
        </p:txBody>
      </p:sp>
      <p:sp>
        <p:nvSpPr>
          <p:cNvPr id="6" name="Footer Placeholder 5">
            <a:extLst>
              <a:ext uri="{FF2B5EF4-FFF2-40B4-BE49-F238E27FC236}">
                <a16:creationId xmlns:a16="http://schemas.microsoft.com/office/drawing/2014/main" id="{22FC5858-8612-44C2-8BAD-422017061B4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3E20DBF-4577-459A-AF9E-C877B6817B3F}"/>
              </a:ext>
            </a:extLst>
          </p:cNvPr>
          <p:cNvSpPr>
            <a:spLocks noGrp="1"/>
          </p:cNvSpPr>
          <p:nvPr>
            <p:ph type="sldNum" sz="quarter" idx="12"/>
          </p:nvPr>
        </p:nvSpPr>
        <p:spPr/>
        <p:txBody>
          <a:bodyPr/>
          <a:lstStyle/>
          <a:p>
            <a:fld id="{CBF901E2-30A9-403E-82CB-3C4C8AC3E151}" type="slidenum">
              <a:rPr lang="en-US" smtClean="0"/>
              <a:t>‹#›</a:t>
            </a:fld>
            <a:endParaRPr lang="en-US" dirty="0"/>
          </a:p>
        </p:txBody>
      </p:sp>
    </p:spTree>
    <p:extLst>
      <p:ext uri="{BB962C8B-B14F-4D97-AF65-F5344CB8AC3E}">
        <p14:creationId xmlns:p14="http://schemas.microsoft.com/office/powerpoint/2010/main" val="587657049"/>
      </p:ext>
    </p:extLst>
  </p:cSld>
  <p:clrMapOvr>
    <a:masterClrMapping/>
  </p:clrMapOvr>
  <p:transition spd="med">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2B09F-15FC-4387-BDDA-6F467FB8410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E7F85E9-E055-4E9B-8589-4F8CA8FE67A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0EA352-C8D3-4DFB-AD2D-F1E3B426B5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301305-82DB-42B9-B92F-D822828E3A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AE9FA3-BC66-444C-89C4-753F453809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2242966-ECA0-4CB5-8F93-5438E3C84468}"/>
              </a:ext>
            </a:extLst>
          </p:cNvPr>
          <p:cNvSpPr>
            <a:spLocks noGrp="1"/>
          </p:cNvSpPr>
          <p:nvPr>
            <p:ph type="dt" sz="half" idx="10"/>
          </p:nvPr>
        </p:nvSpPr>
        <p:spPr/>
        <p:txBody>
          <a:bodyPr/>
          <a:lstStyle/>
          <a:p>
            <a:fld id="{A2715D6E-5353-40CC-A589-05A3E94EDF99}" type="datetimeFigureOut">
              <a:rPr lang="en-US" smtClean="0"/>
              <a:t>3/24/26</a:t>
            </a:fld>
            <a:endParaRPr lang="en-US" dirty="0"/>
          </a:p>
        </p:txBody>
      </p:sp>
      <p:sp>
        <p:nvSpPr>
          <p:cNvPr id="8" name="Footer Placeholder 7">
            <a:extLst>
              <a:ext uri="{FF2B5EF4-FFF2-40B4-BE49-F238E27FC236}">
                <a16:creationId xmlns:a16="http://schemas.microsoft.com/office/drawing/2014/main" id="{06BD3E73-F8AC-4DC0-BD4A-42C12D5F10E2}"/>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9D43F7A-C96B-45B4-A5D6-E9F7F79C1C03}"/>
              </a:ext>
            </a:extLst>
          </p:cNvPr>
          <p:cNvSpPr>
            <a:spLocks noGrp="1"/>
          </p:cNvSpPr>
          <p:nvPr>
            <p:ph type="sldNum" sz="quarter" idx="12"/>
          </p:nvPr>
        </p:nvSpPr>
        <p:spPr/>
        <p:txBody>
          <a:bodyPr/>
          <a:lstStyle/>
          <a:p>
            <a:fld id="{CBF901E2-30A9-403E-82CB-3C4C8AC3E151}" type="slidenum">
              <a:rPr lang="en-US" smtClean="0"/>
              <a:t>‹#›</a:t>
            </a:fld>
            <a:endParaRPr lang="en-US" dirty="0"/>
          </a:p>
        </p:txBody>
      </p:sp>
    </p:spTree>
    <p:extLst>
      <p:ext uri="{BB962C8B-B14F-4D97-AF65-F5344CB8AC3E}">
        <p14:creationId xmlns:p14="http://schemas.microsoft.com/office/powerpoint/2010/main" val="396148377"/>
      </p:ext>
    </p:extLst>
  </p:cSld>
  <p:clrMapOvr>
    <a:masterClrMapping/>
  </p:clrMapOvr>
  <p:transition spd="med">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9C6F5-2BCF-4660-8258-0C394CCD327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E0DEE4-064B-4C32-89E5-BA1BBFE4AF81}"/>
              </a:ext>
            </a:extLst>
          </p:cNvPr>
          <p:cNvSpPr>
            <a:spLocks noGrp="1"/>
          </p:cNvSpPr>
          <p:nvPr>
            <p:ph type="dt" sz="half" idx="10"/>
          </p:nvPr>
        </p:nvSpPr>
        <p:spPr/>
        <p:txBody>
          <a:bodyPr/>
          <a:lstStyle/>
          <a:p>
            <a:fld id="{A2715D6E-5353-40CC-A589-05A3E94EDF99}" type="datetimeFigureOut">
              <a:rPr lang="en-US" smtClean="0"/>
              <a:t>3/24/26</a:t>
            </a:fld>
            <a:endParaRPr lang="en-US" dirty="0"/>
          </a:p>
        </p:txBody>
      </p:sp>
      <p:sp>
        <p:nvSpPr>
          <p:cNvPr id="4" name="Footer Placeholder 3">
            <a:extLst>
              <a:ext uri="{FF2B5EF4-FFF2-40B4-BE49-F238E27FC236}">
                <a16:creationId xmlns:a16="http://schemas.microsoft.com/office/drawing/2014/main" id="{1480F4BD-623F-4BD8-9E35-B514B80E2041}"/>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21837EB-12E1-4D14-8D3E-3D347A00709F}"/>
              </a:ext>
            </a:extLst>
          </p:cNvPr>
          <p:cNvSpPr>
            <a:spLocks noGrp="1"/>
          </p:cNvSpPr>
          <p:nvPr>
            <p:ph type="sldNum" sz="quarter" idx="12"/>
          </p:nvPr>
        </p:nvSpPr>
        <p:spPr/>
        <p:txBody>
          <a:bodyPr/>
          <a:lstStyle/>
          <a:p>
            <a:fld id="{CBF901E2-30A9-403E-82CB-3C4C8AC3E151}" type="slidenum">
              <a:rPr lang="en-US" smtClean="0"/>
              <a:t>‹#›</a:t>
            </a:fld>
            <a:endParaRPr lang="en-US" dirty="0"/>
          </a:p>
        </p:txBody>
      </p:sp>
    </p:spTree>
    <p:extLst>
      <p:ext uri="{BB962C8B-B14F-4D97-AF65-F5344CB8AC3E}">
        <p14:creationId xmlns:p14="http://schemas.microsoft.com/office/powerpoint/2010/main" val="2404878740"/>
      </p:ext>
    </p:extLst>
  </p:cSld>
  <p:clrMapOvr>
    <a:masterClrMapping/>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67F3C8-1F11-478D-94E2-18EEDA5B4E69}"/>
              </a:ext>
            </a:extLst>
          </p:cNvPr>
          <p:cNvSpPr>
            <a:spLocks noGrp="1"/>
          </p:cNvSpPr>
          <p:nvPr>
            <p:ph type="dt" sz="half" idx="10"/>
          </p:nvPr>
        </p:nvSpPr>
        <p:spPr/>
        <p:txBody>
          <a:bodyPr/>
          <a:lstStyle/>
          <a:p>
            <a:fld id="{A2715D6E-5353-40CC-A589-05A3E94EDF99}" type="datetimeFigureOut">
              <a:rPr lang="en-US" smtClean="0"/>
              <a:t>3/24/26</a:t>
            </a:fld>
            <a:endParaRPr lang="en-US" dirty="0"/>
          </a:p>
        </p:txBody>
      </p:sp>
      <p:sp>
        <p:nvSpPr>
          <p:cNvPr id="3" name="Footer Placeholder 2">
            <a:extLst>
              <a:ext uri="{FF2B5EF4-FFF2-40B4-BE49-F238E27FC236}">
                <a16:creationId xmlns:a16="http://schemas.microsoft.com/office/drawing/2014/main" id="{C55D7D2C-B018-43A6-8046-4AD1265699C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F38354A-B039-4693-B0DA-A5B78257BD62}"/>
              </a:ext>
            </a:extLst>
          </p:cNvPr>
          <p:cNvSpPr>
            <a:spLocks noGrp="1"/>
          </p:cNvSpPr>
          <p:nvPr>
            <p:ph type="sldNum" sz="quarter" idx="12"/>
          </p:nvPr>
        </p:nvSpPr>
        <p:spPr/>
        <p:txBody>
          <a:bodyPr/>
          <a:lstStyle/>
          <a:p>
            <a:fld id="{CBF901E2-30A9-403E-82CB-3C4C8AC3E151}" type="slidenum">
              <a:rPr lang="en-US" smtClean="0"/>
              <a:t>‹#›</a:t>
            </a:fld>
            <a:endParaRPr lang="en-US" dirty="0"/>
          </a:p>
        </p:txBody>
      </p:sp>
    </p:spTree>
    <p:extLst>
      <p:ext uri="{BB962C8B-B14F-4D97-AF65-F5344CB8AC3E}">
        <p14:creationId xmlns:p14="http://schemas.microsoft.com/office/powerpoint/2010/main" val="1961262138"/>
      </p:ext>
    </p:extLst>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B8193-BCAD-49AC-92D3-8D56B91EEB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7A7EEB5-0FF6-479F-BAB1-E6E0711F11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9938649-63D6-4DAD-A83C-8CF77779AD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934B90-F590-4E97-A129-0765B19DBF7D}"/>
              </a:ext>
            </a:extLst>
          </p:cNvPr>
          <p:cNvSpPr>
            <a:spLocks noGrp="1"/>
          </p:cNvSpPr>
          <p:nvPr>
            <p:ph type="dt" sz="half" idx="10"/>
          </p:nvPr>
        </p:nvSpPr>
        <p:spPr/>
        <p:txBody>
          <a:bodyPr/>
          <a:lstStyle/>
          <a:p>
            <a:fld id="{A2715D6E-5353-40CC-A589-05A3E94EDF99}" type="datetimeFigureOut">
              <a:rPr lang="en-US" smtClean="0"/>
              <a:t>3/24/26</a:t>
            </a:fld>
            <a:endParaRPr lang="en-US" dirty="0"/>
          </a:p>
        </p:txBody>
      </p:sp>
      <p:sp>
        <p:nvSpPr>
          <p:cNvPr id="6" name="Footer Placeholder 5">
            <a:extLst>
              <a:ext uri="{FF2B5EF4-FFF2-40B4-BE49-F238E27FC236}">
                <a16:creationId xmlns:a16="http://schemas.microsoft.com/office/drawing/2014/main" id="{8EEB3B9A-A965-4938-AF96-78F3D7FC7E4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A94F442-41DB-4F05-A497-30B4B1E8AE52}"/>
              </a:ext>
            </a:extLst>
          </p:cNvPr>
          <p:cNvSpPr>
            <a:spLocks noGrp="1"/>
          </p:cNvSpPr>
          <p:nvPr>
            <p:ph type="sldNum" sz="quarter" idx="12"/>
          </p:nvPr>
        </p:nvSpPr>
        <p:spPr/>
        <p:txBody>
          <a:bodyPr/>
          <a:lstStyle/>
          <a:p>
            <a:fld id="{CBF901E2-30A9-403E-82CB-3C4C8AC3E151}" type="slidenum">
              <a:rPr lang="en-US" smtClean="0"/>
              <a:t>‹#›</a:t>
            </a:fld>
            <a:endParaRPr lang="en-US" dirty="0"/>
          </a:p>
        </p:txBody>
      </p:sp>
    </p:spTree>
    <p:extLst>
      <p:ext uri="{BB962C8B-B14F-4D97-AF65-F5344CB8AC3E}">
        <p14:creationId xmlns:p14="http://schemas.microsoft.com/office/powerpoint/2010/main" val="1531633369"/>
      </p:ext>
    </p:extLst>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BD5D1-5655-450D-8561-5AC807EFDD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24B0B19-C14C-4256-99AE-50BC917E91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52CAE85-3A4C-4F11-AC48-DA85BF1442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8690D5-8A75-4BF4-8251-2784287F90A9}"/>
              </a:ext>
            </a:extLst>
          </p:cNvPr>
          <p:cNvSpPr>
            <a:spLocks noGrp="1"/>
          </p:cNvSpPr>
          <p:nvPr>
            <p:ph type="dt" sz="half" idx="10"/>
          </p:nvPr>
        </p:nvSpPr>
        <p:spPr/>
        <p:txBody>
          <a:bodyPr/>
          <a:lstStyle/>
          <a:p>
            <a:fld id="{A2715D6E-5353-40CC-A589-05A3E94EDF99}" type="datetimeFigureOut">
              <a:rPr lang="en-US" smtClean="0"/>
              <a:t>3/24/26</a:t>
            </a:fld>
            <a:endParaRPr lang="en-US" dirty="0"/>
          </a:p>
        </p:txBody>
      </p:sp>
      <p:sp>
        <p:nvSpPr>
          <p:cNvPr id="6" name="Footer Placeholder 5">
            <a:extLst>
              <a:ext uri="{FF2B5EF4-FFF2-40B4-BE49-F238E27FC236}">
                <a16:creationId xmlns:a16="http://schemas.microsoft.com/office/drawing/2014/main" id="{FC52C205-D879-4376-BA78-4E7F1D591B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D7E9C6D-FEBE-489E-9181-64EE29D1E797}"/>
              </a:ext>
            </a:extLst>
          </p:cNvPr>
          <p:cNvSpPr>
            <a:spLocks noGrp="1"/>
          </p:cNvSpPr>
          <p:nvPr>
            <p:ph type="sldNum" sz="quarter" idx="12"/>
          </p:nvPr>
        </p:nvSpPr>
        <p:spPr/>
        <p:txBody>
          <a:bodyPr/>
          <a:lstStyle/>
          <a:p>
            <a:fld id="{CBF901E2-30A9-403E-82CB-3C4C8AC3E151}" type="slidenum">
              <a:rPr lang="en-US" smtClean="0"/>
              <a:t>‹#›</a:t>
            </a:fld>
            <a:endParaRPr lang="en-US" dirty="0"/>
          </a:p>
        </p:txBody>
      </p:sp>
    </p:spTree>
    <p:extLst>
      <p:ext uri="{BB962C8B-B14F-4D97-AF65-F5344CB8AC3E}">
        <p14:creationId xmlns:p14="http://schemas.microsoft.com/office/powerpoint/2010/main" val="2512079877"/>
      </p:ext>
    </p:extLst>
  </p:cSld>
  <p:clrMapOvr>
    <a:masterClrMapping/>
  </p:clrMapOvr>
  <p:transition spd="med">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4F1E55-3F15-4DEE-8055-321EBD4778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55F691C-21DD-4FDA-979A-FF8ED6682E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71ACE9-D543-4EF0-A4B3-16D39A8C32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715D6E-5353-40CC-A589-05A3E94EDF99}" type="datetimeFigureOut">
              <a:rPr lang="en-US" smtClean="0"/>
              <a:t>3/24/26</a:t>
            </a:fld>
            <a:endParaRPr lang="en-US" dirty="0"/>
          </a:p>
        </p:txBody>
      </p:sp>
      <p:sp>
        <p:nvSpPr>
          <p:cNvPr id="5" name="Footer Placeholder 4">
            <a:extLst>
              <a:ext uri="{FF2B5EF4-FFF2-40B4-BE49-F238E27FC236}">
                <a16:creationId xmlns:a16="http://schemas.microsoft.com/office/drawing/2014/main" id="{EC3FA211-1845-449C-B433-8962F3E51A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6EDCA22-B335-48A2-810D-7EEAE4D49E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F901E2-30A9-403E-82CB-3C4C8AC3E151}" type="slidenum">
              <a:rPr lang="en-US" smtClean="0"/>
              <a:t>‹#›</a:t>
            </a:fld>
            <a:endParaRPr lang="en-US" dirty="0"/>
          </a:p>
        </p:txBody>
      </p:sp>
    </p:spTree>
    <p:extLst>
      <p:ext uri="{BB962C8B-B14F-4D97-AF65-F5344CB8AC3E}">
        <p14:creationId xmlns:p14="http://schemas.microsoft.com/office/powerpoint/2010/main" val="11760679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pull/>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large tower in a city&#10;&#10;Description automatically generated">
            <a:extLst>
              <a:ext uri="{FF2B5EF4-FFF2-40B4-BE49-F238E27FC236}">
                <a16:creationId xmlns:a16="http://schemas.microsoft.com/office/drawing/2014/main" id="{53049661-6FC7-4B6C-B417-5989DC70445A}"/>
              </a:ext>
            </a:extLst>
          </p:cNvPr>
          <p:cNvPicPr>
            <a:picLocks noChangeAspect="1"/>
          </p:cNvPicPr>
          <p:nvPr/>
        </p:nvPicPr>
        <p:blipFill rotWithShape="1">
          <a:blip r:embed="rId2">
            <a:extLst>
              <a:ext uri="{28A0092B-C50C-407E-A947-70E740481C1C}">
                <a14:useLocalDpi xmlns:a14="http://schemas.microsoft.com/office/drawing/2010/main" val="0"/>
              </a:ext>
            </a:extLst>
          </a:blip>
          <a:srcRect b="15801"/>
          <a:stretch/>
        </p:blipFill>
        <p:spPr>
          <a:xfrm>
            <a:off x="-30868" y="-1"/>
            <a:ext cx="12222868" cy="6858001"/>
          </a:xfrm>
          <a:prstGeom prst="rect">
            <a:avLst/>
          </a:prstGeom>
        </p:spPr>
      </p:pic>
      <p:sp>
        <p:nvSpPr>
          <p:cNvPr id="3" name="Right Triangle 2">
            <a:extLst>
              <a:ext uri="{FF2B5EF4-FFF2-40B4-BE49-F238E27FC236}">
                <a16:creationId xmlns:a16="http://schemas.microsoft.com/office/drawing/2014/main" id="{316C4055-4C03-402C-8B4F-670397958524}"/>
              </a:ext>
            </a:extLst>
          </p:cNvPr>
          <p:cNvSpPr/>
          <p:nvPr/>
        </p:nvSpPr>
        <p:spPr>
          <a:xfrm>
            <a:off x="-18973" y="12021"/>
            <a:ext cx="12191980" cy="6858000"/>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1CC44484-D63A-400D-BC97-2786903F95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66938" y="6326272"/>
            <a:ext cx="412443" cy="424498"/>
          </a:xfrm>
          <a:prstGeom prst="rect">
            <a:avLst/>
          </a:prstGeom>
          <a:effectLst>
            <a:innerShdw blurRad="63500" dist="50800" dir="13500000">
              <a:prstClr val="black">
                <a:alpha val="50000"/>
              </a:prstClr>
            </a:innerShdw>
          </a:effectLst>
        </p:spPr>
      </p:pic>
      <p:sp>
        <p:nvSpPr>
          <p:cNvPr id="15" name="TextBox 14">
            <a:extLst>
              <a:ext uri="{FF2B5EF4-FFF2-40B4-BE49-F238E27FC236}">
                <a16:creationId xmlns:a16="http://schemas.microsoft.com/office/drawing/2014/main" id="{49B41958-4DC1-41A1-AF4E-470774A2ED7F}"/>
              </a:ext>
            </a:extLst>
          </p:cNvPr>
          <p:cNvSpPr txBox="1"/>
          <p:nvPr/>
        </p:nvSpPr>
        <p:spPr>
          <a:xfrm>
            <a:off x="10123284" y="6246134"/>
            <a:ext cx="1514761" cy="584775"/>
          </a:xfrm>
          <a:prstGeom prst="rect">
            <a:avLst/>
          </a:prstGeom>
          <a:noFill/>
        </p:spPr>
        <p:txBody>
          <a:bodyPr wrap="square" rtlCol="0">
            <a:spAutoFit/>
          </a:bodyPr>
          <a:lstStyle/>
          <a:p>
            <a:r>
              <a:rPr lang="en-US" sz="1600" dirty="0">
                <a:solidFill>
                  <a:schemeClr val="bg1"/>
                </a:solidFill>
                <a:effectLst>
                  <a:outerShdw blurRad="38100" dist="38100" dir="2700000" algn="tl">
                    <a:srgbClr val="000000">
                      <a:alpha val="43137"/>
                    </a:srgbClr>
                  </a:outerShdw>
                </a:effectLst>
                <a:latin typeface="Calligraph421 BT" panose="03060702050402020204" pitchFamily="66" charset="0"/>
              </a:rPr>
              <a:t>Insure</a:t>
            </a:r>
          </a:p>
          <a:p>
            <a:r>
              <a:rPr lang="en-US" sz="1600" dirty="0">
                <a:solidFill>
                  <a:schemeClr val="bg1"/>
                </a:solidFill>
                <a:effectLst>
                  <a:outerShdw blurRad="38100" dist="38100" dir="2700000" algn="tl">
                    <a:srgbClr val="000000">
                      <a:alpha val="43137"/>
                    </a:srgbClr>
                  </a:outerShdw>
                </a:effectLst>
                <a:latin typeface="Calligraph421 BT" panose="03060702050402020204" pitchFamily="66" charset="0"/>
              </a:rPr>
              <a:t>Compliance </a:t>
            </a:r>
            <a:endParaRPr lang="en-US" sz="1400" dirty="0">
              <a:solidFill>
                <a:schemeClr val="bg1"/>
              </a:solidFill>
            </a:endParaRPr>
          </a:p>
        </p:txBody>
      </p:sp>
      <p:cxnSp>
        <p:nvCxnSpPr>
          <p:cNvPr id="20" name="Straight Connector 19">
            <a:extLst>
              <a:ext uri="{FF2B5EF4-FFF2-40B4-BE49-F238E27FC236}">
                <a16:creationId xmlns:a16="http://schemas.microsoft.com/office/drawing/2014/main" id="{04CEBED1-0A69-48E6-8A9E-612CCBCB600C}"/>
              </a:ext>
            </a:extLst>
          </p:cNvPr>
          <p:cNvCxnSpPr>
            <a:cxnSpLocks/>
          </p:cNvCxnSpPr>
          <p:nvPr/>
        </p:nvCxnSpPr>
        <p:spPr>
          <a:xfrm flipV="1">
            <a:off x="12158788" y="393022"/>
            <a:ext cx="0" cy="646497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2E174BB8-B0CD-4496-828B-8A7B488F8336}"/>
              </a:ext>
            </a:extLst>
          </p:cNvPr>
          <p:cNvCxnSpPr>
            <a:cxnSpLocks/>
          </p:cNvCxnSpPr>
          <p:nvPr/>
        </p:nvCxnSpPr>
        <p:spPr>
          <a:xfrm>
            <a:off x="553955" y="27091"/>
            <a:ext cx="11638045" cy="6511430"/>
          </a:xfrm>
          <a:prstGeom prst="line">
            <a:avLst/>
          </a:prstGeom>
          <a:ln w="76200">
            <a:solidFill>
              <a:srgbClr val="0070C0"/>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0F70F14-DA46-41EA-9847-C9F9FCDD150E}"/>
              </a:ext>
            </a:extLst>
          </p:cNvPr>
          <p:cNvSpPr/>
          <p:nvPr/>
        </p:nvSpPr>
        <p:spPr>
          <a:xfrm>
            <a:off x="-18973" y="12021"/>
            <a:ext cx="12191980" cy="6858000"/>
          </a:xfrm>
          <a:prstGeom prst="rect">
            <a:avLst/>
          </a:prstGeom>
          <a:solidFill>
            <a:schemeClr val="tx1">
              <a:lumMod val="95000"/>
              <a:lumOff val="5000"/>
              <a:alpha val="13000"/>
            </a:schemeClr>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1A6C333A-37C9-4C17-B391-BC8BBAC40DF1}"/>
              </a:ext>
            </a:extLst>
          </p:cNvPr>
          <p:cNvSpPr txBox="1"/>
          <p:nvPr/>
        </p:nvSpPr>
        <p:spPr>
          <a:xfrm>
            <a:off x="338415" y="2765064"/>
            <a:ext cx="7964905" cy="3985706"/>
          </a:xfrm>
          <a:prstGeom prst="rect">
            <a:avLst/>
          </a:prstGeom>
          <a:noFill/>
        </p:spPr>
        <p:txBody>
          <a:bodyPr wrap="square" rtlCol="0">
            <a:spAutoFit/>
          </a:bodyPr>
          <a:lstStyle/>
          <a:p>
            <a:r>
              <a:rPr lang="en-US" sz="11000" dirty="0">
                <a:solidFill>
                  <a:schemeClr val="accent4">
                    <a:lumMod val="20000"/>
                    <a:lumOff val="80000"/>
                  </a:schemeClr>
                </a:solidFill>
                <a:effectLst>
                  <a:outerShdw blurRad="38100" dist="38100" dir="2700000" algn="tl">
                    <a:srgbClr val="000000">
                      <a:alpha val="43137"/>
                    </a:srgbClr>
                  </a:outerShdw>
                </a:effectLst>
                <a:latin typeface="Bahnschrift Condensed" panose="020B0502040204020203" pitchFamily="34" charset="0"/>
              </a:rPr>
              <a:t>Workplace </a:t>
            </a:r>
          </a:p>
          <a:p>
            <a:r>
              <a:rPr lang="en-US" sz="13800" dirty="0">
                <a:solidFill>
                  <a:schemeClr val="accent4">
                    <a:lumMod val="20000"/>
                    <a:lumOff val="80000"/>
                  </a:schemeClr>
                </a:solidFill>
                <a:effectLst>
                  <a:outerShdw blurRad="38100" dist="38100" dir="2700000" algn="tl">
                    <a:srgbClr val="000000">
                      <a:alpha val="43137"/>
                    </a:srgbClr>
                  </a:outerShdw>
                </a:effectLst>
                <a:latin typeface="Bahnschrift Condensed" panose="020B0502040204020203" pitchFamily="34" charset="0"/>
              </a:rPr>
              <a:t>Violence</a:t>
            </a:r>
            <a:r>
              <a:rPr lang="en-US" sz="11500" dirty="0">
                <a:solidFill>
                  <a:schemeClr val="accent4">
                    <a:lumMod val="20000"/>
                    <a:lumOff val="80000"/>
                  </a:schemeClr>
                </a:solidFill>
                <a:effectLst>
                  <a:outerShdw blurRad="38100" dist="38100" dir="2700000" algn="tl">
                    <a:srgbClr val="000000">
                      <a:alpha val="43137"/>
                    </a:srgbClr>
                  </a:outerShdw>
                </a:effectLst>
                <a:latin typeface="Bahnschrift Condensed" panose="020B0502040204020203" pitchFamily="34" charset="0"/>
              </a:rPr>
              <a:t> </a:t>
            </a:r>
            <a:endParaRPr lang="en-US" sz="8000" dirty="0">
              <a:solidFill>
                <a:schemeClr val="accent4">
                  <a:lumMod val="20000"/>
                  <a:lumOff val="80000"/>
                </a:schemeClr>
              </a:solidFill>
              <a:effectLst>
                <a:outerShdw blurRad="38100" dist="38100" dir="2700000" algn="tl">
                  <a:srgbClr val="000000">
                    <a:alpha val="43137"/>
                  </a:srgbClr>
                </a:outerShdw>
              </a:effectLst>
              <a:latin typeface="Bahnschrift Condensed" panose="020B0502040204020203" pitchFamily="34" charset="0"/>
            </a:endParaRPr>
          </a:p>
        </p:txBody>
      </p:sp>
    </p:spTree>
    <p:extLst>
      <p:ext uri="{BB962C8B-B14F-4D97-AF65-F5344CB8AC3E}">
        <p14:creationId xmlns:p14="http://schemas.microsoft.com/office/powerpoint/2010/main" val="1377377087"/>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picture containing sky, outdoor, building&#10;&#10;Description automatically generated">
            <a:extLst>
              <a:ext uri="{FF2B5EF4-FFF2-40B4-BE49-F238E27FC236}">
                <a16:creationId xmlns:a16="http://schemas.microsoft.com/office/drawing/2014/main" id="{8382D139-772C-465C-B497-AD4378BD3428}"/>
              </a:ext>
            </a:extLst>
          </p:cNvPr>
          <p:cNvPicPr>
            <a:picLocks noChangeAspect="1"/>
          </p:cNvPicPr>
          <p:nvPr/>
        </p:nvPicPr>
        <p:blipFill rotWithShape="1">
          <a:blip r:embed="rId2">
            <a:extLst>
              <a:ext uri="{28A0092B-C50C-407E-A947-70E740481C1C}">
                <a14:useLocalDpi xmlns:a14="http://schemas.microsoft.com/office/drawing/2010/main" val="0"/>
              </a:ext>
            </a:extLst>
          </a:blip>
          <a:srcRect l="45533" r="22126"/>
          <a:stretch/>
        </p:blipFill>
        <p:spPr>
          <a:xfrm>
            <a:off x="9245265" y="0"/>
            <a:ext cx="2957234" cy="6858000"/>
          </a:xfrm>
          <a:prstGeom prst="rect">
            <a:avLst/>
          </a:prstGeom>
        </p:spPr>
      </p:pic>
      <p:sp>
        <p:nvSpPr>
          <p:cNvPr id="2" name="Rectangle 1">
            <a:extLst>
              <a:ext uri="{FF2B5EF4-FFF2-40B4-BE49-F238E27FC236}">
                <a16:creationId xmlns:a16="http://schemas.microsoft.com/office/drawing/2014/main" id="{26859A42-B8D7-4442-806F-5598F73B373F}"/>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A028515A-26D7-49B8-B393-C72B3F5DAC3F}"/>
              </a:ext>
            </a:extLst>
          </p:cNvPr>
          <p:cNvSpPr/>
          <p:nvPr/>
        </p:nvSpPr>
        <p:spPr>
          <a:xfrm>
            <a:off x="379141" y="1349694"/>
            <a:ext cx="8664497" cy="4926720"/>
          </a:xfrm>
          <a:prstGeom prst="rect">
            <a:avLst/>
          </a:prstGeom>
          <a:solidFill>
            <a:srgbClr val="33486E"/>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CCAF5934-926A-4EF7-9C45-98D35243A0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104" y="6308478"/>
            <a:ext cx="382392" cy="393569"/>
          </a:xfrm>
          <a:prstGeom prst="rect">
            <a:avLst/>
          </a:prstGeom>
        </p:spPr>
      </p:pic>
      <p:sp>
        <p:nvSpPr>
          <p:cNvPr id="16" name="TextBox 15">
            <a:extLst>
              <a:ext uri="{FF2B5EF4-FFF2-40B4-BE49-F238E27FC236}">
                <a16:creationId xmlns:a16="http://schemas.microsoft.com/office/drawing/2014/main" id="{D21AD9CB-37A7-48CC-83D2-DBCB19E34C7F}"/>
              </a:ext>
            </a:extLst>
          </p:cNvPr>
          <p:cNvSpPr txBox="1"/>
          <p:nvPr/>
        </p:nvSpPr>
        <p:spPr>
          <a:xfrm>
            <a:off x="559496" y="6288133"/>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sp>
        <p:nvSpPr>
          <p:cNvPr id="19" name="TextBox 18">
            <a:extLst>
              <a:ext uri="{FF2B5EF4-FFF2-40B4-BE49-F238E27FC236}">
                <a16:creationId xmlns:a16="http://schemas.microsoft.com/office/drawing/2014/main" id="{AD806FC2-C725-4446-ACBB-957FE1F789C1}"/>
              </a:ext>
            </a:extLst>
          </p:cNvPr>
          <p:cNvSpPr txBox="1"/>
          <p:nvPr/>
        </p:nvSpPr>
        <p:spPr>
          <a:xfrm>
            <a:off x="456825" y="1406580"/>
            <a:ext cx="8508719" cy="4862870"/>
          </a:xfrm>
          <a:prstGeom prst="rect">
            <a:avLst/>
          </a:prstGeom>
          <a:noFill/>
        </p:spPr>
        <p:txBody>
          <a:bodyPr wrap="square" rtlCol="0">
            <a:spAutoFit/>
          </a:bodyPr>
          <a:lstStyle/>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When and where it is possible, have security cameras installed.</a:t>
            </a:r>
          </a:p>
          <a:p>
            <a:pPr marL="342900" indent="-342900">
              <a:buFont typeface="Wingdings" panose="05000000000000000000" pitchFamily="2" charset="2"/>
              <a:buChar char="Ø"/>
            </a:pPr>
            <a:endParaRPr lang="en-US" sz="8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Restrict non-employees from having access to move past the front lobby/reception area without an escort.</a:t>
            </a:r>
          </a:p>
          <a:p>
            <a:pPr marL="342900" indent="-342900">
              <a:buFont typeface="Wingdings" panose="05000000000000000000" pitchFamily="2" charset="2"/>
              <a:buChar char="Ø"/>
            </a:pPr>
            <a:endParaRPr lang="en-US" sz="8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Ensure the Organization’s Security Staff (and/or other relevant position) have an up-to-date list of names (and photographs when available) of persons who are NOT allowed on the premises, nor allowed to request </a:t>
            </a:r>
            <a:r>
              <a:rPr lang="en-US" sz="2200">
                <a:solidFill>
                  <a:schemeClr val="bg1"/>
                </a:solidFill>
                <a:effectLst>
                  <a:outerShdw blurRad="38100" dist="38100" dir="2700000" algn="tl">
                    <a:srgbClr val="000000">
                      <a:alpha val="43137"/>
                    </a:srgbClr>
                  </a:outerShdw>
                </a:effectLst>
                <a:latin typeface="Modern No. 20" panose="02070704070505020303" pitchFamily="18" charset="0"/>
              </a:rPr>
              <a:t>the presence </a:t>
            </a: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of the Organization’s personnel. (Ensure measures are in place to contact the proper authorities if the situation escalates.)</a:t>
            </a:r>
          </a:p>
          <a:p>
            <a:pPr marL="342900" indent="-342900">
              <a:buFont typeface="Wingdings" panose="05000000000000000000" pitchFamily="2" charset="2"/>
              <a:buChar char="Ø"/>
            </a:pPr>
            <a:endParaRPr lang="en-US" sz="8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If you see someone walking around the offices you do not recognize, or are not being escorted (guests are given a temporary name badge that must be visible at all times), notify the correct personnel in the Organization immediately.</a:t>
            </a:r>
          </a:p>
        </p:txBody>
      </p:sp>
      <p:sp>
        <p:nvSpPr>
          <p:cNvPr id="23" name="Rectangle 22">
            <a:extLst>
              <a:ext uri="{FF2B5EF4-FFF2-40B4-BE49-F238E27FC236}">
                <a16:creationId xmlns:a16="http://schemas.microsoft.com/office/drawing/2014/main" id="{5B862C4D-AAF6-47A5-8572-6283CB942E3E}"/>
              </a:ext>
            </a:extLst>
          </p:cNvPr>
          <p:cNvSpPr/>
          <p:nvPr/>
        </p:nvSpPr>
        <p:spPr>
          <a:xfrm>
            <a:off x="26065" y="269712"/>
            <a:ext cx="10766261" cy="949837"/>
          </a:xfrm>
          <a:prstGeom prst="rect">
            <a:avLst/>
          </a:prstGeom>
          <a:solidFill>
            <a:schemeClr val="tx1"/>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8695CAB2-B6C8-4A09-89D3-07484E6D6646}"/>
              </a:ext>
            </a:extLst>
          </p:cNvPr>
          <p:cNvSpPr txBox="1"/>
          <p:nvPr/>
        </p:nvSpPr>
        <p:spPr>
          <a:xfrm>
            <a:off x="177104" y="264155"/>
            <a:ext cx="9312443" cy="923330"/>
          </a:xfrm>
          <a:prstGeom prst="rect">
            <a:avLst/>
          </a:prstGeom>
          <a:noFill/>
        </p:spPr>
        <p:txBody>
          <a:bodyPr wrap="square" rtlCol="0">
            <a:spAutoFit/>
          </a:bodyPr>
          <a:lstStyle/>
          <a:p>
            <a:r>
              <a:rPr lang="en-US" sz="5400" dirty="0">
                <a:solidFill>
                  <a:schemeClr val="bg1"/>
                </a:solidFill>
                <a:latin typeface="Gloucester MT Extra Condensed" panose="02030808020601010101" pitchFamily="18" charset="0"/>
              </a:rPr>
              <a:t>Preventing External Violence</a:t>
            </a:r>
            <a:endParaRPr lang="en-US" sz="2400" dirty="0">
              <a:solidFill>
                <a:schemeClr val="bg1"/>
              </a:solidFill>
              <a:latin typeface="Gloucester MT Extra Condensed" panose="02030808020601010101" pitchFamily="18" charset="0"/>
            </a:endParaRPr>
          </a:p>
        </p:txBody>
      </p:sp>
    </p:spTree>
    <p:extLst>
      <p:ext uri="{BB962C8B-B14F-4D97-AF65-F5344CB8AC3E}">
        <p14:creationId xmlns:p14="http://schemas.microsoft.com/office/powerpoint/2010/main" val="2868682842"/>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picture containing sky, outdoor, building&#10;&#10;Description automatically generated">
            <a:extLst>
              <a:ext uri="{FF2B5EF4-FFF2-40B4-BE49-F238E27FC236}">
                <a16:creationId xmlns:a16="http://schemas.microsoft.com/office/drawing/2014/main" id="{8382D139-772C-465C-B497-AD4378BD3428}"/>
              </a:ext>
            </a:extLst>
          </p:cNvPr>
          <p:cNvPicPr>
            <a:picLocks noChangeAspect="1"/>
          </p:cNvPicPr>
          <p:nvPr/>
        </p:nvPicPr>
        <p:blipFill rotWithShape="1">
          <a:blip r:embed="rId2">
            <a:extLst>
              <a:ext uri="{28A0092B-C50C-407E-A947-70E740481C1C}">
                <a14:useLocalDpi xmlns:a14="http://schemas.microsoft.com/office/drawing/2010/main" val="0"/>
              </a:ext>
            </a:extLst>
          </a:blip>
          <a:srcRect l="45533" r="22126"/>
          <a:stretch/>
        </p:blipFill>
        <p:spPr>
          <a:xfrm>
            <a:off x="9245265" y="0"/>
            <a:ext cx="2957234" cy="6858000"/>
          </a:xfrm>
          <a:prstGeom prst="rect">
            <a:avLst/>
          </a:prstGeom>
        </p:spPr>
      </p:pic>
      <p:sp>
        <p:nvSpPr>
          <p:cNvPr id="2" name="Rectangle 1">
            <a:extLst>
              <a:ext uri="{FF2B5EF4-FFF2-40B4-BE49-F238E27FC236}">
                <a16:creationId xmlns:a16="http://schemas.microsoft.com/office/drawing/2014/main" id="{26859A42-B8D7-4442-806F-5598F73B373F}"/>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A028515A-26D7-49B8-B393-C72B3F5DAC3F}"/>
              </a:ext>
            </a:extLst>
          </p:cNvPr>
          <p:cNvSpPr/>
          <p:nvPr/>
        </p:nvSpPr>
        <p:spPr>
          <a:xfrm>
            <a:off x="379141" y="1349694"/>
            <a:ext cx="8664497" cy="4782486"/>
          </a:xfrm>
          <a:prstGeom prst="rect">
            <a:avLst/>
          </a:prstGeom>
          <a:solidFill>
            <a:srgbClr val="33486E"/>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CCAF5934-926A-4EF7-9C45-98D35243A0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104" y="6308478"/>
            <a:ext cx="382392" cy="393569"/>
          </a:xfrm>
          <a:prstGeom prst="rect">
            <a:avLst/>
          </a:prstGeom>
        </p:spPr>
      </p:pic>
      <p:sp>
        <p:nvSpPr>
          <p:cNvPr id="16" name="TextBox 15">
            <a:extLst>
              <a:ext uri="{FF2B5EF4-FFF2-40B4-BE49-F238E27FC236}">
                <a16:creationId xmlns:a16="http://schemas.microsoft.com/office/drawing/2014/main" id="{D21AD9CB-37A7-48CC-83D2-DBCB19E34C7F}"/>
              </a:ext>
            </a:extLst>
          </p:cNvPr>
          <p:cNvSpPr txBox="1"/>
          <p:nvPr/>
        </p:nvSpPr>
        <p:spPr>
          <a:xfrm>
            <a:off x="559496" y="6288133"/>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sp>
        <p:nvSpPr>
          <p:cNvPr id="19" name="TextBox 18">
            <a:extLst>
              <a:ext uri="{FF2B5EF4-FFF2-40B4-BE49-F238E27FC236}">
                <a16:creationId xmlns:a16="http://schemas.microsoft.com/office/drawing/2014/main" id="{AD806FC2-C725-4446-ACBB-957FE1F789C1}"/>
              </a:ext>
            </a:extLst>
          </p:cNvPr>
          <p:cNvSpPr txBox="1"/>
          <p:nvPr/>
        </p:nvSpPr>
        <p:spPr>
          <a:xfrm>
            <a:off x="457029" y="1489261"/>
            <a:ext cx="8508719" cy="4370427"/>
          </a:xfrm>
          <a:prstGeom prst="rect">
            <a:avLst/>
          </a:prstGeom>
          <a:noFill/>
        </p:spPr>
        <p:txBody>
          <a:bodyPr wrap="square" rtlCol="0">
            <a:spAutoFit/>
          </a:bodyPr>
          <a:lstStyle/>
          <a:p>
            <a:pPr marL="342900" indent="-342900">
              <a:buFont typeface="Wingdings" panose="05000000000000000000" pitchFamily="2" charset="2"/>
              <a:buChar char="Ø"/>
            </a:pPr>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Ensure there are safety precautions in place for late night/early morning shifts. Such as: </a:t>
            </a:r>
          </a:p>
          <a:p>
            <a:pPr marL="342900"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800100" lvl="1"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Having a buddy system enforced from a specified time in the evening to a specified time in the morning.  </a:t>
            </a:r>
          </a:p>
          <a:p>
            <a:pPr marL="800100" lvl="1"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800100" lvl="1"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Ensuring there is always more than one person in any building or on any job site during this timeframe, (security guards do not count).</a:t>
            </a:r>
          </a:p>
          <a:p>
            <a:pPr marL="800100" lvl="1"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800100" lvl="1"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Ensuring that only a previously decided upon amount of money, and no more, is left overnight at any company building or on any job site.</a:t>
            </a:r>
          </a:p>
          <a:p>
            <a:pPr marL="342900" indent="-342900">
              <a:buFont typeface="Wingdings" panose="05000000000000000000" pitchFamily="2" charset="2"/>
              <a:buChar char="Ø"/>
            </a:pPr>
            <a:endParaRPr lang="en-US" sz="2400" dirty="0">
              <a:solidFill>
                <a:schemeClr val="bg1"/>
              </a:solidFill>
              <a:effectLst>
                <a:outerShdw blurRad="38100" dist="38100" dir="2700000" algn="tl">
                  <a:srgbClr val="000000">
                    <a:alpha val="43137"/>
                  </a:srgbClr>
                </a:outerShdw>
              </a:effectLst>
              <a:latin typeface="Modern No. 20" panose="02070704070505020303" pitchFamily="18" charset="0"/>
            </a:endParaRPr>
          </a:p>
        </p:txBody>
      </p:sp>
      <p:sp>
        <p:nvSpPr>
          <p:cNvPr id="23" name="Rectangle 22">
            <a:extLst>
              <a:ext uri="{FF2B5EF4-FFF2-40B4-BE49-F238E27FC236}">
                <a16:creationId xmlns:a16="http://schemas.microsoft.com/office/drawing/2014/main" id="{5B862C4D-AAF6-47A5-8572-6283CB942E3E}"/>
              </a:ext>
            </a:extLst>
          </p:cNvPr>
          <p:cNvSpPr/>
          <p:nvPr/>
        </p:nvSpPr>
        <p:spPr>
          <a:xfrm>
            <a:off x="26065" y="269712"/>
            <a:ext cx="10766261" cy="949837"/>
          </a:xfrm>
          <a:prstGeom prst="rect">
            <a:avLst/>
          </a:prstGeom>
          <a:solidFill>
            <a:schemeClr val="tx1"/>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8695CAB2-B6C8-4A09-89D3-07484E6D6646}"/>
              </a:ext>
            </a:extLst>
          </p:cNvPr>
          <p:cNvSpPr txBox="1"/>
          <p:nvPr/>
        </p:nvSpPr>
        <p:spPr>
          <a:xfrm>
            <a:off x="177104" y="264155"/>
            <a:ext cx="9312443" cy="923330"/>
          </a:xfrm>
          <a:prstGeom prst="rect">
            <a:avLst/>
          </a:prstGeom>
          <a:noFill/>
        </p:spPr>
        <p:txBody>
          <a:bodyPr wrap="square" rtlCol="0">
            <a:spAutoFit/>
          </a:bodyPr>
          <a:lstStyle/>
          <a:p>
            <a:r>
              <a:rPr lang="en-US" sz="5400" dirty="0">
                <a:solidFill>
                  <a:schemeClr val="bg1"/>
                </a:solidFill>
                <a:latin typeface="Gloucester MT Extra Condensed" panose="02030808020601010101" pitchFamily="18" charset="0"/>
              </a:rPr>
              <a:t>Preventing External Violence – Cont. </a:t>
            </a:r>
            <a:endParaRPr lang="en-US" sz="2400" dirty="0">
              <a:solidFill>
                <a:schemeClr val="bg1"/>
              </a:solidFill>
              <a:latin typeface="Gloucester MT Extra Condensed" panose="02030808020601010101" pitchFamily="18" charset="0"/>
            </a:endParaRPr>
          </a:p>
        </p:txBody>
      </p:sp>
    </p:spTree>
    <p:extLst>
      <p:ext uri="{BB962C8B-B14F-4D97-AF65-F5344CB8AC3E}">
        <p14:creationId xmlns:p14="http://schemas.microsoft.com/office/powerpoint/2010/main" val="475365551"/>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C2DAD12-EBAA-4907-8730-88104D499634}"/>
              </a:ext>
            </a:extLst>
          </p:cNvPr>
          <p:cNvSpPr/>
          <p:nvPr/>
        </p:nvSpPr>
        <p:spPr>
          <a:xfrm>
            <a:off x="0" y="1418231"/>
            <a:ext cx="12192000" cy="4842211"/>
          </a:xfrm>
          <a:prstGeom prst="rect">
            <a:avLst/>
          </a:prstGeom>
          <a:solidFill>
            <a:schemeClr val="bg1">
              <a:lumMod val="65000"/>
            </a:schemeClr>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Rectangle 2">
            <a:extLst>
              <a:ext uri="{FF2B5EF4-FFF2-40B4-BE49-F238E27FC236}">
                <a16:creationId xmlns:a16="http://schemas.microsoft.com/office/drawing/2014/main" id="{179ECD3C-7BA5-4D28-A699-F865B749F4E3}"/>
              </a:ext>
            </a:extLst>
          </p:cNvPr>
          <p:cNvSpPr/>
          <p:nvPr/>
        </p:nvSpPr>
        <p:spPr>
          <a:xfrm>
            <a:off x="0" y="1614288"/>
            <a:ext cx="12192000" cy="4451684"/>
          </a:xfrm>
          <a:prstGeom prst="rect">
            <a:avLst/>
          </a:prstGeom>
          <a:solidFill>
            <a:srgbClr val="33486E"/>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Rectangle 1">
            <a:extLst>
              <a:ext uri="{FF2B5EF4-FFF2-40B4-BE49-F238E27FC236}">
                <a16:creationId xmlns:a16="http://schemas.microsoft.com/office/drawing/2014/main" id="{CD45F9E8-5793-41D9-9FFA-3D9D3D7ADDFB}"/>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DC27CF42-9A56-4CC7-AD60-481DAF637748}"/>
              </a:ext>
            </a:extLst>
          </p:cNvPr>
          <p:cNvSpPr/>
          <p:nvPr/>
        </p:nvSpPr>
        <p:spPr>
          <a:xfrm>
            <a:off x="629657" y="0"/>
            <a:ext cx="10932688" cy="98053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E437DD9B-3B66-4440-9460-47C6D235AA8B}"/>
              </a:ext>
            </a:extLst>
          </p:cNvPr>
          <p:cNvCxnSpPr/>
          <p:nvPr/>
        </p:nvCxnSpPr>
        <p:spPr>
          <a:xfrm>
            <a:off x="687333" y="0"/>
            <a:ext cx="0" cy="98053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5D5798A-E5AB-47A2-8607-7ABDEDBFA576}"/>
              </a:ext>
            </a:extLst>
          </p:cNvPr>
          <p:cNvCxnSpPr/>
          <p:nvPr/>
        </p:nvCxnSpPr>
        <p:spPr>
          <a:xfrm>
            <a:off x="11502190" y="0"/>
            <a:ext cx="0" cy="98053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9D40288B-F51E-4137-BB44-89DC94BD95FD}"/>
              </a:ext>
            </a:extLst>
          </p:cNvPr>
          <p:cNvSpPr/>
          <p:nvPr/>
        </p:nvSpPr>
        <p:spPr>
          <a:xfrm>
            <a:off x="4561974" y="1277403"/>
            <a:ext cx="3068052" cy="512545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1E82290E-26A0-4175-9742-6C6EE3871C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80" y="6380670"/>
            <a:ext cx="382392" cy="393569"/>
          </a:xfrm>
          <a:prstGeom prst="rect">
            <a:avLst/>
          </a:prstGeom>
        </p:spPr>
      </p:pic>
      <p:sp>
        <p:nvSpPr>
          <p:cNvPr id="9" name="TextBox 8">
            <a:extLst>
              <a:ext uri="{FF2B5EF4-FFF2-40B4-BE49-F238E27FC236}">
                <a16:creationId xmlns:a16="http://schemas.microsoft.com/office/drawing/2014/main" id="{90312B70-9A87-4D82-A996-41E0E01C02A8}"/>
              </a:ext>
            </a:extLst>
          </p:cNvPr>
          <p:cNvSpPr txBox="1"/>
          <p:nvPr/>
        </p:nvSpPr>
        <p:spPr>
          <a:xfrm>
            <a:off x="475272" y="6360325"/>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sp>
        <p:nvSpPr>
          <p:cNvPr id="21" name="TextBox 20">
            <a:extLst>
              <a:ext uri="{FF2B5EF4-FFF2-40B4-BE49-F238E27FC236}">
                <a16:creationId xmlns:a16="http://schemas.microsoft.com/office/drawing/2014/main" id="{2634EA92-6D08-4960-964E-DCDC9BB3F2DD}"/>
              </a:ext>
            </a:extLst>
          </p:cNvPr>
          <p:cNvSpPr txBox="1"/>
          <p:nvPr/>
        </p:nvSpPr>
        <p:spPr>
          <a:xfrm>
            <a:off x="725910" y="0"/>
            <a:ext cx="10740180" cy="1015663"/>
          </a:xfrm>
          <a:prstGeom prst="rect">
            <a:avLst/>
          </a:prstGeom>
          <a:noFill/>
        </p:spPr>
        <p:txBody>
          <a:bodyPr wrap="square" rtlCol="0">
            <a:spAutoFit/>
          </a:bodyPr>
          <a:lstStyle/>
          <a:p>
            <a:pPr algn="ctr"/>
            <a:r>
              <a:rPr lang="en-US" sz="6000" dirty="0">
                <a:latin typeface="Gloucester MT Extra Condensed" panose="02030808020601010101" pitchFamily="18" charset="0"/>
              </a:rPr>
              <a:t>Possible Causes for Internal Violence</a:t>
            </a:r>
            <a:endParaRPr lang="en-US" sz="2800" dirty="0">
              <a:latin typeface="Gloucester MT Extra Condensed" panose="02030808020601010101" pitchFamily="18" charset="0"/>
            </a:endParaRPr>
          </a:p>
        </p:txBody>
      </p:sp>
      <p:sp>
        <p:nvSpPr>
          <p:cNvPr id="22" name="TextBox 21">
            <a:extLst>
              <a:ext uri="{FF2B5EF4-FFF2-40B4-BE49-F238E27FC236}">
                <a16:creationId xmlns:a16="http://schemas.microsoft.com/office/drawing/2014/main" id="{38CC5EA3-2DBB-42A0-BD7E-0F94A87DF2F3}"/>
              </a:ext>
            </a:extLst>
          </p:cNvPr>
          <p:cNvSpPr txBox="1"/>
          <p:nvPr/>
        </p:nvSpPr>
        <p:spPr>
          <a:xfrm>
            <a:off x="284076" y="2373445"/>
            <a:ext cx="4136664" cy="2462213"/>
          </a:xfrm>
          <a:prstGeom prst="rect">
            <a:avLst/>
          </a:prstGeom>
          <a:noFill/>
        </p:spPr>
        <p:txBody>
          <a:bodyPr wrap="square" rtlCol="0">
            <a:spAutoFit/>
          </a:bodyPr>
          <a:lstStyle/>
          <a:p>
            <a:pPr algn="ct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An Organization can take preventative measures that will help deter or eliminate most violence before it can truly hurt someone. Examples in no particular order may include, but are not limited to:</a:t>
            </a:r>
          </a:p>
        </p:txBody>
      </p:sp>
      <p:sp>
        <p:nvSpPr>
          <p:cNvPr id="23" name="TextBox 22">
            <a:extLst>
              <a:ext uri="{FF2B5EF4-FFF2-40B4-BE49-F238E27FC236}">
                <a16:creationId xmlns:a16="http://schemas.microsoft.com/office/drawing/2014/main" id="{15860C7C-D628-434A-A967-ED4DC447C1AF}"/>
              </a:ext>
            </a:extLst>
          </p:cNvPr>
          <p:cNvSpPr txBox="1"/>
          <p:nvPr/>
        </p:nvSpPr>
        <p:spPr>
          <a:xfrm>
            <a:off x="7864641" y="2440500"/>
            <a:ext cx="4252740" cy="2923877"/>
          </a:xfrm>
          <a:prstGeom prst="rect">
            <a:avLst/>
          </a:prstGeom>
          <a:noFill/>
        </p:spPr>
        <p:txBody>
          <a:bodyPr wrap="square" rtlCol="0">
            <a:spAutoFit/>
          </a:bodyPr>
          <a:lstStyle/>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Abuse or using of alcohol and/or drugs.</a:t>
            </a:r>
          </a:p>
          <a:p>
            <a:pPr marL="342900"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Depression</a:t>
            </a:r>
          </a:p>
          <a:p>
            <a:pPr marL="342900"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Desperation (can be linked to depression, but not always).</a:t>
            </a:r>
          </a:p>
          <a:p>
            <a:pPr marL="342900"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Road rage, taken to the extreme.</a:t>
            </a:r>
          </a:p>
          <a:p>
            <a:endParaRPr lang="en-US" sz="2200" dirty="0">
              <a:solidFill>
                <a:schemeClr val="bg1"/>
              </a:solidFill>
              <a:effectLst>
                <a:outerShdw blurRad="38100" dist="38100" dir="2700000" algn="tl">
                  <a:srgbClr val="000000">
                    <a:alpha val="43137"/>
                  </a:srgbClr>
                </a:outerShdw>
              </a:effectLst>
              <a:latin typeface="Modern No. 20" panose="02070704070505020303" pitchFamily="18" charset="0"/>
            </a:endParaRPr>
          </a:p>
        </p:txBody>
      </p:sp>
      <p:pic>
        <p:nvPicPr>
          <p:cNvPr id="15" name="Picture 14" descr="A picture containing bullet&#10;&#10;Description automatically generated">
            <a:extLst>
              <a:ext uri="{FF2B5EF4-FFF2-40B4-BE49-F238E27FC236}">
                <a16:creationId xmlns:a16="http://schemas.microsoft.com/office/drawing/2014/main" id="{731B73DB-119C-4F24-95F7-D41EBCF3BF84}"/>
              </a:ext>
            </a:extLst>
          </p:cNvPr>
          <p:cNvPicPr>
            <a:picLocks noChangeAspect="1"/>
          </p:cNvPicPr>
          <p:nvPr/>
        </p:nvPicPr>
        <p:blipFill rotWithShape="1">
          <a:blip r:embed="rId3">
            <a:extLst>
              <a:ext uri="{28A0092B-C50C-407E-A947-70E740481C1C}">
                <a14:useLocalDpi xmlns:a14="http://schemas.microsoft.com/office/drawing/2010/main" val="0"/>
              </a:ext>
            </a:extLst>
          </a:blip>
          <a:srcRect l="29412" t="210" r="23529" b="1059"/>
          <a:stretch/>
        </p:blipFill>
        <p:spPr>
          <a:xfrm>
            <a:off x="4796589" y="1418230"/>
            <a:ext cx="2598821" cy="4842212"/>
          </a:xfrm>
          <a:prstGeom prst="rect">
            <a:avLst/>
          </a:prstGeom>
        </p:spPr>
      </p:pic>
    </p:spTree>
    <p:extLst>
      <p:ext uri="{BB962C8B-B14F-4D97-AF65-F5344CB8AC3E}">
        <p14:creationId xmlns:p14="http://schemas.microsoft.com/office/powerpoint/2010/main" val="557468796"/>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C2DAD12-EBAA-4907-8730-88104D499634}"/>
              </a:ext>
            </a:extLst>
          </p:cNvPr>
          <p:cNvSpPr/>
          <p:nvPr/>
        </p:nvSpPr>
        <p:spPr>
          <a:xfrm>
            <a:off x="0" y="1418231"/>
            <a:ext cx="12192000" cy="4842211"/>
          </a:xfrm>
          <a:prstGeom prst="rect">
            <a:avLst/>
          </a:prstGeom>
          <a:solidFill>
            <a:schemeClr val="bg1">
              <a:lumMod val="65000"/>
            </a:schemeClr>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Rectangle 2">
            <a:extLst>
              <a:ext uri="{FF2B5EF4-FFF2-40B4-BE49-F238E27FC236}">
                <a16:creationId xmlns:a16="http://schemas.microsoft.com/office/drawing/2014/main" id="{179ECD3C-7BA5-4D28-A699-F865B749F4E3}"/>
              </a:ext>
            </a:extLst>
          </p:cNvPr>
          <p:cNvSpPr/>
          <p:nvPr/>
        </p:nvSpPr>
        <p:spPr>
          <a:xfrm>
            <a:off x="0" y="1614288"/>
            <a:ext cx="12192000" cy="4451684"/>
          </a:xfrm>
          <a:prstGeom prst="rect">
            <a:avLst/>
          </a:prstGeom>
          <a:solidFill>
            <a:srgbClr val="33486E"/>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Rectangle 1">
            <a:extLst>
              <a:ext uri="{FF2B5EF4-FFF2-40B4-BE49-F238E27FC236}">
                <a16:creationId xmlns:a16="http://schemas.microsoft.com/office/drawing/2014/main" id="{CD45F9E8-5793-41D9-9FFA-3D9D3D7ADDFB}"/>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DC27CF42-9A56-4CC7-AD60-481DAF637748}"/>
              </a:ext>
            </a:extLst>
          </p:cNvPr>
          <p:cNvSpPr/>
          <p:nvPr/>
        </p:nvSpPr>
        <p:spPr>
          <a:xfrm>
            <a:off x="629657" y="0"/>
            <a:ext cx="10932688" cy="98053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E437DD9B-3B66-4440-9460-47C6D235AA8B}"/>
              </a:ext>
            </a:extLst>
          </p:cNvPr>
          <p:cNvCxnSpPr/>
          <p:nvPr/>
        </p:nvCxnSpPr>
        <p:spPr>
          <a:xfrm>
            <a:off x="687333" y="0"/>
            <a:ext cx="0" cy="98053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5D5798A-E5AB-47A2-8607-7ABDEDBFA576}"/>
              </a:ext>
            </a:extLst>
          </p:cNvPr>
          <p:cNvCxnSpPr/>
          <p:nvPr/>
        </p:nvCxnSpPr>
        <p:spPr>
          <a:xfrm>
            <a:off x="11502190" y="0"/>
            <a:ext cx="0" cy="98053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9D40288B-F51E-4137-BB44-89DC94BD95FD}"/>
              </a:ext>
            </a:extLst>
          </p:cNvPr>
          <p:cNvSpPr/>
          <p:nvPr/>
        </p:nvSpPr>
        <p:spPr>
          <a:xfrm>
            <a:off x="4561974" y="1277403"/>
            <a:ext cx="3068052" cy="512545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1E82290E-26A0-4175-9742-6C6EE3871C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80" y="6380670"/>
            <a:ext cx="382392" cy="393569"/>
          </a:xfrm>
          <a:prstGeom prst="rect">
            <a:avLst/>
          </a:prstGeom>
        </p:spPr>
      </p:pic>
      <p:sp>
        <p:nvSpPr>
          <p:cNvPr id="9" name="TextBox 8">
            <a:extLst>
              <a:ext uri="{FF2B5EF4-FFF2-40B4-BE49-F238E27FC236}">
                <a16:creationId xmlns:a16="http://schemas.microsoft.com/office/drawing/2014/main" id="{90312B70-9A87-4D82-A996-41E0E01C02A8}"/>
              </a:ext>
            </a:extLst>
          </p:cNvPr>
          <p:cNvSpPr txBox="1"/>
          <p:nvPr/>
        </p:nvSpPr>
        <p:spPr>
          <a:xfrm>
            <a:off x="475272" y="6360325"/>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sp>
        <p:nvSpPr>
          <p:cNvPr id="21" name="TextBox 20">
            <a:extLst>
              <a:ext uri="{FF2B5EF4-FFF2-40B4-BE49-F238E27FC236}">
                <a16:creationId xmlns:a16="http://schemas.microsoft.com/office/drawing/2014/main" id="{2634EA92-6D08-4960-964E-DCDC9BB3F2DD}"/>
              </a:ext>
            </a:extLst>
          </p:cNvPr>
          <p:cNvSpPr txBox="1"/>
          <p:nvPr/>
        </p:nvSpPr>
        <p:spPr>
          <a:xfrm>
            <a:off x="701848" y="0"/>
            <a:ext cx="10740180" cy="1015663"/>
          </a:xfrm>
          <a:prstGeom prst="rect">
            <a:avLst/>
          </a:prstGeom>
          <a:noFill/>
        </p:spPr>
        <p:txBody>
          <a:bodyPr wrap="square" rtlCol="0">
            <a:spAutoFit/>
          </a:bodyPr>
          <a:lstStyle/>
          <a:p>
            <a:pPr algn="ctr"/>
            <a:r>
              <a:rPr lang="en-US" sz="6000" dirty="0">
                <a:latin typeface="Gloucester MT Extra Condensed" panose="02030808020601010101" pitchFamily="18" charset="0"/>
              </a:rPr>
              <a:t>Possible Causes for Internal Violence – Cont.</a:t>
            </a:r>
            <a:endParaRPr lang="en-US" sz="2800" dirty="0">
              <a:latin typeface="Gloucester MT Extra Condensed" panose="02030808020601010101" pitchFamily="18" charset="0"/>
            </a:endParaRPr>
          </a:p>
        </p:txBody>
      </p:sp>
      <p:sp>
        <p:nvSpPr>
          <p:cNvPr id="22" name="TextBox 21">
            <a:extLst>
              <a:ext uri="{FF2B5EF4-FFF2-40B4-BE49-F238E27FC236}">
                <a16:creationId xmlns:a16="http://schemas.microsoft.com/office/drawing/2014/main" id="{38CC5EA3-2DBB-42A0-BD7E-0F94A87DF2F3}"/>
              </a:ext>
            </a:extLst>
          </p:cNvPr>
          <p:cNvSpPr txBox="1"/>
          <p:nvPr/>
        </p:nvSpPr>
        <p:spPr>
          <a:xfrm>
            <a:off x="212655" y="2127329"/>
            <a:ext cx="4136664" cy="3424014"/>
          </a:xfrm>
          <a:prstGeom prst="rect">
            <a:avLst/>
          </a:prstGeom>
          <a:noFill/>
        </p:spPr>
        <p:txBody>
          <a:bodyPr wrap="square" rtlCol="0">
            <a:spAutoFit/>
          </a:bodyPr>
          <a:lstStyle/>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Gambling addiction.</a:t>
            </a:r>
          </a:p>
          <a:p>
            <a:pPr marL="342900" indent="-342900">
              <a:buFont typeface="Wingdings" panose="05000000000000000000" pitchFamily="2" charset="2"/>
              <a:buChar char="Ø"/>
            </a:pPr>
            <a:endParaRPr lang="en-US" sz="105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Recent loss of family or friend.</a:t>
            </a:r>
          </a:p>
          <a:p>
            <a:pPr marL="342900"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Loss of a home, vehicle or other important possession.</a:t>
            </a:r>
          </a:p>
          <a:p>
            <a:pPr marL="342900"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Separation, Divorce, Custody battle.</a:t>
            </a:r>
          </a:p>
          <a:p>
            <a:pPr marL="342900"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Feels someone is stealing money or tools at work.</a:t>
            </a:r>
          </a:p>
        </p:txBody>
      </p:sp>
      <p:sp>
        <p:nvSpPr>
          <p:cNvPr id="23" name="TextBox 22">
            <a:extLst>
              <a:ext uri="{FF2B5EF4-FFF2-40B4-BE49-F238E27FC236}">
                <a16:creationId xmlns:a16="http://schemas.microsoft.com/office/drawing/2014/main" id="{15860C7C-D628-434A-A967-ED4DC447C1AF}"/>
              </a:ext>
            </a:extLst>
          </p:cNvPr>
          <p:cNvSpPr txBox="1"/>
          <p:nvPr/>
        </p:nvSpPr>
        <p:spPr>
          <a:xfrm>
            <a:off x="7707334" y="2019228"/>
            <a:ext cx="4407357" cy="3939540"/>
          </a:xfrm>
          <a:prstGeom prst="rect">
            <a:avLst/>
          </a:prstGeom>
          <a:noFill/>
        </p:spPr>
        <p:txBody>
          <a:bodyPr wrap="square" rtlCol="0">
            <a:spAutoFit/>
          </a:bodyPr>
          <a:lstStyle/>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Money lent is not being paid back.</a:t>
            </a:r>
          </a:p>
          <a:p>
            <a:pPr marL="342900"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Choosing sides when someone else’s issues escalates.</a:t>
            </a:r>
          </a:p>
          <a:p>
            <a:pPr marL="342900"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Feels they were overlooked for a promotion and/or raise.</a:t>
            </a:r>
          </a:p>
          <a:p>
            <a:pPr marL="342900"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Were reported to a Supervisor for not doing something they should or doing something they should not have while at work.</a:t>
            </a:r>
          </a:p>
          <a:p>
            <a:endParaRPr lang="en-US" sz="2200" dirty="0">
              <a:solidFill>
                <a:schemeClr val="bg1"/>
              </a:solidFill>
              <a:effectLst>
                <a:outerShdw blurRad="38100" dist="38100" dir="2700000" algn="tl">
                  <a:srgbClr val="000000">
                    <a:alpha val="43137"/>
                  </a:srgbClr>
                </a:outerShdw>
              </a:effectLst>
              <a:latin typeface="Modern No. 20" panose="02070704070505020303" pitchFamily="18" charset="0"/>
            </a:endParaRPr>
          </a:p>
        </p:txBody>
      </p:sp>
      <p:pic>
        <p:nvPicPr>
          <p:cNvPr id="15" name="Picture 14" descr="A picture containing bullet&#10;&#10;Description automatically generated">
            <a:extLst>
              <a:ext uri="{FF2B5EF4-FFF2-40B4-BE49-F238E27FC236}">
                <a16:creationId xmlns:a16="http://schemas.microsoft.com/office/drawing/2014/main" id="{731B73DB-119C-4F24-95F7-D41EBCF3BF84}"/>
              </a:ext>
            </a:extLst>
          </p:cNvPr>
          <p:cNvPicPr>
            <a:picLocks noChangeAspect="1"/>
          </p:cNvPicPr>
          <p:nvPr/>
        </p:nvPicPr>
        <p:blipFill rotWithShape="1">
          <a:blip r:embed="rId3">
            <a:extLst>
              <a:ext uri="{28A0092B-C50C-407E-A947-70E740481C1C}">
                <a14:useLocalDpi xmlns:a14="http://schemas.microsoft.com/office/drawing/2010/main" val="0"/>
              </a:ext>
            </a:extLst>
          </a:blip>
          <a:srcRect l="29412" t="210" r="23529" b="1059"/>
          <a:stretch/>
        </p:blipFill>
        <p:spPr>
          <a:xfrm>
            <a:off x="4796589" y="1418230"/>
            <a:ext cx="2598821" cy="4842212"/>
          </a:xfrm>
          <a:prstGeom prst="rect">
            <a:avLst/>
          </a:prstGeom>
        </p:spPr>
      </p:pic>
    </p:spTree>
    <p:extLst>
      <p:ext uri="{BB962C8B-B14F-4D97-AF65-F5344CB8AC3E}">
        <p14:creationId xmlns:p14="http://schemas.microsoft.com/office/powerpoint/2010/main" val="3112221704"/>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able, object, indoor, sitting&#10;&#10;Description automatically generated">
            <a:extLst>
              <a:ext uri="{FF2B5EF4-FFF2-40B4-BE49-F238E27FC236}">
                <a16:creationId xmlns:a16="http://schemas.microsoft.com/office/drawing/2014/main" id="{20AF6938-7656-444A-8BB0-9770D51169F0}"/>
              </a:ext>
            </a:extLst>
          </p:cNvPr>
          <p:cNvPicPr>
            <a:picLocks noChangeAspect="1"/>
          </p:cNvPicPr>
          <p:nvPr/>
        </p:nvPicPr>
        <p:blipFill rotWithShape="1">
          <a:blip r:embed="rId2">
            <a:extLst>
              <a:ext uri="{28A0092B-C50C-407E-A947-70E740481C1C}">
                <a14:useLocalDpi xmlns:a14="http://schemas.microsoft.com/office/drawing/2010/main" val="0"/>
              </a:ext>
            </a:extLst>
          </a:blip>
          <a:srcRect l="25730" r="13308"/>
          <a:stretch/>
        </p:blipFill>
        <p:spPr>
          <a:xfrm>
            <a:off x="0" y="0"/>
            <a:ext cx="2798812" cy="6858000"/>
          </a:xfrm>
          <a:prstGeom prst="rect">
            <a:avLst/>
          </a:prstGeom>
        </p:spPr>
      </p:pic>
      <p:sp>
        <p:nvSpPr>
          <p:cNvPr id="2" name="Rectangle 1">
            <a:extLst>
              <a:ext uri="{FF2B5EF4-FFF2-40B4-BE49-F238E27FC236}">
                <a16:creationId xmlns:a16="http://schemas.microsoft.com/office/drawing/2014/main" id="{26859A42-B8D7-4442-806F-5598F73B373F}"/>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CCAF5934-926A-4EF7-9C45-98D35243A0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104" y="6308478"/>
            <a:ext cx="382392" cy="393569"/>
          </a:xfrm>
          <a:prstGeom prst="rect">
            <a:avLst/>
          </a:prstGeom>
        </p:spPr>
      </p:pic>
      <p:sp>
        <p:nvSpPr>
          <p:cNvPr id="16" name="TextBox 15">
            <a:extLst>
              <a:ext uri="{FF2B5EF4-FFF2-40B4-BE49-F238E27FC236}">
                <a16:creationId xmlns:a16="http://schemas.microsoft.com/office/drawing/2014/main" id="{D21AD9CB-37A7-48CC-83D2-DBCB19E34C7F}"/>
              </a:ext>
            </a:extLst>
          </p:cNvPr>
          <p:cNvSpPr txBox="1"/>
          <p:nvPr/>
        </p:nvSpPr>
        <p:spPr>
          <a:xfrm>
            <a:off x="559496" y="6288133"/>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grpSp>
        <p:nvGrpSpPr>
          <p:cNvPr id="3" name="Group 2">
            <a:extLst>
              <a:ext uri="{FF2B5EF4-FFF2-40B4-BE49-F238E27FC236}">
                <a16:creationId xmlns:a16="http://schemas.microsoft.com/office/drawing/2014/main" id="{791A84D9-DADF-427B-82B7-E08F9E0AB236}"/>
              </a:ext>
            </a:extLst>
          </p:cNvPr>
          <p:cNvGrpSpPr/>
          <p:nvPr/>
        </p:nvGrpSpPr>
        <p:grpSpPr>
          <a:xfrm>
            <a:off x="3527503" y="1349693"/>
            <a:ext cx="8664497" cy="5139869"/>
            <a:chOff x="379141" y="1349693"/>
            <a:chExt cx="8664497" cy="5139869"/>
          </a:xfrm>
        </p:grpSpPr>
        <p:sp>
          <p:nvSpPr>
            <p:cNvPr id="6" name="Rectangle 5">
              <a:extLst>
                <a:ext uri="{FF2B5EF4-FFF2-40B4-BE49-F238E27FC236}">
                  <a16:creationId xmlns:a16="http://schemas.microsoft.com/office/drawing/2014/main" id="{A028515A-26D7-49B8-B393-C72B3F5DAC3F}"/>
                </a:ext>
              </a:extLst>
            </p:cNvPr>
            <p:cNvSpPr/>
            <p:nvPr/>
          </p:nvSpPr>
          <p:spPr>
            <a:xfrm>
              <a:off x="379141" y="1349693"/>
              <a:ext cx="8664497" cy="5139869"/>
            </a:xfrm>
            <a:prstGeom prst="rect">
              <a:avLst/>
            </a:prstGeom>
            <a:solidFill>
              <a:srgbClr val="33486E"/>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AD806FC2-C725-4446-ACBB-957FE1F789C1}"/>
                </a:ext>
              </a:extLst>
            </p:cNvPr>
            <p:cNvSpPr txBox="1"/>
            <p:nvPr/>
          </p:nvSpPr>
          <p:spPr>
            <a:xfrm>
              <a:off x="456826" y="1478772"/>
              <a:ext cx="8245918" cy="4939814"/>
            </a:xfrm>
            <a:prstGeom prst="rect">
              <a:avLst/>
            </a:prstGeom>
            <a:noFill/>
          </p:spPr>
          <p:txBody>
            <a:bodyPr wrap="square" rtlCol="0">
              <a:spAutoFit/>
            </a:bodyPr>
            <a:lstStyle/>
            <a:p>
              <a:pPr algn="ctr"/>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For most issues that lead up to internal acts of workplace violence, the best one can do to is to ignore the act or threat and simply walk away.</a:t>
              </a:r>
            </a:p>
            <a:p>
              <a:pPr algn="ctr"/>
              <a:endParaRPr lang="en-US" sz="24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algn="ctr"/>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In addition to the preventative measures mentioned in the External Factors section, you may also:</a:t>
              </a:r>
            </a:p>
            <a:p>
              <a:pPr algn="ctr"/>
              <a:endParaRPr lang="en-US" sz="24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lgn="ctr">
                <a:buFont typeface="Wingdings" panose="05000000000000000000" pitchFamily="2" charset="2"/>
                <a:buChar char="Ø"/>
              </a:pPr>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For job sites and projects which require many tools at once or for longer periods of time shall either:</a:t>
              </a:r>
            </a:p>
            <a:p>
              <a:pPr marL="342900" indent="-342900" algn="ctr">
                <a:buFont typeface="Wingdings" panose="05000000000000000000" pitchFamily="2" charset="2"/>
                <a:buChar char="v"/>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lgn="ctr">
                <a:buFont typeface="Wingdings" panose="05000000000000000000" pitchFamily="2" charset="2"/>
                <a:buChar char="v"/>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Be taken off the job site each night or</a:t>
              </a:r>
            </a:p>
            <a:p>
              <a:pPr marL="342900" indent="-342900" algn="ctr">
                <a:buFont typeface="Wingdings" panose="05000000000000000000" pitchFamily="2" charset="2"/>
                <a:buChar char="v"/>
              </a:pPr>
              <a:endParaRPr lang="en-US" sz="9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lgn="ctr">
                <a:buFont typeface="Wingdings" panose="05000000000000000000" pitchFamily="2" charset="2"/>
                <a:buChar char="v"/>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Be locked up in a gang box (if supplied).</a:t>
              </a:r>
            </a:p>
            <a:p>
              <a:pPr algn="ctr"/>
              <a:endParaRPr lang="en-US" sz="2400" dirty="0">
                <a:solidFill>
                  <a:schemeClr val="bg1"/>
                </a:solidFill>
                <a:effectLst>
                  <a:outerShdw blurRad="38100" dist="38100" dir="2700000" algn="tl">
                    <a:srgbClr val="000000">
                      <a:alpha val="43137"/>
                    </a:srgbClr>
                  </a:outerShdw>
                </a:effectLst>
                <a:latin typeface="Modern No. 20" panose="02070704070505020303" pitchFamily="18" charset="0"/>
              </a:endParaRPr>
            </a:p>
          </p:txBody>
        </p:sp>
      </p:grpSp>
      <p:sp>
        <p:nvSpPr>
          <p:cNvPr id="23" name="Rectangle 22">
            <a:extLst>
              <a:ext uri="{FF2B5EF4-FFF2-40B4-BE49-F238E27FC236}">
                <a16:creationId xmlns:a16="http://schemas.microsoft.com/office/drawing/2014/main" id="{5B862C4D-AAF6-47A5-8572-6283CB942E3E}"/>
              </a:ext>
            </a:extLst>
          </p:cNvPr>
          <p:cNvSpPr/>
          <p:nvPr/>
        </p:nvSpPr>
        <p:spPr>
          <a:xfrm>
            <a:off x="1425739" y="269712"/>
            <a:ext cx="10766261" cy="949837"/>
          </a:xfrm>
          <a:prstGeom prst="rect">
            <a:avLst/>
          </a:prstGeom>
          <a:solidFill>
            <a:schemeClr val="tx1"/>
          </a:solidFill>
          <a:ln w="571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8695CAB2-B6C8-4A09-89D3-07484E6D6646}"/>
              </a:ext>
            </a:extLst>
          </p:cNvPr>
          <p:cNvSpPr txBox="1"/>
          <p:nvPr/>
        </p:nvSpPr>
        <p:spPr>
          <a:xfrm>
            <a:off x="2786489" y="276940"/>
            <a:ext cx="9312443" cy="923330"/>
          </a:xfrm>
          <a:prstGeom prst="rect">
            <a:avLst/>
          </a:prstGeom>
          <a:noFill/>
        </p:spPr>
        <p:txBody>
          <a:bodyPr wrap="square" rtlCol="0">
            <a:spAutoFit/>
          </a:bodyPr>
          <a:lstStyle/>
          <a:p>
            <a:r>
              <a:rPr lang="en-US" sz="5400" dirty="0">
                <a:solidFill>
                  <a:schemeClr val="bg1"/>
                </a:solidFill>
                <a:latin typeface="Gloucester MT Extra Condensed" panose="02030808020601010101" pitchFamily="18" charset="0"/>
              </a:rPr>
              <a:t>Preventing Internal Violence</a:t>
            </a:r>
            <a:endParaRPr lang="en-US" sz="2400" dirty="0">
              <a:solidFill>
                <a:schemeClr val="bg1"/>
              </a:solidFill>
              <a:latin typeface="Gloucester MT Extra Condensed" panose="02030808020601010101" pitchFamily="18" charset="0"/>
            </a:endParaRPr>
          </a:p>
        </p:txBody>
      </p:sp>
    </p:spTree>
    <p:extLst>
      <p:ext uri="{BB962C8B-B14F-4D97-AF65-F5344CB8AC3E}">
        <p14:creationId xmlns:p14="http://schemas.microsoft.com/office/powerpoint/2010/main" val="3964122665"/>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able, object, indoor, sitting&#10;&#10;Description automatically generated">
            <a:extLst>
              <a:ext uri="{FF2B5EF4-FFF2-40B4-BE49-F238E27FC236}">
                <a16:creationId xmlns:a16="http://schemas.microsoft.com/office/drawing/2014/main" id="{20AF6938-7656-444A-8BB0-9770D51169F0}"/>
              </a:ext>
            </a:extLst>
          </p:cNvPr>
          <p:cNvPicPr>
            <a:picLocks noChangeAspect="1"/>
          </p:cNvPicPr>
          <p:nvPr/>
        </p:nvPicPr>
        <p:blipFill rotWithShape="1">
          <a:blip r:embed="rId2">
            <a:extLst>
              <a:ext uri="{28A0092B-C50C-407E-A947-70E740481C1C}">
                <a14:useLocalDpi xmlns:a14="http://schemas.microsoft.com/office/drawing/2010/main" val="0"/>
              </a:ext>
            </a:extLst>
          </a:blip>
          <a:srcRect l="25730" r="13308"/>
          <a:stretch/>
        </p:blipFill>
        <p:spPr>
          <a:xfrm>
            <a:off x="0" y="0"/>
            <a:ext cx="2798812" cy="6858000"/>
          </a:xfrm>
          <a:prstGeom prst="rect">
            <a:avLst/>
          </a:prstGeom>
        </p:spPr>
      </p:pic>
      <p:sp>
        <p:nvSpPr>
          <p:cNvPr id="2" name="Rectangle 1">
            <a:extLst>
              <a:ext uri="{FF2B5EF4-FFF2-40B4-BE49-F238E27FC236}">
                <a16:creationId xmlns:a16="http://schemas.microsoft.com/office/drawing/2014/main" id="{26859A42-B8D7-4442-806F-5598F73B373F}"/>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CCAF5934-926A-4EF7-9C45-98D35243A0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104" y="6308478"/>
            <a:ext cx="382392" cy="393569"/>
          </a:xfrm>
          <a:prstGeom prst="rect">
            <a:avLst/>
          </a:prstGeom>
        </p:spPr>
      </p:pic>
      <p:sp>
        <p:nvSpPr>
          <p:cNvPr id="16" name="TextBox 15">
            <a:extLst>
              <a:ext uri="{FF2B5EF4-FFF2-40B4-BE49-F238E27FC236}">
                <a16:creationId xmlns:a16="http://schemas.microsoft.com/office/drawing/2014/main" id="{D21AD9CB-37A7-48CC-83D2-DBCB19E34C7F}"/>
              </a:ext>
            </a:extLst>
          </p:cNvPr>
          <p:cNvSpPr txBox="1"/>
          <p:nvPr/>
        </p:nvSpPr>
        <p:spPr>
          <a:xfrm>
            <a:off x="559496" y="6288133"/>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grpSp>
        <p:nvGrpSpPr>
          <p:cNvPr id="3" name="Group 2">
            <a:extLst>
              <a:ext uri="{FF2B5EF4-FFF2-40B4-BE49-F238E27FC236}">
                <a16:creationId xmlns:a16="http://schemas.microsoft.com/office/drawing/2014/main" id="{791A84D9-DADF-427B-82B7-E08F9E0AB236}"/>
              </a:ext>
            </a:extLst>
          </p:cNvPr>
          <p:cNvGrpSpPr/>
          <p:nvPr/>
        </p:nvGrpSpPr>
        <p:grpSpPr>
          <a:xfrm>
            <a:off x="3272589" y="1349694"/>
            <a:ext cx="8919411" cy="4834538"/>
            <a:chOff x="124227" y="1349694"/>
            <a:chExt cx="8919411" cy="4481162"/>
          </a:xfrm>
        </p:grpSpPr>
        <p:sp>
          <p:nvSpPr>
            <p:cNvPr id="6" name="Rectangle 5">
              <a:extLst>
                <a:ext uri="{FF2B5EF4-FFF2-40B4-BE49-F238E27FC236}">
                  <a16:creationId xmlns:a16="http://schemas.microsoft.com/office/drawing/2014/main" id="{A028515A-26D7-49B8-B393-C72B3F5DAC3F}"/>
                </a:ext>
              </a:extLst>
            </p:cNvPr>
            <p:cNvSpPr/>
            <p:nvPr/>
          </p:nvSpPr>
          <p:spPr>
            <a:xfrm>
              <a:off x="124227" y="1349694"/>
              <a:ext cx="8919411" cy="4481162"/>
            </a:xfrm>
            <a:prstGeom prst="rect">
              <a:avLst/>
            </a:prstGeom>
            <a:solidFill>
              <a:srgbClr val="33486E"/>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AD806FC2-C725-4446-ACBB-957FE1F789C1}"/>
                </a:ext>
              </a:extLst>
            </p:cNvPr>
            <p:cNvSpPr txBox="1"/>
            <p:nvPr/>
          </p:nvSpPr>
          <p:spPr>
            <a:xfrm>
              <a:off x="329572" y="1479059"/>
              <a:ext cx="8508719" cy="3480415"/>
            </a:xfrm>
            <a:prstGeom prst="rect">
              <a:avLst/>
            </a:prstGeom>
            <a:noFill/>
          </p:spPr>
          <p:txBody>
            <a:bodyPr wrap="square" rtlCol="0">
              <a:spAutoFit/>
            </a:bodyPr>
            <a:lstStyle/>
            <a:p>
              <a:pPr marL="342900" indent="-342900">
                <a:buFont typeface="Wingdings" panose="05000000000000000000" pitchFamily="2" charset="2"/>
                <a:buChar char="Ø"/>
              </a:pPr>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All gambling is prohibited.</a:t>
              </a:r>
            </a:p>
            <a:p>
              <a:pPr marL="342900"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800100" lvl="1"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Two exceptions may be:</a:t>
              </a:r>
            </a:p>
            <a:p>
              <a:pPr marL="1257300" lvl="2" indent="-342900">
                <a:buFont typeface="Wingdings" panose="05000000000000000000" pitchFamily="2" charset="2"/>
                <a:buChar char="Ø"/>
              </a:pPr>
              <a:r>
                <a:rPr lang="en-US" sz="2000" dirty="0">
                  <a:solidFill>
                    <a:schemeClr val="bg1"/>
                  </a:solidFill>
                  <a:effectLst>
                    <a:outerShdw blurRad="38100" dist="38100" dir="2700000" algn="tl">
                      <a:srgbClr val="000000">
                        <a:alpha val="43137"/>
                      </a:srgbClr>
                    </a:outerShdw>
                  </a:effectLst>
                  <a:latin typeface="Modern No. 20" panose="02070704070505020303" pitchFamily="18" charset="0"/>
                </a:rPr>
                <a:t>The Super Bowl, at which time no square is to exceed the a previously specified dollar amount. </a:t>
              </a:r>
            </a:p>
            <a:p>
              <a:pPr marL="1257300" lvl="2" indent="-342900">
                <a:buFont typeface="Wingdings" panose="05000000000000000000" pitchFamily="2" charset="2"/>
                <a:buChar char="Ø"/>
              </a:pPr>
              <a:r>
                <a:rPr lang="en-US" sz="2000" dirty="0">
                  <a:solidFill>
                    <a:schemeClr val="bg1"/>
                  </a:solidFill>
                  <a:effectLst>
                    <a:outerShdw blurRad="38100" dist="38100" dir="2700000" algn="tl">
                      <a:srgbClr val="000000">
                        <a:alpha val="43137"/>
                      </a:srgbClr>
                    </a:outerShdw>
                  </a:effectLst>
                  <a:latin typeface="Modern No. 20" panose="02070704070505020303" pitchFamily="18" charset="0"/>
                </a:rPr>
                <a:t>A special company event (i.e., Monte Carlo night, turkey bowling day, etc.)</a:t>
              </a:r>
            </a:p>
            <a:p>
              <a:pPr marL="1257300" lvl="2"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Prohibiting personal loans that exceed a specified dollar amount while on company property or on job sites where employees work.</a:t>
              </a:r>
            </a:p>
            <a:p>
              <a:pPr marL="342900"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Prohibiting the purchases of weekly squares.</a:t>
              </a:r>
            </a:p>
            <a:p>
              <a:pPr marL="342900"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p:txBody>
        </p:sp>
      </p:grpSp>
      <p:sp>
        <p:nvSpPr>
          <p:cNvPr id="23" name="Rectangle 22">
            <a:extLst>
              <a:ext uri="{FF2B5EF4-FFF2-40B4-BE49-F238E27FC236}">
                <a16:creationId xmlns:a16="http://schemas.microsoft.com/office/drawing/2014/main" id="{5B862C4D-AAF6-47A5-8572-6283CB942E3E}"/>
              </a:ext>
            </a:extLst>
          </p:cNvPr>
          <p:cNvSpPr/>
          <p:nvPr/>
        </p:nvSpPr>
        <p:spPr>
          <a:xfrm>
            <a:off x="1425739" y="269712"/>
            <a:ext cx="10766261" cy="949837"/>
          </a:xfrm>
          <a:prstGeom prst="rect">
            <a:avLst/>
          </a:prstGeom>
          <a:solidFill>
            <a:schemeClr val="tx1"/>
          </a:solidFill>
          <a:ln w="571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8695CAB2-B6C8-4A09-89D3-07484E6D6646}"/>
              </a:ext>
            </a:extLst>
          </p:cNvPr>
          <p:cNvSpPr txBox="1"/>
          <p:nvPr/>
        </p:nvSpPr>
        <p:spPr>
          <a:xfrm>
            <a:off x="2786489" y="276940"/>
            <a:ext cx="9312443" cy="923330"/>
          </a:xfrm>
          <a:prstGeom prst="rect">
            <a:avLst/>
          </a:prstGeom>
          <a:noFill/>
        </p:spPr>
        <p:txBody>
          <a:bodyPr wrap="square" rtlCol="0">
            <a:spAutoFit/>
          </a:bodyPr>
          <a:lstStyle/>
          <a:p>
            <a:r>
              <a:rPr lang="en-US" sz="5400" dirty="0">
                <a:solidFill>
                  <a:schemeClr val="bg1"/>
                </a:solidFill>
                <a:latin typeface="Gloucester MT Extra Condensed" panose="02030808020601010101" pitchFamily="18" charset="0"/>
              </a:rPr>
              <a:t>Preventing Internal Violence – Cont. </a:t>
            </a:r>
            <a:endParaRPr lang="en-US" sz="2400" dirty="0">
              <a:solidFill>
                <a:schemeClr val="bg1"/>
              </a:solidFill>
              <a:latin typeface="Gloucester MT Extra Condensed" panose="02030808020601010101" pitchFamily="18" charset="0"/>
            </a:endParaRPr>
          </a:p>
        </p:txBody>
      </p:sp>
    </p:spTree>
    <p:extLst>
      <p:ext uri="{BB962C8B-B14F-4D97-AF65-F5344CB8AC3E}">
        <p14:creationId xmlns:p14="http://schemas.microsoft.com/office/powerpoint/2010/main" val="2777578453"/>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BCEF468-44D0-424A-948B-A7B386A7CE8E}"/>
              </a:ext>
            </a:extLst>
          </p:cNvPr>
          <p:cNvSpPr/>
          <p:nvPr/>
        </p:nvSpPr>
        <p:spPr>
          <a:xfrm>
            <a:off x="0" y="0"/>
            <a:ext cx="12192000" cy="1651379"/>
          </a:xfrm>
          <a:prstGeom prst="rect">
            <a:avLst/>
          </a:prstGeom>
          <a:solidFill>
            <a:srgbClr val="33486E"/>
          </a:solidFill>
          <a:ln w="57150">
            <a:solidFill>
              <a:srgbClr val="33486E"/>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425793DA-EA6C-401F-8E87-706DD5237330}"/>
              </a:ext>
            </a:extLst>
          </p:cNvPr>
          <p:cNvPicPr>
            <a:picLocks noChangeAspect="1"/>
          </p:cNvPicPr>
          <p:nvPr/>
        </p:nvPicPr>
        <p:blipFill rotWithShape="1">
          <a:blip r:embed="rId2">
            <a:extLst>
              <a:ext uri="{28A0092B-C50C-407E-A947-70E740481C1C}">
                <a14:useLocalDpi xmlns:a14="http://schemas.microsoft.com/office/drawing/2010/main" val="0"/>
              </a:ext>
            </a:extLst>
          </a:blip>
          <a:srcRect l="19889" t="-598" r="50000" b="598"/>
          <a:stretch/>
        </p:blipFill>
        <p:spPr>
          <a:xfrm>
            <a:off x="9071808" y="469392"/>
            <a:ext cx="2841279" cy="5740337"/>
          </a:xfrm>
          <a:prstGeom prst="rect">
            <a:avLst/>
          </a:prstGeom>
          <a:ln w="38100">
            <a:solidFill>
              <a:schemeClr val="bg1"/>
            </a:solidFill>
          </a:ln>
        </p:spPr>
      </p:pic>
      <p:sp>
        <p:nvSpPr>
          <p:cNvPr id="2" name="Rectangle 1">
            <a:extLst>
              <a:ext uri="{FF2B5EF4-FFF2-40B4-BE49-F238E27FC236}">
                <a16:creationId xmlns:a16="http://schemas.microsoft.com/office/drawing/2014/main" id="{B781FA1F-815A-4BCE-BA85-D4C3930B9247}"/>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6335407A-7684-45B8-8C96-0185013C6C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80" y="6380670"/>
            <a:ext cx="382392" cy="393569"/>
          </a:xfrm>
          <a:prstGeom prst="rect">
            <a:avLst/>
          </a:prstGeom>
        </p:spPr>
      </p:pic>
      <p:sp>
        <p:nvSpPr>
          <p:cNvPr id="9" name="TextBox 8">
            <a:extLst>
              <a:ext uri="{FF2B5EF4-FFF2-40B4-BE49-F238E27FC236}">
                <a16:creationId xmlns:a16="http://schemas.microsoft.com/office/drawing/2014/main" id="{4C7D4C13-251C-4120-8AB2-41DAB91EE163}"/>
              </a:ext>
            </a:extLst>
          </p:cNvPr>
          <p:cNvSpPr txBox="1"/>
          <p:nvPr/>
        </p:nvSpPr>
        <p:spPr>
          <a:xfrm>
            <a:off x="475272" y="6360325"/>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sp>
        <p:nvSpPr>
          <p:cNvPr id="10" name="TextBox 9">
            <a:extLst>
              <a:ext uri="{FF2B5EF4-FFF2-40B4-BE49-F238E27FC236}">
                <a16:creationId xmlns:a16="http://schemas.microsoft.com/office/drawing/2014/main" id="{80460AA1-3282-4E8C-BE5E-9E208FBA4CAF}"/>
              </a:ext>
            </a:extLst>
          </p:cNvPr>
          <p:cNvSpPr txBox="1"/>
          <p:nvPr/>
        </p:nvSpPr>
        <p:spPr>
          <a:xfrm>
            <a:off x="278911" y="359021"/>
            <a:ext cx="9615715" cy="1323439"/>
          </a:xfrm>
          <a:prstGeom prst="rect">
            <a:avLst/>
          </a:prstGeom>
          <a:noFill/>
        </p:spPr>
        <p:txBody>
          <a:bodyPr wrap="square" rtlCol="0">
            <a:spAutoFit/>
          </a:bodyPr>
          <a:lstStyle/>
          <a:p>
            <a:r>
              <a:rPr lang="en-US" sz="8000" dirty="0">
                <a:solidFill>
                  <a:schemeClr val="bg1"/>
                </a:solidFill>
                <a:effectLst>
                  <a:outerShdw blurRad="38100" dist="38100" dir="2700000" algn="tl">
                    <a:srgbClr val="000000">
                      <a:alpha val="43137"/>
                    </a:srgbClr>
                  </a:outerShdw>
                </a:effectLst>
                <a:latin typeface="Gloucester MT Extra Condensed" panose="02030808020601010101" pitchFamily="18" charset="0"/>
              </a:rPr>
              <a:t>Management</a:t>
            </a:r>
          </a:p>
        </p:txBody>
      </p:sp>
      <p:sp>
        <p:nvSpPr>
          <p:cNvPr id="11" name="TextBox 10">
            <a:extLst>
              <a:ext uri="{FF2B5EF4-FFF2-40B4-BE49-F238E27FC236}">
                <a16:creationId xmlns:a16="http://schemas.microsoft.com/office/drawing/2014/main" id="{4F0AD871-484D-44E3-BDCE-38A657CA5909}"/>
              </a:ext>
            </a:extLst>
          </p:cNvPr>
          <p:cNvSpPr txBox="1"/>
          <p:nvPr/>
        </p:nvSpPr>
        <p:spPr>
          <a:xfrm>
            <a:off x="278908" y="1854875"/>
            <a:ext cx="8513987" cy="4093428"/>
          </a:xfrm>
          <a:prstGeom prst="rect">
            <a:avLst/>
          </a:prstGeom>
          <a:noFill/>
        </p:spPr>
        <p:txBody>
          <a:bodyPr wrap="square" rtlCol="0">
            <a:spAutoFit/>
          </a:bodyPr>
          <a:lstStyle/>
          <a:p>
            <a:pPr marL="342900" indent="-342900">
              <a:buFont typeface="Wingdings" panose="05000000000000000000" pitchFamily="2" charset="2"/>
              <a:buChar char="Ø"/>
            </a:pPr>
            <a:r>
              <a:rPr lang="en-US" sz="2400" dirty="0">
                <a:latin typeface="Modern No. 20" panose="02070704070505020303" pitchFamily="18" charset="0"/>
              </a:rPr>
              <a:t>ALL members of Management are expected to lead by example and maintain professionalism (i.e., not belittling others, raising one’s voice) at ALL times.</a:t>
            </a:r>
          </a:p>
          <a:p>
            <a:pPr marL="342900" indent="-342900">
              <a:buFont typeface="Wingdings" panose="05000000000000000000" pitchFamily="2" charset="2"/>
              <a:buChar char="Ø"/>
            </a:pPr>
            <a:endParaRPr lang="en-US" sz="1000" dirty="0">
              <a:latin typeface="Modern No. 20" panose="02070704070505020303" pitchFamily="18" charset="0"/>
            </a:endParaRPr>
          </a:p>
          <a:p>
            <a:pPr marL="342900" indent="-342900">
              <a:buFont typeface="Wingdings" panose="05000000000000000000" pitchFamily="2" charset="2"/>
              <a:buChar char="Ø"/>
            </a:pPr>
            <a:r>
              <a:rPr lang="en-US" sz="2400" dirty="0">
                <a:latin typeface="Modern No. 20" panose="02070704070505020303" pitchFamily="18" charset="0"/>
              </a:rPr>
              <a:t>Members of Management are also expected to maintain everyone’s privacy and NOT disclose any information about a possible, current or past act of workplace violence with anyone unless told to do so by the organization’s attorney. </a:t>
            </a:r>
          </a:p>
          <a:p>
            <a:pPr marL="342900" indent="-342900">
              <a:buFont typeface="Wingdings" panose="05000000000000000000" pitchFamily="2" charset="2"/>
              <a:buChar char="Ø"/>
            </a:pPr>
            <a:endParaRPr lang="en-US" sz="1000" dirty="0">
              <a:latin typeface="Modern No. 20" panose="02070704070505020303" pitchFamily="18" charset="0"/>
            </a:endParaRPr>
          </a:p>
          <a:p>
            <a:pPr marL="342900" indent="-342900">
              <a:buFont typeface="Wingdings" panose="05000000000000000000" pitchFamily="2" charset="2"/>
              <a:buChar char="Ø"/>
            </a:pPr>
            <a:r>
              <a:rPr lang="en-US" sz="2400" dirty="0">
                <a:latin typeface="Modern No. 20" panose="02070704070505020303" pitchFamily="18" charset="0"/>
              </a:rPr>
              <a:t>This includes NOT discussing the threat and/or act of workplace violence or the investigation of the act with other employees, the media and/or family/friends.</a:t>
            </a:r>
          </a:p>
        </p:txBody>
      </p:sp>
    </p:spTree>
    <p:extLst>
      <p:ext uri="{BB962C8B-B14F-4D97-AF65-F5344CB8AC3E}">
        <p14:creationId xmlns:p14="http://schemas.microsoft.com/office/powerpoint/2010/main" val="4273494854"/>
      </p:ext>
    </p:extLst>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BCEF468-44D0-424A-948B-A7B386A7CE8E}"/>
              </a:ext>
            </a:extLst>
          </p:cNvPr>
          <p:cNvSpPr/>
          <p:nvPr/>
        </p:nvSpPr>
        <p:spPr>
          <a:xfrm>
            <a:off x="0" y="-48125"/>
            <a:ext cx="12192000" cy="1458242"/>
          </a:xfrm>
          <a:prstGeom prst="rect">
            <a:avLst/>
          </a:prstGeom>
          <a:solidFill>
            <a:srgbClr val="33486E"/>
          </a:solidFill>
          <a:ln w="57150">
            <a:solidFill>
              <a:srgbClr val="33486E"/>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425793DA-EA6C-401F-8E87-706DD5237330}"/>
              </a:ext>
            </a:extLst>
          </p:cNvPr>
          <p:cNvPicPr>
            <a:picLocks noChangeAspect="1"/>
          </p:cNvPicPr>
          <p:nvPr/>
        </p:nvPicPr>
        <p:blipFill rotWithShape="1">
          <a:blip r:embed="rId2">
            <a:extLst>
              <a:ext uri="{28A0092B-C50C-407E-A947-70E740481C1C}">
                <a14:useLocalDpi xmlns:a14="http://schemas.microsoft.com/office/drawing/2010/main" val="0"/>
              </a:ext>
            </a:extLst>
          </a:blip>
          <a:srcRect l="19889" t="-598" r="50000" b="598"/>
          <a:stretch/>
        </p:blipFill>
        <p:spPr>
          <a:xfrm>
            <a:off x="9071808" y="469392"/>
            <a:ext cx="2841279" cy="5740337"/>
          </a:xfrm>
          <a:prstGeom prst="rect">
            <a:avLst/>
          </a:prstGeom>
          <a:ln w="38100">
            <a:solidFill>
              <a:schemeClr val="bg1"/>
            </a:solidFill>
          </a:ln>
        </p:spPr>
      </p:pic>
      <p:sp>
        <p:nvSpPr>
          <p:cNvPr id="2" name="Rectangle 1">
            <a:extLst>
              <a:ext uri="{FF2B5EF4-FFF2-40B4-BE49-F238E27FC236}">
                <a16:creationId xmlns:a16="http://schemas.microsoft.com/office/drawing/2014/main" id="{B781FA1F-815A-4BCE-BA85-D4C3930B9247}"/>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6335407A-7684-45B8-8C96-0185013C6C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80" y="6380670"/>
            <a:ext cx="382392" cy="393569"/>
          </a:xfrm>
          <a:prstGeom prst="rect">
            <a:avLst/>
          </a:prstGeom>
        </p:spPr>
      </p:pic>
      <p:sp>
        <p:nvSpPr>
          <p:cNvPr id="9" name="TextBox 8">
            <a:extLst>
              <a:ext uri="{FF2B5EF4-FFF2-40B4-BE49-F238E27FC236}">
                <a16:creationId xmlns:a16="http://schemas.microsoft.com/office/drawing/2014/main" id="{4C7D4C13-251C-4120-8AB2-41DAB91EE163}"/>
              </a:ext>
            </a:extLst>
          </p:cNvPr>
          <p:cNvSpPr txBox="1"/>
          <p:nvPr/>
        </p:nvSpPr>
        <p:spPr>
          <a:xfrm>
            <a:off x="475272" y="6360325"/>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sp>
        <p:nvSpPr>
          <p:cNvPr id="10" name="TextBox 9">
            <a:extLst>
              <a:ext uri="{FF2B5EF4-FFF2-40B4-BE49-F238E27FC236}">
                <a16:creationId xmlns:a16="http://schemas.microsoft.com/office/drawing/2014/main" id="{80460AA1-3282-4E8C-BE5E-9E208FBA4CAF}"/>
              </a:ext>
            </a:extLst>
          </p:cNvPr>
          <p:cNvSpPr txBox="1"/>
          <p:nvPr/>
        </p:nvSpPr>
        <p:spPr>
          <a:xfrm>
            <a:off x="278908" y="157443"/>
            <a:ext cx="9615715" cy="1323439"/>
          </a:xfrm>
          <a:prstGeom prst="rect">
            <a:avLst/>
          </a:prstGeom>
          <a:noFill/>
        </p:spPr>
        <p:txBody>
          <a:bodyPr wrap="square" rtlCol="0">
            <a:spAutoFit/>
          </a:bodyPr>
          <a:lstStyle/>
          <a:p>
            <a:r>
              <a:rPr lang="en-US" sz="8000" dirty="0">
                <a:solidFill>
                  <a:schemeClr val="bg1"/>
                </a:solidFill>
                <a:effectLst>
                  <a:outerShdw blurRad="38100" dist="38100" dir="2700000" algn="tl">
                    <a:srgbClr val="000000">
                      <a:alpha val="43137"/>
                    </a:srgbClr>
                  </a:outerShdw>
                </a:effectLst>
                <a:latin typeface="Gloucester MT Extra Condensed" panose="02030808020601010101" pitchFamily="18" charset="0"/>
              </a:rPr>
              <a:t>Supervisors</a:t>
            </a:r>
          </a:p>
        </p:txBody>
      </p:sp>
      <p:sp>
        <p:nvSpPr>
          <p:cNvPr id="11" name="TextBox 10">
            <a:extLst>
              <a:ext uri="{FF2B5EF4-FFF2-40B4-BE49-F238E27FC236}">
                <a16:creationId xmlns:a16="http://schemas.microsoft.com/office/drawing/2014/main" id="{4F0AD871-484D-44E3-BDCE-38A657CA5909}"/>
              </a:ext>
            </a:extLst>
          </p:cNvPr>
          <p:cNvSpPr txBox="1"/>
          <p:nvPr/>
        </p:nvSpPr>
        <p:spPr>
          <a:xfrm>
            <a:off x="168434" y="1699396"/>
            <a:ext cx="8758997" cy="3754874"/>
          </a:xfrm>
          <a:prstGeom prst="rect">
            <a:avLst/>
          </a:prstGeom>
          <a:noFill/>
        </p:spPr>
        <p:txBody>
          <a:bodyPr wrap="square" rtlCol="0">
            <a:spAutoFit/>
          </a:bodyPr>
          <a:lstStyle/>
          <a:p>
            <a:pPr marL="342900" indent="-342900">
              <a:buFont typeface="Wingdings" panose="05000000000000000000" pitchFamily="2" charset="2"/>
              <a:buChar char="Ø"/>
            </a:pPr>
            <a:r>
              <a:rPr lang="en-US" sz="2400" dirty="0">
                <a:latin typeface="Modern No. 20" panose="02070704070505020303" pitchFamily="18" charset="0"/>
              </a:rPr>
              <a:t>Supervisors are expected to report any possible signs of trouble within the company, such as:</a:t>
            </a:r>
          </a:p>
          <a:p>
            <a:pPr marL="342900" indent="-342900">
              <a:buFont typeface="Wingdings" panose="05000000000000000000" pitchFamily="2" charset="2"/>
              <a:buChar char="Ø"/>
            </a:pPr>
            <a:endParaRPr lang="en-US" sz="1000" dirty="0">
              <a:latin typeface="Modern No. 20" panose="02070704070505020303" pitchFamily="18" charset="0"/>
            </a:endParaRPr>
          </a:p>
          <a:p>
            <a:pPr marL="800100" lvl="1" indent="-342900">
              <a:buFont typeface="Wingdings" panose="05000000000000000000" pitchFamily="2" charset="2"/>
              <a:buChar char="Ø"/>
            </a:pPr>
            <a:r>
              <a:rPr lang="en-US" sz="2200" dirty="0">
                <a:latin typeface="Modern No. 20" panose="02070704070505020303" pitchFamily="18" charset="0"/>
              </a:rPr>
              <a:t>Extreme changes in work habits, personality, or overall quality of work to the to the relevant personnel.</a:t>
            </a:r>
          </a:p>
          <a:p>
            <a:pPr marL="800100" lvl="1" indent="-342900">
              <a:buFont typeface="Wingdings" panose="05000000000000000000" pitchFamily="2" charset="2"/>
              <a:buChar char="Ø"/>
            </a:pPr>
            <a:endParaRPr lang="en-US" sz="1000" dirty="0">
              <a:latin typeface="Modern No. 20" panose="02070704070505020303" pitchFamily="18" charset="0"/>
            </a:endParaRPr>
          </a:p>
          <a:p>
            <a:pPr marL="800100" lvl="1" indent="-342900">
              <a:buFont typeface="Wingdings" panose="05000000000000000000" pitchFamily="2" charset="2"/>
              <a:buChar char="Ø"/>
            </a:pPr>
            <a:r>
              <a:rPr lang="en-US" sz="2200" dirty="0">
                <a:latin typeface="Modern No. 20" panose="02070704070505020303" pitchFamily="18" charset="0"/>
              </a:rPr>
              <a:t>Employees that cannot work well together (constant bickering, stare-downs, or other signs of extreme dis-like).</a:t>
            </a:r>
          </a:p>
          <a:p>
            <a:pPr marL="800100" lvl="1" indent="-342900">
              <a:buFont typeface="Wingdings" panose="05000000000000000000" pitchFamily="2" charset="2"/>
              <a:buChar char="Ø"/>
            </a:pPr>
            <a:endParaRPr lang="en-US" sz="1000" dirty="0">
              <a:latin typeface="Modern No. 20" panose="02070704070505020303" pitchFamily="18" charset="0"/>
            </a:endParaRPr>
          </a:p>
          <a:p>
            <a:pPr marL="342900" indent="-342900">
              <a:buFont typeface="Wingdings" panose="05000000000000000000" pitchFamily="2" charset="2"/>
              <a:buChar char="Ø"/>
            </a:pPr>
            <a:r>
              <a:rPr lang="en-US" sz="2400" dirty="0">
                <a:latin typeface="Modern No. 20" panose="02070704070505020303" pitchFamily="18" charset="0"/>
              </a:rPr>
              <a:t>Human Resources (HR) shall then take over attempting to de-fuse the situation between employees. This could lead to possible re-assignment, shift changes and in rare cases, possible termination.</a:t>
            </a:r>
          </a:p>
        </p:txBody>
      </p:sp>
      <p:pic>
        <p:nvPicPr>
          <p:cNvPr id="5" name="Picture 4" descr="A book shelf filled with books&#10;&#10;Description automatically generated">
            <a:extLst>
              <a:ext uri="{FF2B5EF4-FFF2-40B4-BE49-F238E27FC236}">
                <a16:creationId xmlns:a16="http://schemas.microsoft.com/office/drawing/2014/main" id="{06C931B5-B9A5-4BD2-AECE-7683920499BE}"/>
              </a:ext>
            </a:extLst>
          </p:cNvPr>
          <p:cNvPicPr>
            <a:picLocks noChangeAspect="1"/>
          </p:cNvPicPr>
          <p:nvPr/>
        </p:nvPicPr>
        <p:blipFill rotWithShape="1">
          <a:blip r:embed="rId4">
            <a:extLst>
              <a:ext uri="{28A0092B-C50C-407E-A947-70E740481C1C}">
                <a14:useLocalDpi xmlns:a14="http://schemas.microsoft.com/office/drawing/2010/main" val="0"/>
              </a:ext>
            </a:extLst>
          </a:blip>
          <a:srcRect l="42264" t="6844" r="30115" b="9453"/>
          <a:stretch/>
        </p:blipFill>
        <p:spPr>
          <a:xfrm>
            <a:off x="9071808" y="469392"/>
            <a:ext cx="2841279" cy="5740337"/>
          </a:xfrm>
          <a:prstGeom prst="rect">
            <a:avLst/>
          </a:prstGeom>
        </p:spPr>
      </p:pic>
    </p:spTree>
    <p:extLst>
      <p:ext uri="{BB962C8B-B14F-4D97-AF65-F5344CB8AC3E}">
        <p14:creationId xmlns:p14="http://schemas.microsoft.com/office/powerpoint/2010/main" val="2675139333"/>
      </p:ext>
    </p:extLst>
  </p:cSld>
  <p:clrMapOvr>
    <a:masterClrMapping/>
  </p:clrMapOvr>
  <p:transition spd="med">
    <p:pull/>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BCEF468-44D0-424A-948B-A7B386A7CE8E}"/>
              </a:ext>
            </a:extLst>
          </p:cNvPr>
          <p:cNvSpPr/>
          <p:nvPr/>
        </p:nvSpPr>
        <p:spPr>
          <a:xfrm>
            <a:off x="0" y="-48125"/>
            <a:ext cx="12192000" cy="1458242"/>
          </a:xfrm>
          <a:prstGeom prst="rect">
            <a:avLst/>
          </a:prstGeom>
          <a:solidFill>
            <a:srgbClr val="33486E"/>
          </a:solidFill>
          <a:ln w="57150">
            <a:solidFill>
              <a:srgbClr val="33486E"/>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425793DA-EA6C-401F-8E87-706DD5237330}"/>
              </a:ext>
            </a:extLst>
          </p:cNvPr>
          <p:cNvPicPr>
            <a:picLocks noChangeAspect="1"/>
          </p:cNvPicPr>
          <p:nvPr/>
        </p:nvPicPr>
        <p:blipFill rotWithShape="1">
          <a:blip r:embed="rId2">
            <a:extLst>
              <a:ext uri="{28A0092B-C50C-407E-A947-70E740481C1C}">
                <a14:useLocalDpi xmlns:a14="http://schemas.microsoft.com/office/drawing/2010/main" val="0"/>
              </a:ext>
            </a:extLst>
          </a:blip>
          <a:srcRect l="19889" t="-598" r="50000" b="598"/>
          <a:stretch/>
        </p:blipFill>
        <p:spPr>
          <a:xfrm>
            <a:off x="9071808" y="469392"/>
            <a:ext cx="2841279" cy="5740337"/>
          </a:xfrm>
          <a:prstGeom prst="rect">
            <a:avLst/>
          </a:prstGeom>
          <a:ln w="38100">
            <a:solidFill>
              <a:schemeClr val="bg1"/>
            </a:solidFill>
          </a:ln>
        </p:spPr>
      </p:pic>
      <p:sp>
        <p:nvSpPr>
          <p:cNvPr id="2" name="Rectangle 1">
            <a:extLst>
              <a:ext uri="{FF2B5EF4-FFF2-40B4-BE49-F238E27FC236}">
                <a16:creationId xmlns:a16="http://schemas.microsoft.com/office/drawing/2014/main" id="{B781FA1F-815A-4BCE-BA85-D4C3930B9247}"/>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6335407A-7684-45B8-8C96-0185013C6C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80" y="6380670"/>
            <a:ext cx="382392" cy="393569"/>
          </a:xfrm>
          <a:prstGeom prst="rect">
            <a:avLst/>
          </a:prstGeom>
        </p:spPr>
      </p:pic>
      <p:sp>
        <p:nvSpPr>
          <p:cNvPr id="9" name="TextBox 8">
            <a:extLst>
              <a:ext uri="{FF2B5EF4-FFF2-40B4-BE49-F238E27FC236}">
                <a16:creationId xmlns:a16="http://schemas.microsoft.com/office/drawing/2014/main" id="{4C7D4C13-251C-4120-8AB2-41DAB91EE163}"/>
              </a:ext>
            </a:extLst>
          </p:cNvPr>
          <p:cNvSpPr txBox="1"/>
          <p:nvPr/>
        </p:nvSpPr>
        <p:spPr>
          <a:xfrm>
            <a:off x="475272" y="6360325"/>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sp>
        <p:nvSpPr>
          <p:cNvPr id="10" name="TextBox 9">
            <a:extLst>
              <a:ext uri="{FF2B5EF4-FFF2-40B4-BE49-F238E27FC236}">
                <a16:creationId xmlns:a16="http://schemas.microsoft.com/office/drawing/2014/main" id="{80460AA1-3282-4E8C-BE5E-9E208FBA4CAF}"/>
              </a:ext>
            </a:extLst>
          </p:cNvPr>
          <p:cNvSpPr txBox="1"/>
          <p:nvPr/>
        </p:nvSpPr>
        <p:spPr>
          <a:xfrm>
            <a:off x="278908" y="157443"/>
            <a:ext cx="9615715" cy="1323439"/>
          </a:xfrm>
          <a:prstGeom prst="rect">
            <a:avLst/>
          </a:prstGeom>
          <a:noFill/>
        </p:spPr>
        <p:txBody>
          <a:bodyPr wrap="square" rtlCol="0">
            <a:spAutoFit/>
          </a:bodyPr>
          <a:lstStyle/>
          <a:p>
            <a:r>
              <a:rPr lang="en-US" sz="8000" dirty="0">
                <a:solidFill>
                  <a:schemeClr val="bg1"/>
                </a:solidFill>
                <a:effectLst>
                  <a:outerShdw blurRad="38100" dist="38100" dir="2700000" algn="tl">
                    <a:srgbClr val="000000">
                      <a:alpha val="43137"/>
                    </a:srgbClr>
                  </a:outerShdw>
                </a:effectLst>
                <a:latin typeface="Gloucester MT Extra Condensed" panose="02030808020601010101" pitchFamily="18" charset="0"/>
              </a:rPr>
              <a:t>Employees</a:t>
            </a:r>
          </a:p>
        </p:txBody>
      </p:sp>
      <p:sp>
        <p:nvSpPr>
          <p:cNvPr id="11" name="TextBox 10">
            <a:extLst>
              <a:ext uri="{FF2B5EF4-FFF2-40B4-BE49-F238E27FC236}">
                <a16:creationId xmlns:a16="http://schemas.microsoft.com/office/drawing/2014/main" id="{4F0AD871-484D-44E3-BDCE-38A657CA5909}"/>
              </a:ext>
            </a:extLst>
          </p:cNvPr>
          <p:cNvSpPr txBox="1"/>
          <p:nvPr/>
        </p:nvSpPr>
        <p:spPr>
          <a:xfrm>
            <a:off x="385003" y="2354014"/>
            <a:ext cx="8133355" cy="3108543"/>
          </a:xfrm>
          <a:prstGeom prst="rect">
            <a:avLst/>
          </a:prstGeom>
          <a:noFill/>
        </p:spPr>
        <p:txBody>
          <a:bodyPr wrap="square" rtlCol="0">
            <a:spAutoFit/>
          </a:bodyPr>
          <a:lstStyle/>
          <a:p>
            <a:pPr marL="342900" indent="-342900">
              <a:buFont typeface="Wingdings" panose="05000000000000000000" pitchFamily="2" charset="2"/>
              <a:buChar char="Ø"/>
            </a:pPr>
            <a:r>
              <a:rPr lang="en-US" sz="2800" dirty="0">
                <a:latin typeface="Modern No. 20" panose="02070704070505020303" pitchFamily="18" charset="0"/>
              </a:rPr>
              <a:t>EVERYONE is expected to conduct themselves in a manner that is non-threating to others as specified in the organization's employee handbook. </a:t>
            </a:r>
          </a:p>
          <a:p>
            <a:pPr marL="342900" indent="-342900">
              <a:buFont typeface="Wingdings" panose="05000000000000000000" pitchFamily="2" charset="2"/>
              <a:buChar char="Ø"/>
            </a:pPr>
            <a:endParaRPr lang="en-US" sz="2800" dirty="0">
              <a:latin typeface="Modern No. 20" panose="02070704070505020303" pitchFamily="18" charset="0"/>
            </a:endParaRPr>
          </a:p>
          <a:p>
            <a:pPr marL="342900" indent="-342900">
              <a:buFont typeface="Wingdings" panose="05000000000000000000" pitchFamily="2" charset="2"/>
              <a:buChar char="Ø"/>
            </a:pPr>
            <a:r>
              <a:rPr lang="en-US" sz="2800" dirty="0">
                <a:latin typeface="Modern No. 20" panose="02070704070505020303" pitchFamily="18" charset="0"/>
              </a:rPr>
              <a:t>EVERYONE also has a duty to report any suspicion of workplace violence or workplace violence that is taking place immediately.</a:t>
            </a:r>
          </a:p>
        </p:txBody>
      </p:sp>
      <p:pic>
        <p:nvPicPr>
          <p:cNvPr id="12" name="Picture 11" descr="A room filled with furniture and a large window&#10;&#10;Description automatically generated">
            <a:extLst>
              <a:ext uri="{FF2B5EF4-FFF2-40B4-BE49-F238E27FC236}">
                <a16:creationId xmlns:a16="http://schemas.microsoft.com/office/drawing/2014/main" id="{3ED979B1-164D-493B-9861-478B1FD0F3A6}"/>
              </a:ext>
            </a:extLst>
          </p:cNvPr>
          <p:cNvPicPr>
            <a:picLocks noChangeAspect="1"/>
          </p:cNvPicPr>
          <p:nvPr/>
        </p:nvPicPr>
        <p:blipFill rotWithShape="1">
          <a:blip r:embed="rId4">
            <a:extLst>
              <a:ext uri="{28A0092B-C50C-407E-A947-70E740481C1C}">
                <a14:useLocalDpi xmlns:a14="http://schemas.microsoft.com/office/drawing/2010/main" val="0"/>
              </a:ext>
            </a:extLst>
          </a:blip>
          <a:srcRect l="18766" t="2997" r="53614" b="13300"/>
          <a:stretch/>
        </p:blipFill>
        <p:spPr>
          <a:xfrm>
            <a:off x="9071807" y="469392"/>
            <a:ext cx="2841279" cy="5740337"/>
          </a:xfrm>
          <a:prstGeom prst="rect">
            <a:avLst/>
          </a:prstGeom>
        </p:spPr>
      </p:pic>
    </p:spTree>
    <p:extLst>
      <p:ext uri="{BB962C8B-B14F-4D97-AF65-F5344CB8AC3E}">
        <p14:creationId xmlns:p14="http://schemas.microsoft.com/office/powerpoint/2010/main" val="3033325570"/>
      </p:ext>
    </p:extLst>
  </p:cSld>
  <p:clrMapOvr>
    <a:masterClrMapping/>
  </p:clrMapOvr>
  <p:transition spd="med">
    <p:pull/>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BCEF468-44D0-424A-948B-A7B386A7CE8E}"/>
              </a:ext>
            </a:extLst>
          </p:cNvPr>
          <p:cNvSpPr/>
          <p:nvPr/>
        </p:nvSpPr>
        <p:spPr>
          <a:xfrm>
            <a:off x="0" y="0"/>
            <a:ext cx="12192000" cy="1651379"/>
          </a:xfrm>
          <a:prstGeom prst="rect">
            <a:avLst/>
          </a:prstGeom>
          <a:solidFill>
            <a:srgbClr val="33486E"/>
          </a:solidFill>
          <a:ln w="57150">
            <a:solidFill>
              <a:srgbClr val="33486E"/>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425793DA-EA6C-401F-8E87-706DD5237330}"/>
              </a:ext>
            </a:extLst>
          </p:cNvPr>
          <p:cNvPicPr>
            <a:picLocks noChangeAspect="1"/>
          </p:cNvPicPr>
          <p:nvPr/>
        </p:nvPicPr>
        <p:blipFill rotWithShape="1">
          <a:blip r:embed="rId2">
            <a:extLst>
              <a:ext uri="{28A0092B-C50C-407E-A947-70E740481C1C}">
                <a14:useLocalDpi xmlns:a14="http://schemas.microsoft.com/office/drawing/2010/main" val="0"/>
              </a:ext>
            </a:extLst>
          </a:blip>
          <a:srcRect l="19889" t="-598" r="50000" b="598"/>
          <a:stretch/>
        </p:blipFill>
        <p:spPr>
          <a:xfrm>
            <a:off x="9071808" y="469392"/>
            <a:ext cx="2841279" cy="5740337"/>
          </a:xfrm>
          <a:prstGeom prst="rect">
            <a:avLst/>
          </a:prstGeom>
          <a:ln w="38100">
            <a:solidFill>
              <a:schemeClr val="bg1"/>
            </a:solidFill>
          </a:ln>
        </p:spPr>
      </p:pic>
      <p:sp>
        <p:nvSpPr>
          <p:cNvPr id="2" name="Rectangle 1">
            <a:extLst>
              <a:ext uri="{FF2B5EF4-FFF2-40B4-BE49-F238E27FC236}">
                <a16:creationId xmlns:a16="http://schemas.microsoft.com/office/drawing/2014/main" id="{B781FA1F-815A-4BCE-BA85-D4C3930B9247}"/>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6335407A-7684-45B8-8C96-0185013C6C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80" y="6380670"/>
            <a:ext cx="382392" cy="393569"/>
          </a:xfrm>
          <a:prstGeom prst="rect">
            <a:avLst/>
          </a:prstGeom>
        </p:spPr>
      </p:pic>
      <p:sp>
        <p:nvSpPr>
          <p:cNvPr id="9" name="TextBox 8">
            <a:extLst>
              <a:ext uri="{FF2B5EF4-FFF2-40B4-BE49-F238E27FC236}">
                <a16:creationId xmlns:a16="http://schemas.microsoft.com/office/drawing/2014/main" id="{4C7D4C13-251C-4120-8AB2-41DAB91EE163}"/>
              </a:ext>
            </a:extLst>
          </p:cNvPr>
          <p:cNvSpPr txBox="1"/>
          <p:nvPr/>
        </p:nvSpPr>
        <p:spPr>
          <a:xfrm>
            <a:off x="475272" y="6360325"/>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sp>
        <p:nvSpPr>
          <p:cNvPr id="10" name="TextBox 9">
            <a:extLst>
              <a:ext uri="{FF2B5EF4-FFF2-40B4-BE49-F238E27FC236}">
                <a16:creationId xmlns:a16="http://schemas.microsoft.com/office/drawing/2014/main" id="{80460AA1-3282-4E8C-BE5E-9E208FBA4CAF}"/>
              </a:ext>
            </a:extLst>
          </p:cNvPr>
          <p:cNvSpPr txBox="1"/>
          <p:nvPr/>
        </p:nvSpPr>
        <p:spPr>
          <a:xfrm>
            <a:off x="278911" y="359021"/>
            <a:ext cx="9615715" cy="1323439"/>
          </a:xfrm>
          <a:prstGeom prst="rect">
            <a:avLst/>
          </a:prstGeom>
          <a:noFill/>
        </p:spPr>
        <p:txBody>
          <a:bodyPr wrap="square" rtlCol="0">
            <a:spAutoFit/>
          </a:bodyPr>
          <a:lstStyle/>
          <a:p>
            <a:r>
              <a:rPr lang="en-US" sz="8000" dirty="0">
                <a:solidFill>
                  <a:schemeClr val="bg1"/>
                </a:solidFill>
                <a:effectLst>
                  <a:outerShdw blurRad="38100" dist="38100" dir="2700000" algn="tl">
                    <a:srgbClr val="000000">
                      <a:alpha val="43137"/>
                    </a:srgbClr>
                  </a:outerShdw>
                </a:effectLst>
                <a:latin typeface="Gloucester MT Extra Condensed" panose="02030808020601010101" pitchFamily="18" charset="0"/>
              </a:rPr>
              <a:t>Additional Thoughts</a:t>
            </a:r>
          </a:p>
        </p:txBody>
      </p:sp>
      <p:sp>
        <p:nvSpPr>
          <p:cNvPr id="11" name="TextBox 10">
            <a:extLst>
              <a:ext uri="{FF2B5EF4-FFF2-40B4-BE49-F238E27FC236}">
                <a16:creationId xmlns:a16="http://schemas.microsoft.com/office/drawing/2014/main" id="{4F0AD871-484D-44E3-BDCE-38A657CA5909}"/>
              </a:ext>
            </a:extLst>
          </p:cNvPr>
          <p:cNvSpPr txBox="1"/>
          <p:nvPr/>
        </p:nvSpPr>
        <p:spPr>
          <a:xfrm>
            <a:off x="278908" y="1854875"/>
            <a:ext cx="8513987" cy="3416320"/>
          </a:xfrm>
          <a:prstGeom prst="rect">
            <a:avLst/>
          </a:prstGeom>
          <a:noFill/>
        </p:spPr>
        <p:txBody>
          <a:bodyPr wrap="square" rtlCol="0">
            <a:spAutoFit/>
          </a:bodyPr>
          <a:lstStyle/>
          <a:p>
            <a:pPr marL="342900" indent="-342900">
              <a:buFont typeface="Wingdings" panose="05000000000000000000" pitchFamily="2" charset="2"/>
              <a:buChar char="Ø"/>
            </a:pPr>
            <a:r>
              <a:rPr lang="en-US" sz="2400" b="1" dirty="0">
                <a:latin typeface="Modern No. 20" panose="02070704070505020303" pitchFamily="18" charset="0"/>
              </a:rPr>
              <a:t>Management</a:t>
            </a:r>
          </a:p>
          <a:p>
            <a:pPr marL="800100" lvl="1" indent="-342900">
              <a:buFont typeface="Wingdings" panose="05000000000000000000" pitchFamily="2" charset="2"/>
              <a:buChar char="Ø"/>
            </a:pPr>
            <a:r>
              <a:rPr lang="en-US" sz="2400" dirty="0">
                <a:latin typeface="Modern No. 20" panose="02070704070505020303" pitchFamily="18" charset="0"/>
              </a:rPr>
              <a:t>Implement and maintain the Workplace Violence Prevention Plan (WVPP).</a:t>
            </a:r>
          </a:p>
          <a:p>
            <a:pPr marL="800100" lvl="1" indent="-342900">
              <a:buFont typeface="Wingdings" panose="05000000000000000000" pitchFamily="2" charset="2"/>
              <a:buChar char="Ø"/>
            </a:pPr>
            <a:r>
              <a:rPr lang="en-US" sz="2400" dirty="0">
                <a:latin typeface="Modern No. 20" panose="02070704070505020303" pitchFamily="18" charset="0"/>
              </a:rPr>
              <a:t>Identify security risks and manage incident reporting and follow-up.</a:t>
            </a:r>
          </a:p>
          <a:p>
            <a:pPr lvl="1"/>
            <a:endParaRPr lang="en-US" sz="2400" dirty="0">
              <a:latin typeface="Modern No. 20" panose="02070704070505020303" pitchFamily="18" charset="0"/>
            </a:endParaRPr>
          </a:p>
          <a:p>
            <a:pPr marL="342900" indent="-342900">
              <a:buFont typeface="Wingdings" panose="05000000000000000000" pitchFamily="2" charset="2"/>
              <a:buChar char="Ø"/>
            </a:pPr>
            <a:r>
              <a:rPr lang="en-US" sz="2400" b="1" dirty="0">
                <a:latin typeface="Modern No. 20" panose="02070704070505020303" pitchFamily="18" charset="0"/>
              </a:rPr>
              <a:t>Supervisors</a:t>
            </a:r>
            <a:endParaRPr lang="en-US" sz="2400" dirty="0">
              <a:latin typeface="Modern No. 20" panose="02070704070505020303" pitchFamily="18" charset="0"/>
            </a:endParaRPr>
          </a:p>
          <a:p>
            <a:pPr marL="800100" lvl="1" indent="-342900">
              <a:buFont typeface="Wingdings" panose="05000000000000000000" pitchFamily="2" charset="2"/>
              <a:buChar char="Ø"/>
            </a:pPr>
            <a:r>
              <a:rPr lang="en-US" sz="2400" dirty="0">
                <a:latin typeface="Modern No. 20" panose="02070704070505020303" pitchFamily="18" charset="0"/>
              </a:rPr>
              <a:t>Complete and submit Violent Incident Reports.</a:t>
            </a:r>
          </a:p>
          <a:p>
            <a:pPr marL="800100" lvl="1" indent="-342900">
              <a:buFont typeface="Wingdings" panose="05000000000000000000" pitchFamily="2" charset="2"/>
              <a:buChar char="Ø"/>
            </a:pPr>
            <a:r>
              <a:rPr lang="en-US" sz="2400" dirty="0">
                <a:latin typeface="Modern No. 20" panose="02070704070505020303" pitchFamily="18" charset="0"/>
              </a:rPr>
              <a:t>Train on incident report procedures.</a:t>
            </a:r>
          </a:p>
        </p:txBody>
      </p:sp>
    </p:spTree>
    <p:extLst>
      <p:ext uri="{BB962C8B-B14F-4D97-AF65-F5344CB8AC3E}">
        <p14:creationId xmlns:p14="http://schemas.microsoft.com/office/powerpoint/2010/main" val="279414871"/>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456443-8545-4707-AA9E-F5CEEAA0F291}"/>
              </a:ext>
            </a:extLst>
          </p:cNvPr>
          <p:cNvSpPr/>
          <p:nvPr/>
        </p:nvSpPr>
        <p:spPr>
          <a:xfrm>
            <a:off x="0" y="0"/>
            <a:ext cx="12191999" cy="6858000"/>
          </a:xfrm>
          <a:prstGeom prst="rect">
            <a:avLst/>
          </a:prstGeom>
          <a:noFill/>
          <a:ln w="762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3" name="Rectangle 2">
            <a:extLst>
              <a:ext uri="{FF2B5EF4-FFF2-40B4-BE49-F238E27FC236}">
                <a16:creationId xmlns:a16="http://schemas.microsoft.com/office/drawing/2014/main" id="{89EACE80-FAFE-481C-8FA6-06D2794B88F2}"/>
              </a:ext>
            </a:extLst>
          </p:cNvPr>
          <p:cNvSpPr/>
          <p:nvPr/>
        </p:nvSpPr>
        <p:spPr>
          <a:xfrm>
            <a:off x="0" y="18615"/>
            <a:ext cx="3779755"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DCFE962D-71F1-4E51-A9FD-6F73162011E3}"/>
              </a:ext>
            </a:extLst>
          </p:cNvPr>
          <p:cNvSpPr/>
          <p:nvPr/>
        </p:nvSpPr>
        <p:spPr>
          <a:xfrm>
            <a:off x="1164294" y="1717399"/>
            <a:ext cx="3571470" cy="2099761"/>
          </a:xfrm>
          <a:prstGeom prst="rect">
            <a:avLst/>
          </a:prstGeom>
          <a:solidFill>
            <a:srgbClr val="33486E"/>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49283B1F-04EE-4F69-87F7-5BDB7A261B08}"/>
              </a:ext>
            </a:extLst>
          </p:cNvPr>
          <p:cNvSpPr txBox="1"/>
          <p:nvPr/>
        </p:nvSpPr>
        <p:spPr>
          <a:xfrm>
            <a:off x="1231251" y="2105561"/>
            <a:ext cx="3437556"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Gloucester MT Extra Condensed" panose="02030808020601010101" pitchFamily="18" charset="0"/>
              </a:rPr>
              <a:t>Definition</a:t>
            </a:r>
            <a:endParaRPr lang="en-US" sz="7200" dirty="0">
              <a:solidFill>
                <a:schemeClr val="bg1"/>
              </a:solidFill>
              <a:effectLst>
                <a:outerShdw blurRad="38100" dist="38100" dir="2700000" algn="tl">
                  <a:srgbClr val="000000">
                    <a:alpha val="43137"/>
                  </a:srgbClr>
                </a:outerShdw>
              </a:effectLst>
              <a:latin typeface="Gloucester MT Extra Condensed" panose="02030808020601010101" pitchFamily="18" charset="0"/>
            </a:endParaRPr>
          </a:p>
        </p:txBody>
      </p:sp>
      <p:sp>
        <p:nvSpPr>
          <p:cNvPr id="8" name="TextBox 7">
            <a:extLst>
              <a:ext uri="{FF2B5EF4-FFF2-40B4-BE49-F238E27FC236}">
                <a16:creationId xmlns:a16="http://schemas.microsoft.com/office/drawing/2014/main" id="{07E6A127-79F5-4E3A-BF0B-6EADF5886A6C}"/>
              </a:ext>
            </a:extLst>
          </p:cNvPr>
          <p:cNvSpPr txBox="1"/>
          <p:nvPr/>
        </p:nvSpPr>
        <p:spPr>
          <a:xfrm>
            <a:off x="5442991" y="1031569"/>
            <a:ext cx="5584715" cy="4832092"/>
          </a:xfrm>
          <a:prstGeom prst="rect">
            <a:avLst/>
          </a:prstGeom>
          <a:noFill/>
        </p:spPr>
        <p:txBody>
          <a:bodyPr wrap="square" rtlCol="0">
            <a:spAutoFit/>
          </a:bodyPr>
          <a:lstStyle/>
          <a:p>
            <a:pPr algn="ctr"/>
            <a:r>
              <a:rPr lang="en-US" sz="2800" dirty="0">
                <a:latin typeface="Modern No. 20" panose="02070704070505020303" pitchFamily="18" charset="0"/>
              </a:rPr>
              <a:t>Per OSHA:</a:t>
            </a:r>
          </a:p>
          <a:p>
            <a:pPr algn="ctr"/>
            <a:r>
              <a:rPr lang="en-US" sz="2800" dirty="0">
                <a:latin typeface="Modern No. 20" panose="02070704070505020303" pitchFamily="18" charset="0"/>
              </a:rPr>
              <a:t> “Workplace violence is violence or the threat of violence against workers. It can occur at or outside the workplace and can range from threats and verbal abuse to physical assaults and homicide, one of the leading causes of job-related deaths. However it manifests itself, workplace violence is a growing concern for employers and employees nationwide.”</a:t>
            </a:r>
          </a:p>
        </p:txBody>
      </p:sp>
      <p:pic>
        <p:nvPicPr>
          <p:cNvPr id="9" name="Picture 8">
            <a:extLst>
              <a:ext uri="{FF2B5EF4-FFF2-40B4-BE49-F238E27FC236}">
                <a16:creationId xmlns:a16="http://schemas.microsoft.com/office/drawing/2014/main" id="{B8B3D7A2-498C-4E60-8B6D-A106FE1185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2400" y="6392355"/>
            <a:ext cx="382392" cy="393569"/>
          </a:xfrm>
          <a:prstGeom prst="rect">
            <a:avLst/>
          </a:prstGeom>
        </p:spPr>
      </p:pic>
      <p:sp>
        <p:nvSpPr>
          <p:cNvPr id="10" name="TextBox 9">
            <a:extLst>
              <a:ext uri="{FF2B5EF4-FFF2-40B4-BE49-F238E27FC236}">
                <a16:creationId xmlns:a16="http://schemas.microsoft.com/office/drawing/2014/main" id="{46DC9DB1-C2F2-4055-B088-54999CD4F251}"/>
              </a:ext>
            </a:extLst>
          </p:cNvPr>
          <p:cNvSpPr txBox="1"/>
          <p:nvPr/>
        </p:nvSpPr>
        <p:spPr>
          <a:xfrm>
            <a:off x="11154792" y="6372010"/>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spTree>
    <p:extLst>
      <p:ext uri="{BB962C8B-B14F-4D97-AF65-F5344CB8AC3E}">
        <p14:creationId xmlns:p14="http://schemas.microsoft.com/office/powerpoint/2010/main" val="4031102234"/>
      </p:ext>
    </p:extLst>
  </p:cSld>
  <p:clrMapOvr>
    <a:masterClrMapping/>
  </p:clrMapOvr>
  <p:transition spd="med">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BCEF468-44D0-424A-948B-A7B386A7CE8E}"/>
              </a:ext>
            </a:extLst>
          </p:cNvPr>
          <p:cNvSpPr/>
          <p:nvPr/>
        </p:nvSpPr>
        <p:spPr>
          <a:xfrm>
            <a:off x="0" y="0"/>
            <a:ext cx="12192000" cy="1651379"/>
          </a:xfrm>
          <a:prstGeom prst="rect">
            <a:avLst/>
          </a:prstGeom>
          <a:solidFill>
            <a:srgbClr val="33486E"/>
          </a:solidFill>
          <a:ln w="57150">
            <a:solidFill>
              <a:srgbClr val="33486E"/>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425793DA-EA6C-401F-8E87-706DD5237330}"/>
              </a:ext>
            </a:extLst>
          </p:cNvPr>
          <p:cNvPicPr>
            <a:picLocks noChangeAspect="1"/>
          </p:cNvPicPr>
          <p:nvPr/>
        </p:nvPicPr>
        <p:blipFill rotWithShape="1">
          <a:blip r:embed="rId2">
            <a:extLst>
              <a:ext uri="{28A0092B-C50C-407E-A947-70E740481C1C}">
                <a14:useLocalDpi xmlns:a14="http://schemas.microsoft.com/office/drawing/2010/main" val="0"/>
              </a:ext>
            </a:extLst>
          </a:blip>
          <a:srcRect l="19889" t="-598" r="50000" b="598"/>
          <a:stretch/>
        </p:blipFill>
        <p:spPr>
          <a:xfrm>
            <a:off x="9071808" y="469392"/>
            <a:ext cx="2841279" cy="5740337"/>
          </a:xfrm>
          <a:prstGeom prst="rect">
            <a:avLst/>
          </a:prstGeom>
          <a:ln w="38100">
            <a:solidFill>
              <a:schemeClr val="bg1"/>
            </a:solidFill>
          </a:ln>
        </p:spPr>
      </p:pic>
      <p:sp>
        <p:nvSpPr>
          <p:cNvPr id="2" name="Rectangle 1">
            <a:extLst>
              <a:ext uri="{FF2B5EF4-FFF2-40B4-BE49-F238E27FC236}">
                <a16:creationId xmlns:a16="http://schemas.microsoft.com/office/drawing/2014/main" id="{B781FA1F-815A-4BCE-BA85-D4C3930B9247}"/>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6335407A-7684-45B8-8C96-0185013C6C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80" y="6380670"/>
            <a:ext cx="382392" cy="393569"/>
          </a:xfrm>
          <a:prstGeom prst="rect">
            <a:avLst/>
          </a:prstGeom>
        </p:spPr>
      </p:pic>
      <p:sp>
        <p:nvSpPr>
          <p:cNvPr id="9" name="TextBox 8">
            <a:extLst>
              <a:ext uri="{FF2B5EF4-FFF2-40B4-BE49-F238E27FC236}">
                <a16:creationId xmlns:a16="http://schemas.microsoft.com/office/drawing/2014/main" id="{4C7D4C13-251C-4120-8AB2-41DAB91EE163}"/>
              </a:ext>
            </a:extLst>
          </p:cNvPr>
          <p:cNvSpPr txBox="1"/>
          <p:nvPr/>
        </p:nvSpPr>
        <p:spPr>
          <a:xfrm>
            <a:off x="475272" y="6360325"/>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sp>
        <p:nvSpPr>
          <p:cNvPr id="10" name="TextBox 9">
            <a:extLst>
              <a:ext uri="{FF2B5EF4-FFF2-40B4-BE49-F238E27FC236}">
                <a16:creationId xmlns:a16="http://schemas.microsoft.com/office/drawing/2014/main" id="{80460AA1-3282-4E8C-BE5E-9E208FBA4CAF}"/>
              </a:ext>
            </a:extLst>
          </p:cNvPr>
          <p:cNvSpPr txBox="1"/>
          <p:nvPr/>
        </p:nvSpPr>
        <p:spPr>
          <a:xfrm>
            <a:off x="278911" y="359021"/>
            <a:ext cx="9615715" cy="1323439"/>
          </a:xfrm>
          <a:prstGeom prst="rect">
            <a:avLst/>
          </a:prstGeom>
          <a:noFill/>
        </p:spPr>
        <p:txBody>
          <a:bodyPr wrap="square" rtlCol="0">
            <a:spAutoFit/>
          </a:bodyPr>
          <a:lstStyle/>
          <a:p>
            <a:r>
              <a:rPr lang="en-US" sz="8000" dirty="0">
                <a:solidFill>
                  <a:schemeClr val="bg1"/>
                </a:solidFill>
                <a:effectLst>
                  <a:outerShdw blurRad="38100" dist="38100" dir="2700000" algn="tl">
                    <a:srgbClr val="000000">
                      <a:alpha val="43137"/>
                    </a:srgbClr>
                  </a:outerShdw>
                </a:effectLst>
                <a:latin typeface="Gloucester MT Extra Condensed" panose="02030808020601010101" pitchFamily="18" charset="0"/>
              </a:rPr>
              <a:t>Additional Thoughts</a:t>
            </a:r>
          </a:p>
        </p:txBody>
      </p:sp>
      <p:sp>
        <p:nvSpPr>
          <p:cNvPr id="11" name="TextBox 10">
            <a:extLst>
              <a:ext uri="{FF2B5EF4-FFF2-40B4-BE49-F238E27FC236}">
                <a16:creationId xmlns:a16="http://schemas.microsoft.com/office/drawing/2014/main" id="{4F0AD871-484D-44E3-BDCE-38A657CA5909}"/>
              </a:ext>
            </a:extLst>
          </p:cNvPr>
          <p:cNvSpPr txBox="1"/>
          <p:nvPr/>
        </p:nvSpPr>
        <p:spPr>
          <a:xfrm>
            <a:off x="278908" y="1854875"/>
            <a:ext cx="8513987" cy="3416320"/>
          </a:xfrm>
          <a:prstGeom prst="rect">
            <a:avLst/>
          </a:prstGeom>
          <a:noFill/>
        </p:spPr>
        <p:txBody>
          <a:bodyPr wrap="square" rtlCol="0">
            <a:spAutoFit/>
          </a:bodyPr>
          <a:lstStyle/>
          <a:p>
            <a:pPr marL="342900" indent="-342900">
              <a:buFont typeface="Wingdings" panose="05000000000000000000" pitchFamily="2" charset="2"/>
              <a:buChar char="Ø"/>
            </a:pPr>
            <a:r>
              <a:rPr lang="en-US" sz="2400" b="1" dirty="0">
                <a:latin typeface="Modern No. 20" panose="02070704070505020303" pitchFamily="18" charset="0"/>
              </a:rPr>
              <a:t>Plan Administrator</a:t>
            </a:r>
          </a:p>
          <a:p>
            <a:pPr marL="800100" lvl="1" indent="-342900">
              <a:buFont typeface="Wingdings" panose="05000000000000000000" pitchFamily="2" charset="2"/>
              <a:buChar char="Ø"/>
            </a:pPr>
            <a:r>
              <a:rPr lang="en-US" sz="2400" dirty="0">
                <a:latin typeface="Modern No. 20" panose="02070704070505020303" pitchFamily="18" charset="0"/>
              </a:rPr>
              <a:t>Investigate incidents, document findings, and implement corrective actions.</a:t>
            </a:r>
          </a:p>
          <a:p>
            <a:pPr marL="800100" lvl="1" indent="-342900">
              <a:buFont typeface="Wingdings" panose="05000000000000000000" pitchFamily="2" charset="2"/>
              <a:buChar char="Ø"/>
            </a:pPr>
            <a:r>
              <a:rPr lang="en-US" sz="2400" dirty="0">
                <a:latin typeface="Modern No. 20" panose="02070704070505020303" pitchFamily="18" charset="0"/>
              </a:rPr>
              <a:t>Document incidents and update WVPP as necessary</a:t>
            </a:r>
          </a:p>
          <a:p>
            <a:pPr lvl="1"/>
            <a:endParaRPr lang="en-US" sz="2400" dirty="0">
              <a:latin typeface="Modern No. 20" panose="02070704070505020303" pitchFamily="18" charset="0"/>
            </a:endParaRPr>
          </a:p>
          <a:p>
            <a:pPr marL="342900" indent="-342900">
              <a:buFont typeface="Wingdings" panose="05000000000000000000" pitchFamily="2" charset="2"/>
              <a:buChar char="Ø"/>
            </a:pPr>
            <a:r>
              <a:rPr lang="en-US" sz="2400" b="1" dirty="0">
                <a:latin typeface="Modern No. 20" panose="02070704070505020303" pitchFamily="18" charset="0"/>
              </a:rPr>
              <a:t>Employees</a:t>
            </a:r>
          </a:p>
          <a:p>
            <a:pPr marL="800100" lvl="1" indent="-342900">
              <a:buFont typeface="Wingdings" panose="05000000000000000000" pitchFamily="2" charset="2"/>
              <a:buChar char="Ø"/>
            </a:pPr>
            <a:r>
              <a:rPr lang="en-US" sz="2400" dirty="0">
                <a:latin typeface="Modern No. 20" panose="02070704070505020303" pitchFamily="18" charset="0"/>
              </a:rPr>
              <a:t>Attend annual training.</a:t>
            </a:r>
          </a:p>
          <a:p>
            <a:pPr marL="800100" lvl="1" indent="-342900">
              <a:buFont typeface="Wingdings" panose="05000000000000000000" pitchFamily="2" charset="2"/>
              <a:buChar char="Ø"/>
            </a:pPr>
            <a:r>
              <a:rPr lang="en-US" sz="2400" dirty="0">
                <a:latin typeface="Modern No. 20" panose="02070704070505020303" pitchFamily="18" charset="0"/>
              </a:rPr>
              <a:t>Report any violence within 24 hours.</a:t>
            </a:r>
          </a:p>
          <a:p>
            <a:pPr marL="800100" lvl="1" indent="-342900">
              <a:buFont typeface="Wingdings" panose="05000000000000000000" pitchFamily="2" charset="2"/>
              <a:buChar char="Ø"/>
            </a:pPr>
            <a:r>
              <a:rPr lang="en-US" sz="2400" dirty="0">
                <a:latin typeface="Modern No. 20" panose="02070704070505020303" pitchFamily="18" charset="0"/>
              </a:rPr>
              <a:t>Inform HR of any active restraining orders.</a:t>
            </a:r>
          </a:p>
        </p:txBody>
      </p:sp>
      <p:pic>
        <p:nvPicPr>
          <p:cNvPr id="4" name="Picture 3" descr="A room filled with furniture and a large window&#10;&#10;Description automatically generated">
            <a:extLst>
              <a:ext uri="{FF2B5EF4-FFF2-40B4-BE49-F238E27FC236}">
                <a16:creationId xmlns:a16="http://schemas.microsoft.com/office/drawing/2014/main" id="{6DECB391-5A09-B07F-46CF-FCBA199A592C}"/>
              </a:ext>
            </a:extLst>
          </p:cNvPr>
          <p:cNvPicPr>
            <a:picLocks noChangeAspect="1"/>
          </p:cNvPicPr>
          <p:nvPr/>
        </p:nvPicPr>
        <p:blipFill rotWithShape="1">
          <a:blip r:embed="rId4">
            <a:extLst>
              <a:ext uri="{28A0092B-C50C-407E-A947-70E740481C1C}">
                <a14:useLocalDpi xmlns:a14="http://schemas.microsoft.com/office/drawing/2010/main" val="0"/>
              </a:ext>
            </a:extLst>
          </a:blip>
          <a:srcRect l="18766" t="2997" r="53614" b="13300"/>
          <a:stretch/>
        </p:blipFill>
        <p:spPr>
          <a:xfrm>
            <a:off x="9071807" y="469392"/>
            <a:ext cx="2841279" cy="5740337"/>
          </a:xfrm>
          <a:prstGeom prst="rect">
            <a:avLst/>
          </a:prstGeom>
        </p:spPr>
      </p:pic>
    </p:spTree>
    <p:extLst>
      <p:ext uri="{BB962C8B-B14F-4D97-AF65-F5344CB8AC3E}">
        <p14:creationId xmlns:p14="http://schemas.microsoft.com/office/powerpoint/2010/main" val="1929912437"/>
      </p:ext>
    </p:extLst>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picture containing sky, outdoor, building&#10;&#10;Description automatically generated">
            <a:extLst>
              <a:ext uri="{FF2B5EF4-FFF2-40B4-BE49-F238E27FC236}">
                <a16:creationId xmlns:a16="http://schemas.microsoft.com/office/drawing/2014/main" id="{8382D139-772C-465C-B497-AD4378BD3428}"/>
              </a:ext>
            </a:extLst>
          </p:cNvPr>
          <p:cNvPicPr>
            <a:picLocks noChangeAspect="1"/>
          </p:cNvPicPr>
          <p:nvPr/>
        </p:nvPicPr>
        <p:blipFill rotWithShape="1">
          <a:blip r:embed="rId2">
            <a:extLst>
              <a:ext uri="{28A0092B-C50C-407E-A947-70E740481C1C}">
                <a14:useLocalDpi xmlns:a14="http://schemas.microsoft.com/office/drawing/2010/main" val="0"/>
              </a:ext>
            </a:extLst>
          </a:blip>
          <a:srcRect l="45533" r="22126"/>
          <a:stretch/>
        </p:blipFill>
        <p:spPr>
          <a:xfrm>
            <a:off x="9245265" y="0"/>
            <a:ext cx="2957234" cy="6858000"/>
          </a:xfrm>
          <a:prstGeom prst="rect">
            <a:avLst/>
          </a:prstGeom>
        </p:spPr>
      </p:pic>
      <p:sp>
        <p:nvSpPr>
          <p:cNvPr id="2" name="Rectangle 1">
            <a:extLst>
              <a:ext uri="{FF2B5EF4-FFF2-40B4-BE49-F238E27FC236}">
                <a16:creationId xmlns:a16="http://schemas.microsoft.com/office/drawing/2014/main" id="{26859A42-B8D7-4442-806F-5598F73B373F}"/>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A028515A-26D7-49B8-B393-C72B3F5DAC3F}"/>
              </a:ext>
            </a:extLst>
          </p:cNvPr>
          <p:cNvSpPr/>
          <p:nvPr/>
        </p:nvSpPr>
        <p:spPr>
          <a:xfrm>
            <a:off x="379141" y="1349694"/>
            <a:ext cx="8664497" cy="4926720"/>
          </a:xfrm>
          <a:prstGeom prst="rect">
            <a:avLst/>
          </a:prstGeom>
          <a:solidFill>
            <a:srgbClr val="33486E"/>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CCAF5934-926A-4EF7-9C45-98D35243A0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104" y="6308478"/>
            <a:ext cx="382392" cy="393569"/>
          </a:xfrm>
          <a:prstGeom prst="rect">
            <a:avLst/>
          </a:prstGeom>
        </p:spPr>
      </p:pic>
      <p:sp>
        <p:nvSpPr>
          <p:cNvPr id="16" name="TextBox 15">
            <a:extLst>
              <a:ext uri="{FF2B5EF4-FFF2-40B4-BE49-F238E27FC236}">
                <a16:creationId xmlns:a16="http://schemas.microsoft.com/office/drawing/2014/main" id="{D21AD9CB-37A7-48CC-83D2-DBCB19E34C7F}"/>
              </a:ext>
            </a:extLst>
          </p:cNvPr>
          <p:cNvSpPr txBox="1"/>
          <p:nvPr/>
        </p:nvSpPr>
        <p:spPr>
          <a:xfrm>
            <a:off x="559496" y="6288133"/>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sp>
        <p:nvSpPr>
          <p:cNvPr id="19" name="TextBox 18">
            <a:extLst>
              <a:ext uri="{FF2B5EF4-FFF2-40B4-BE49-F238E27FC236}">
                <a16:creationId xmlns:a16="http://schemas.microsoft.com/office/drawing/2014/main" id="{AD806FC2-C725-4446-ACBB-957FE1F789C1}"/>
              </a:ext>
            </a:extLst>
          </p:cNvPr>
          <p:cNvSpPr txBox="1"/>
          <p:nvPr/>
        </p:nvSpPr>
        <p:spPr>
          <a:xfrm>
            <a:off x="456825" y="1802820"/>
            <a:ext cx="8311255" cy="2677656"/>
          </a:xfrm>
          <a:prstGeom prst="rect">
            <a:avLst/>
          </a:prstGeom>
          <a:noFill/>
        </p:spPr>
        <p:txBody>
          <a:bodyPr wrap="square" rtlCol="0">
            <a:spAutoFit/>
          </a:bodyPr>
          <a:lstStyle/>
          <a:p>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Violent Incident Report</a:t>
            </a:r>
          </a:p>
          <a:p>
            <a:endParaRPr lang="en-US" sz="24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800100" lvl="1" indent="-342900">
              <a:buFont typeface="Wingdings" panose="05000000000000000000" pitchFamily="2" charset="2"/>
              <a:buChar char="Ø"/>
            </a:pPr>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Detailed documentation of the incident</a:t>
            </a:r>
          </a:p>
          <a:p>
            <a:pPr marL="800100" lvl="1" indent="-342900">
              <a:buFont typeface="Wingdings" panose="05000000000000000000" pitchFamily="2" charset="2"/>
              <a:buChar char="Ø"/>
            </a:pPr>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Investigation</a:t>
            </a:r>
          </a:p>
          <a:p>
            <a:pPr marL="800100" lvl="1" indent="-342900">
              <a:buFont typeface="Wingdings" panose="05000000000000000000" pitchFamily="2" charset="2"/>
              <a:buChar char="Ø"/>
            </a:pPr>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Conducted within seven days by plan administrator</a:t>
            </a:r>
          </a:p>
          <a:p>
            <a:pPr marL="800100" lvl="1" indent="-342900">
              <a:buFont typeface="Wingdings" panose="05000000000000000000" pitchFamily="2" charset="2"/>
              <a:buChar char="Ø"/>
            </a:pPr>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Post-Incident Analysis</a:t>
            </a:r>
          </a:p>
          <a:p>
            <a:pPr marL="800100" lvl="1" indent="-342900">
              <a:buFont typeface="Wingdings" panose="05000000000000000000" pitchFamily="2" charset="2"/>
              <a:buChar char="Ø"/>
            </a:pPr>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Identify trends and corrective actions.</a:t>
            </a:r>
          </a:p>
        </p:txBody>
      </p:sp>
      <p:sp>
        <p:nvSpPr>
          <p:cNvPr id="23" name="Rectangle 22">
            <a:extLst>
              <a:ext uri="{FF2B5EF4-FFF2-40B4-BE49-F238E27FC236}">
                <a16:creationId xmlns:a16="http://schemas.microsoft.com/office/drawing/2014/main" id="{5B862C4D-AAF6-47A5-8572-6283CB942E3E}"/>
              </a:ext>
            </a:extLst>
          </p:cNvPr>
          <p:cNvSpPr/>
          <p:nvPr/>
        </p:nvSpPr>
        <p:spPr>
          <a:xfrm>
            <a:off x="26065" y="269712"/>
            <a:ext cx="10766261" cy="949837"/>
          </a:xfrm>
          <a:prstGeom prst="rect">
            <a:avLst/>
          </a:prstGeom>
          <a:solidFill>
            <a:schemeClr val="tx1"/>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8695CAB2-B6C8-4A09-89D3-07484E6D6646}"/>
              </a:ext>
            </a:extLst>
          </p:cNvPr>
          <p:cNvSpPr txBox="1"/>
          <p:nvPr/>
        </p:nvSpPr>
        <p:spPr>
          <a:xfrm>
            <a:off x="177104" y="264155"/>
            <a:ext cx="9312443" cy="923330"/>
          </a:xfrm>
          <a:prstGeom prst="rect">
            <a:avLst/>
          </a:prstGeom>
          <a:noFill/>
        </p:spPr>
        <p:txBody>
          <a:bodyPr wrap="square" rtlCol="0">
            <a:spAutoFit/>
          </a:bodyPr>
          <a:lstStyle/>
          <a:p>
            <a:r>
              <a:rPr lang="en-US" sz="5400" dirty="0">
                <a:solidFill>
                  <a:schemeClr val="bg1"/>
                </a:solidFill>
                <a:latin typeface="Gloucester MT Extra Condensed" panose="02030808020601010101" pitchFamily="18" charset="0"/>
              </a:rPr>
              <a:t>Incident Reporting and Investigation</a:t>
            </a:r>
            <a:endParaRPr lang="en-US" sz="2400" dirty="0">
              <a:solidFill>
                <a:schemeClr val="bg1"/>
              </a:solidFill>
              <a:latin typeface="Gloucester MT Extra Condensed" panose="02030808020601010101" pitchFamily="18" charset="0"/>
            </a:endParaRPr>
          </a:p>
        </p:txBody>
      </p:sp>
    </p:spTree>
    <p:extLst>
      <p:ext uri="{BB962C8B-B14F-4D97-AF65-F5344CB8AC3E}">
        <p14:creationId xmlns:p14="http://schemas.microsoft.com/office/powerpoint/2010/main" val="3641082546"/>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picture containing sky, outdoor, building&#10;&#10;Description automatically generated">
            <a:extLst>
              <a:ext uri="{FF2B5EF4-FFF2-40B4-BE49-F238E27FC236}">
                <a16:creationId xmlns:a16="http://schemas.microsoft.com/office/drawing/2014/main" id="{8382D139-772C-465C-B497-AD4378BD3428}"/>
              </a:ext>
            </a:extLst>
          </p:cNvPr>
          <p:cNvPicPr>
            <a:picLocks noChangeAspect="1"/>
          </p:cNvPicPr>
          <p:nvPr/>
        </p:nvPicPr>
        <p:blipFill rotWithShape="1">
          <a:blip r:embed="rId2">
            <a:extLst>
              <a:ext uri="{28A0092B-C50C-407E-A947-70E740481C1C}">
                <a14:useLocalDpi xmlns:a14="http://schemas.microsoft.com/office/drawing/2010/main" val="0"/>
              </a:ext>
            </a:extLst>
          </a:blip>
          <a:srcRect l="45533" r="22126"/>
          <a:stretch/>
        </p:blipFill>
        <p:spPr>
          <a:xfrm>
            <a:off x="9245265" y="0"/>
            <a:ext cx="2957234" cy="6858000"/>
          </a:xfrm>
          <a:prstGeom prst="rect">
            <a:avLst/>
          </a:prstGeom>
        </p:spPr>
      </p:pic>
      <p:sp>
        <p:nvSpPr>
          <p:cNvPr id="2" name="Rectangle 1">
            <a:extLst>
              <a:ext uri="{FF2B5EF4-FFF2-40B4-BE49-F238E27FC236}">
                <a16:creationId xmlns:a16="http://schemas.microsoft.com/office/drawing/2014/main" id="{26859A42-B8D7-4442-806F-5598F73B373F}"/>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A028515A-26D7-49B8-B393-C72B3F5DAC3F}"/>
              </a:ext>
            </a:extLst>
          </p:cNvPr>
          <p:cNvSpPr/>
          <p:nvPr/>
        </p:nvSpPr>
        <p:spPr>
          <a:xfrm>
            <a:off x="379141" y="1349694"/>
            <a:ext cx="8664497" cy="4926720"/>
          </a:xfrm>
          <a:prstGeom prst="rect">
            <a:avLst/>
          </a:prstGeom>
          <a:solidFill>
            <a:srgbClr val="33486E"/>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CCAF5934-926A-4EF7-9C45-98D35243A0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104" y="6308478"/>
            <a:ext cx="382392" cy="393569"/>
          </a:xfrm>
          <a:prstGeom prst="rect">
            <a:avLst/>
          </a:prstGeom>
        </p:spPr>
      </p:pic>
      <p:sp>
        <p:nvSpPr>
          <p:cNvPr id="16" name="TextBox 15">
            <a:extLst>
              <a:ext uri="{FF2B5EF4-FFF2-40B4-BE49-F238E27FC236}">
                <a16:creationId xmlns:a16="http://schemas.microsoft.com/office/drawing/2014/main" id="{D21AD9CB-37A7-48CC-83D2-DBCB19E34C7F}"/>
              </a:ext>
            </a:extLst>
          </p:cNvPr>
          <p:cNvSpPr txBox="1"/>
          <p:nvPr/>
        </p:nvSpPr>
        <p:spPr>
          <a:xfrm>
            <a:off x="559496" y="6288133"/>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sp>
        <p:nvSpPr>
          <p:cNvPr id="19" name="TextBox 18">
            <a:extLst>
              <a:ext uri="{FF2B5EF4-FFF2-40B4-BE49-F238E27FC236}">
                <a16:creationId xmlns:a16="http://schemas.microsoft.com/office/drawing/2014/main" id="{AD806FC2-C725-4446-ACBB-957FE1F789C1}"/>
              </a:ext>
            </a:extLst>
          </p:cNvPr>
          <p:cNvSpPr txBox="1"/>
          <p:nvPr/>
        </p:nvSpPr>
        <p:spPr>
          <a:xfrm>
            <a:off x="456825" y="1802820"/>
            <a:ext cx="8311255" cy="3046988"/>
          </a:xfrm>
          <a:prstGeom prst="rect">
            <a:avLst/>
          </a:prstGeom>
          <a:noFill/>
        </p:spPr>
        <p:txBody>
          <a:bodyPr wrap="square" rtlCol="0">
            <a:spAutoFit/>
          </a:bodyPr>
          <a:lstStyle/>
          <a:p>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Documentation Requirements</a:t>
            </a:r>
          </a:p>
          <a:p>
            <a:pPr marL="342900" indent="-342900">
              <a:buFont typeface="Wingdings" panose="05000000000000000000" pitchFamily="2" charset="2"/>
              <a:buChar char="Ø"/>
            </a:pPr>
            <a:endParaRPr lang="en-US" sz="24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800100" lvl="1" indent="-342900">
              <a:buFont typeface="Wingdings" panose="05000000000000000000" pitchFamily="2" charset="2"/>
              <a:buChar char="Ø"/>
            </a:pPr>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Maintain training records for one year</a:t>
            </a:r>
          </a:p>
          <a:p>
            <a:pPr marL="800100" lvl="1" indent="-342900">
              <a:buFont typeface="Wingdings" panose="05000000000000000000" pitchFamily="2" charset="2"/>
              <a:buChar char="Ø"/>
            </a:pPr>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Retain violent incident reports and logs for five years</a:t>
            </a:r>
          </a:p>
          <a:p>
            <a:pPr marL="342900" indent="-342900">
              <a:buFont typeface="Wingdings" panose="05000000000000000000" pitchFamily="2" charset="2"/>
              <a:buChar char="Ø"/>
            </a:pPr>
            <a:endParaRPr lang="en-US" sz="2400" dirty="0">
              <a:solidFill>
                <a:schemeClr val="bg1"/>
              </a:solidFill>
              <a:effectLst>
                <a:outerShdw blurRad="38100" dist="38100" dir="2700000" algn="tl">
                  <a:srgbClr val="000000">
                    <a:alpha val="43137"/>
                  </a:srgbClr>
                </a:outerShdw>
              </a:effectLst>
              <a:latin typeface="Modern No. 20" panose="02070704070505020303" pitchFamily="18" charset="0"/>
            </a:endParaRPr>
          </a:p>
          <a:p>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Annual Review</a:t>
            </a:r>
          </a:p>
          <a:p>
            <a:pPr marL="800100" lvl="1" indent="-342900">
              <a:buFont typeface="Wingdings" panose="05000000000000000000" pitchFamily="2" charset="2"/>
              <a:buChar char="Ø"/>
            </a:pPr>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Assess and update WVPP based on incident analysis.</a:t>
            </a:r>
          </a:p>
          <a:p>
            <a:pPr marL="342900" indent="-342900">
              <a:buFont typeface="Wingdings" panose="05000000000000000000" pitchFamily="2" charset="2"/>
              <a:buChar char="Ø"/>
            </a:pPr>
            <a:endParaRPr lang="en-US" sz="2400" dirty="0">
              <a:solidFill>
                <a:schemeClr val="bg1"/>
              </a:solidFill>
              <a:effectLst>
                <a:outerShdw blurRad="38100" dist="38100" dir="2700000" algn="tl">
                  <a:srgbClr val="000000">
                    <a:alpha val="43137"/>
                  </a:srgbClr>
                </a:outerShdw>
              </a:effectLst>
              <a:latin typeface="Modern No. 20" panose="02070704070505020303" pitchFamily="18" charset="0"/>
            </a:endParaRPr>
          </a:p>
        </p:txBody>
      </p:sp>
      <p:sp>
        <p:nvSpPr>
          <p:cNvPr id="23" name="Rectangle 22">
            <a:extLst>
              <a:ext uri="{FF2B5EF4-FFF2-40B4-BE49-F238E27FC236}">
                <a16:creationId xmlns:a16="http://schemas.microsoft.com/office/drawing/2014/main" id="{5B862C4D-AAF6-47A5-8572-6283CB942E3E}"/>
              </a:ext>
            </a:extLst>
          </p:cNvPr>
          <p:cNvSpPr/>
          <p:nvPr/>
        </p:nvSpPr>
        <p:spPr>
          <a:xfrm>
            <a:off x="26065" y="269712"/>
            <a:ext cx="10766261" cy="949837"/>
          </a:xfrm>
          <a:prstGeom prst="rect">
            <a:avLst/>
          </a:prstGeom>
          <a:solidFill>
            <a:schemeClr val="tx1"/>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8695CAB2-B6C8-4A09-89D3-07484E6D6646}"/>
              </a:ext>
            </a:extLst>
          </p:cNvPr>
          <p:cNvSpPr txBox="1"/>
          <p:nvPr/>
        </p:nvSpPr>
        <p:spPr>
          <a:xfrm>
            <a:off x="177104" y="264155"/>
            <a:ext cx="9312443" cy="923330"/>
          </a:xfrm>
          <a:prstGeom prst="rect">
            <a:avLst/>
          </a:prstGeom>
          <a:noFill/>
        </p:spPr>
        <p:txBody>
          <a:bodyPr wrap="square" rtlCol="0">
            <a:spAutoFit/>
          </a:bodyPr>
          <a:lstStyle/>
          <a:p>
            <a:r>
              <a:rPr lang="en-US" sz="5400" dirty="0">
                <a:solidFill>
                  <a:schemeClr val="bg1"/>
                </a:solidFill>
                <a:latin typeface="Gloucester MT Extra Condensed" panose="02030808020601010101" pitchFamily="18" charset="0"/>
              </a:rPr>
              <a:t>Documentation</a:t>
            </a:r>
            <a:endParaRPr lang="en-US" sz="2400" dirty="0">
              <a:solidFill>
                <a:schemeClr val="bg1"/>
              </a:solidFill>
              <a:latin typeface="Gloucester MT Extra Condensed" panose="02030808020601010101" pitchFamily="18" charset="0"/>
            </a:endParaRPr>
          </a:p>
        </p:txBody>
      </p:sp>
    </p:spTree>
    <p:extLst>
      <p:ext uri="{BB962C8B-B14F-4D97-AF65-F5344CB8AC3E}">
        <p14:creationId xmlns:p14="http://schemas.microsoft.com/office/powerpoint/2010/main" val="60376201"/>
      </p:ext>
    </p:extLst>
  </p:cSld>
  <p:clrMapOvr>
    <a:masterClrMapping/>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picture containing sky, outdoor, building&#10;&#10;Description automatically generated">
            <a:extLst>
              <a:ext uri="{FF2B5EF4-FFF2-40B4-BE49-F238E27FC236}">
                <a16:creationId xmlns:a16="http://schemas.microsoft.com/office/drawing/2014/main" id="{8382D139-772C-465C-B497-AD4378BD3428}"/>
              </a:ext>
            </a:extLst>
          </p:cNvPr>
          <p:cNvPicPr>
            <a:picLocks noChangeAspect="1"/>
          </p:cNvPicPr>
          <p:nvPr/>
        </p:nvPicPr>
        <p:blipFill rotWithShape="1">
          <a:blip r:embed="rId2">
            <a:extLst>
              <a:ext uri="{28A0092B-C50C-407E-A947-70E740481C1C}">
                <a14:useLocalDpi xmlns:a14="http://schemas.microsoft.com/office/drawing/2010/main" val="0"/>
              </a:ext>
            </a:extLst>
          </a:blip>
          <a:srcRect l="45533" r="22126"/>
          <a:stretch/>
        </p:blipFill>
        <p:spPr>
          <a:xfrm>
            <a:off x="9245265" y="0"/>
            <a:ext cx="2957234" cy="6858000"/>
          </a:xfrm>
          <a:prstGeom prst="rect">
            <a:avLst/>
          </a:prstGeom>
        </p:spPr>
      </p:pic>
      <p:sp>
        <p:nvSpPr>
          <p:cNvPr id="2" name="Rectangle 1">
            <a:extLst>
              <a:ext uri="{FF2B5EF4-FFF2-40B4-BE49-F238E27FC236}">
                <a16:creationId xmlns:a16="http://schemas.microsoft.com/office/drawing/2014/main" id="{26859A42-B8D7-4442-806F-5598F73B373F}"/>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A028515A-26D7-49B8-B393-C72B3F5DAC3F}"/>
              </a:ext>
            </a:extLst>
          </p:cNvPr>
          <p:cNvSpPr/>
          <p:nvPr/>
        </p:nvSpPr>
        <p:spPr>
          <a:xfrm>
            <a:off x="379141" y="1349694"/>
            <a:ext cx="8664497" cy="4926720"/>
          </a:xfrm>
          <a:prstGeom prst="rect">
            <a:avLst/>
          </a:prstGeom>
          <a:solidFill>
            <a:srgbClr val="33486E"/>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CCAF5934-926A-4EF7-9C45-98D35243A0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104" y="6308478"/>
            <a:ext cx="382392" cy="393569"/>
          </a:xfrm>
          <a:prstGeom prst="rect">
            <a:avLst/>
          </a:prstGeom>
        </p:spPr>
      </p:pic>
      <p:sp>
        <p:nvSpPr>
          <p:cNvPr id="16" name="TextBox 15">
            <a:extLst>
              <a:ext uri="{FF2B5EF4-FFF2-40B4-BE49-F238E27FC236}">
                <a16:creationId xmlns:a16="http://schemas.microsoft.com/office/drawing/2014/main" id="{D21AD9CB-37A7-48CC-83D2-DBCB19E34C7F}"/>
              </a:ext>
            </a:extLst>
          </p:cNvPr>
          <p:cNvSpPr txBox="1"/>
          <p:nvPr/>
        </p:nvSpPr>
        <p:spPr>
          <a:xfrm>
            <a:off x="559496" y="6288133"/>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sp>
        <p:nvSpPr>
          <p:cNvPr id="19" name="TextBox 18">
            <a:extLst>
              <a:ext uri="{FF2B5EF4-FFF2-40B4-BE49-F238E27FC236}">
                <a16:creationId xmlns:a16="http://schemas.microsoft.com/office/drawing/2014/main" id="{AD806FC2-C725-4446-ACBB-957FE1F789C1}"/>
              </a:ext>
            </a:extLst>
          </p:cNvPr>
          <p:cNvSpPr txBox="1"/>
          <p:nvPr/>
        </p:nvSpPr>
        <p:spPr>
          <a:xfrm>
            <a:off x="456825" y="1802820"/>
            <a:ext cx="8311255" cy="1938992"/>
          </a:xfrm>
          <a:prstGeom prst="rect">
            <a:avLst/>
          </a:prstGeom>
          <a:noFill/>
        </p:spPr>
        <p:txBody>
          <a:bodyPr wrap="square" rtlCol="0">
            <a:spAutoFit/>
          </a:bodyPr>
          <a:lstStyle/>
          <a:p>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Key Points</a:t>
            </a:r>
          </a:p>
          <a:p>
            <a:endParaRPr lang="en-US" sz="24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800100" lvl="1" indent="-342900">
              <a:buFont typeface="Wingdings" pitchFamily="2" charset="2"/>
              <a:buChar char="Ø"/>
            </a:pPr>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Understand and follow the WVPP</a:t>
            </a:r>
          </a:p>
          <a:p>
            <a:pPr marL="800100" lvl="1" indent="-342900">
              <a:buFont typeface="Wingdings" pitchFamily="2" charset="2"/>
              <a:buChar char="Ø"/>
            </a:pPr>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Report incidents promptly and accurately</a:t>
            </a:r>
          </a:p>
          <a:p>
            <a:pPr marL="800100" lvl="1" indent="-342900">
              <a:buFont typeface="Wingdings" pitchFamily="2" charset="2"/>
              <a:buChar char="Ø"/>
            </a:pPr>
            <a:r>
              <a:rPr lang="en-US" sz="2400" dirty="0">
                <a:solidFill>
                  <a:schemeClr val="bg1"/>
                </a:solidFill>
                <a:effectLst>
                  <a:outerShdw blurRad="38100" dist="38100" dir="2700000" algn="tl">
                    <a:srgbClr val="000000">
                      <a:alpha val="43137"/>
                    </a:srgbClr>
                  </a:outerShdw>
                </a:effectLst>
                <a:latin typeface="Modern No. 20" panose="02070704070505020303" pitchFamily="18" charset="0"/>
              </a:rPr>
              <a:t>Participate in ongoing training and </a:t>
            </a:r>
            <a:r>
              <a:rPr lang="en-US" sz="2400">
                <a:solidFill>
                  <a:schemeClr val="bg1"/>
                </a:solidFill>
                <a:effectLst>
                  <a:outerShdw blurRad="38100" dist="38100" dir="2700000" algn="tl">
                    <a:srgbClr val="000000">
                      <a:alpha val="43137"/>
                    </a:srgbClr>
                  </a:outerShdw>
                </a:effectLst>
                <a:latin typeface="Modern No. 20" panose="02070704070505020303" pitchFamily="18" charset="0"/>
              </a:rPr>
              <a:t>communication efforts</a:t>
            </a:r>
            <a:endParaRPr lang="en-US" sz="2400" dirty="0">
              <a:solidFill>
                <a:schemeClr val="bg1"/>
              </a:solidFill>
              <a:effectLst>
                <a:outerShdw blurRad="38100" dist="38100" dir="2700000" algn="tl">
                  <a:srgbClr val="000000">
                    <a:alpha val="43137"/>
                  </a:srgbClr>
                </a:outerShdw>
              </a:effectLst>
              <a:latin typeface="Modern No. 20" panose="02070704070505020303" pitchFamily="18" charset="0"/>
            </a:endParaRPr>
          </a:p>
        </p:txBody>
      </p:sp>
      <p:sp>
        <p:nvSpPr>
          <p:cNvPr id="23" name="Rectangle 22">
            <a:extLst>
              <a:ext uri="{FF2B5EF4-FFF2-40B4-BE49-F238E27FC236}">
                <a16:creationId xmlns:a16="http://schemas.microsoft.com/office/drawing/2014/main" id="{5B862C4D-AAF6-47A5-8572-6283CB942E3E}"/>
              </a:ext>
            </a:extLst>
          </p:cNvPr>
          <p:cNvSpPr/>
          <p:nvPr/>
        </p:nvSpPr>
        <p:spPr>
          <a:xfrm>
            <a:off x="26065" y="269712"/>
            <a:ext cx="10766261" cy="949837"/>
          </a:xfrm>
          <a:prstGeom prst="rect">
            <a:avLst/>
          </a:prstGeom>
          <a:solidFill>
            <a:schemeClr val="tx1"/>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8695CAB2-B6C8-4A09-89D3-07484E6D6646}"/>
              </a:ext>
            </a:extLst>
          </p:cNvPr>
          <p:cNvSpPr txBox="1"/>
          <p:nvPr/>
        </p:nvSpPr>
        <p:spPr>
          <a:xfrm>
            <a:off x="177104" y="264155"/>
            <a:ext cx="9312443" cy="923330"/>
          </a:xfrm>
          <a:prstGeom prst="rect">
            <a:avLst/>
          </a:prstGeom>
          <a:noFill/>
        </p:spPr>
        <p:txBody>
          <a:bodyPr wrap="square" rtlCol="0">
            <a:spAutoFit/>
          </a:bodyPr>
          <a:lstStyle/>
          <a:p>
            <a:r>
              <a:rPr lang="en-US" sz="5400" dirty="0">
                <a:solidFill>
                  <a:schemeClr val="bg1"/>
                </a:solidFill>
                <a:latin typeface="Gloucester MT Extra Condensed" panose="02030808020601010101" pitchFamily="18" charset="0"/>
              </a:rPr>
              <a:t>Summary</a:t>
            </a:r>
            <a:endParaRPr lang="en-US" sz="2400" dirty="0">
              <a:solidFill>
                <a:schemeClr val="bg1"/>
              </a:solidFill>
              <a:latin typeface="Gloucester MT Extra Condensed" panose="02030808020601010101" pitchFamily="18" charset="0"/>
            </a:endParaRPr>
          </a:p>
        </p:txBody>
      </p:sp>
    </p:spTree>
    <p:extLst>
      <p:ext uri="{BB962C8B-B14F-4D97-AF65-F5344CB8AC3E}">
        <p14:creationId xmlns:p14="http://schemas.microsoft.com/office/powerpoint/2010/main" val="469229497"/>
      </p:ext>
    </p:extLst>
  </p:cSld>
  <p:clrMapOvr>
    <a:masterClrMapping/>
  </p:clrMapOvr>
  <p:transition spd="med">
    <p:pull/>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C6E8177-AD1C-4F2E-A8C2-C21FCD2B0BFD}"/>
              </a:ext>
            </a:extLst>
          </p:cNvPr>
          <p:cNvPicPr>
            <a:picLocks noChangeAspect="1"/>
          </p:cNvPicPr>
          <p:nvPr/>
        </p:nvPicPr>
        <p:blipFill rotWithShape="1">
          <a:blip r:embed="rId2">
            <a:extLst>
              <a:ext uri="{28A0092B-C50C-407E-A947-70E740481C1C}">
                <a14:useLocalDpi xmlns:a14="http://schemas.microsoft.com/office/drawing/2010/main" val="0"/>
              </a:ext>
            </a:extLst>
          </a:blip>
          <a:srcRect l="14302"/>
          <a:stretch/>
        </p:blipFill>
        <p:spPr>
          <a:xfrm>
            <a:off x="-2" y="16994"/>
            <a:ext cx="9740863" cy="6879101"/>
          </a:xfrm>
          <a:prstGeom prst="rect">
            <a:avLst/>
          </a:prstGeom>
        </p:spPr>
      </p:pic>
      <p:sp>
        <p:nvSpPr>
          <p:cNvPr id="2" name="Rectangle 1">
            <a:extLst>
              <a:ext uri="{FF2B5EF4-FFF2-40B4-BE49-F238E27FC236}">
                <a16:creationId xmlns:a16="http://schemas.microsoft.com/office/drawing/2014/main" id="{EF8903DA-412C-47AF-9A9E-8234FEFCC6DA}"/>
              </a:ext>
            </a:extLst>
          </p:cNvPr>
          <p:cNvSpPr/>
          <p:nvPr/>
        </p:nvSpPr>
        <p:spPr>
          <a:xfrm>
            <a:off x="0" y="0"/>
            <a:ext cx="12191999" cy="6858000"/>
          </a:xfrm>
          <a:prstGeom prst="rect">
            <a:avLst/>
          </a:prstGeom>
          <a:solidFill>
            <a:schemeClr val="bg1">
              <a:lumMod val="95000"/>
              <a:alpha val="25000"/>
            </a:schemeClr>
          </a:solidFill>
          <a:ln w="762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3" name="Right Triangle 2">
            <a:extLst>
              <a:ext uri="{FF2B5EF4-FFF2-40B4-BE49-F238E27FC236}">
                <a16:creationId xmlns:a16="http://schemas.microsoft.com/office/drawing/2014/main" id="{42764135-4B17-438D-ADD1-7484D1D00B2F}"/>
              </a:ext>
            </a:extLst>
          </p:cNvPr>
          <p:cNvSpPr/>
          <p:nvPr/>
        </p:nvSpPr>
        <p:spPr>
          <a:xfrm flipH="1">
            <a:off x="7366002" y="-23581"/>
            <a:ext cx="2374860" cy="6857990"/>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E5EE670A-46E0-4D4A-995D-64A844EA25B4}"/>
              </a:ext>
            </a:extLst>
          </p:cNvPr>
          <p:cNvSpPr/>
          <p:nvPr/>
        </p:nvSpPr>
        <p:spPr>
          <a:xfrm>
            <a:off x="9740862" y="14513"/>
            <a:ext cx="2451138" cy="681989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30DCF31-CE26-4AC5-87FD-26ACAF6228DA}"/>
              </a:ext>
            </a:extLst>
          </p:cNvPr>
          <p:cNvSpPr/>
          <p:nvPr/>
        </p:nvSpPr>
        <p:spPr>
          <a:xfrm>
            <a:off x="6654801" y="2153274"/>
            <a:ext cx="4058558" cy="1542426"/>
          </a:xfrm>
          <a:prstGeom prst="rect">
            <a:avLst/>
          </a:prstGeom>
          <a:solidFill>
            <a:srgbClr val="33486E"/>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3E733AA9-DF7A-4821-82A1-0242582FE69D}"/>
              </a:ext>
            </a:extLst>
          </p:cNvPr>
          <p:cNvSpPr txBox="1"/>
          <p:nvPr/>
        </p:nvSpPr>
        <p:spPr>
          <a:xfrm>
            <a:off x="6876144" y="2153275"/>
            <a:ext cx="3837214" cy="1446550"/>
          </a:xfrm>
          <a:prstGeom prst="rect">
            <a:avLst/>
          </a:prstGeom>
          <a:noFill/>
        </p:spPr>
        <p:txBody>
          <a:bodyPr wrap="square" rtlCol="0">
            <a:spAutoFit/>
          </a:bodyPr>
          <a:lstStyle/>
          <a:p>
            <a:r>
              <a:rPr lang="en-US" sz="8800" dirty="0">
                <a:solidFill>
                  <a:schemeClr val="bg1"/>
                </a:solidFill>
                <a:effectLst>
                  <a:outerShdw blurRad="38100" dist="38100" dir="2700000" algn="tl">
                    <a:srgbClr val="000000">
                      <a:alpha val="43137"/>
                    </a:srgbClr>
                  </a:outerShdw>
                </a:effectLst>
                <a:latin typeface="Gloucester MT Extra Condensed" panose="02030808020601010101" pitchFamily="18" charset="0"/>
              </a:rPr>
              <a:t>Questions?</a:t>
            </a:r>
          </a:p>
        </p:txBody>
      </p:sp>
      <p:pic>
        <p:nvPicPr>
          <p:cNvPr id="8" name="Picture 7">
            <a:extLst>
              <a:ext uri="{FF2B5EF4-FFF2-40B4-BE49-F238E27FC236}">
                <a16:creationId xmlns:a16="http://schemas.microsoft.com/office/drawing/2014/main" id="{CD53DD2F-FF6A-43C3-8B23-2CA56BE775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104" y="6308478"/>
            <a:ext cx="382392" cy="393569"/>
          </a:xfrm>
          <a:prstGeom prst="rect">
            <a:avLst/>
          </a:prstGeom>
        </p:spPr>
      </p:pic>
      <p:sp>
        <p:nvSpPr>
          <p:cNvPr id="9" name="TextBox 8">
            <a:extLst>
              <a:ext uri="{FF2B5EF4-FFF2-40B4-BE49-F238E27FC236}">
                <a16:creationId xmlns:a16="http://schemas.microsoft.com/office/drawing/2014/main" id="{29C4CDAD-87F4-4253-A7EA-DCDCD319FE9B}"/>
              </a:ext>
            </a:extLst>
          </p:cNvPr>
          <p:cNvSpPr txBox="1"/>
          <p:nvPr/>
        </p:nvSpPr>
        <p:spPr>
          <a:xfrm>
            <a:off x="559496" y="6237316"/>
            <a:ext cx="1484275" cy="415498"/>
          </a:xfrm>
          <a:prstGeom prst="rect">
            <a:avLst/>
          </a:prstGeom>
          <a:noFill/>
        </p:spPr>
        <p:txBody>
          <a:bodyPr wrap="square" rtlCol="0">
            <a:spAutoFit/>
          </a:bodyPr>
          <a:lstStyle/>
          <a:p>
            <a:r>
              <a:rPr lang="en-US" sz="1050" dirty="0">
                <a:solidFill>
                  <a:schemeClr val="bg1"/>
                </a:solidFill>
                <a:effectLst>
                  <a:outerShdw blurRad="38100" dist="38100" dir="2700000" algn="tl">
                    <a:srgbClr val="000000">
                      <a:alpha val="43137"/>
                    </a:srgbClr>
                  </a:outerShdw>
                </a:effectLst>
                <a:latin typeface="Calligraph421 BT" panose="03060702050402020204" pitchFamily="66" charset="0"/>
              </a:rPr>
              <a:t>Insure</a:t>
            </a:r>
          </a:p>
          <a:p>
            <a:r>
              <a:rPr lang="en-US" sz="1050" dirty="0">
                <a:solidFill>
                  <a:schemeClr val="bg1"/>
                </a:solidFill>
                <a:effectLst>
                  <a:outerShdw blurRad="38100" dist="38100" dir="2700000" algn="tl">
                    <a:srgbClr val="000000">
                      <a:alpha val="43137"/>
                    </a:srgbClr>
                  </a:outerShdw>
                </a:effectLst>
                <a:latin typeface="Calligraph421 BT" panose="03060702050402020204" pitchFamily="66" charset="0"/>
              </a:rPr>
              <a:t>Compliance</a:t>
            </a:r>
          </a:p>
        </p:txBody>
      </p:sp>
    </p:spTree>
    <p:extLst>
      <p:ext uri="{BB962C8B-B14F-4D97-AF65-F5344CB8AC3E}">
        <p14:creationId xmlns:p14="http://schemas.microsoft.com/office/powerpoint/2010/main" val="2493672809"/>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A picture containing sky, outdoor, building&#10;&#10;Description automatically generated">
            <a:extLst>
              <a:ext uri="{FF2B5EF4-FFF2-40B4-BE49-F238E27FC236}">
                <a16:creationId xmlns:a16="http://schemas.microsoft.com/office/drawing/2014/main" id="{8382D139-772C-465C-B497-AD4378BD3428}"/>
              </a:ext>
            </a:extLst>
          </p:cNvPr>
          <p:cNvPicPr>
            <a:picLocks noChangeAspect="1"/>
          </p:cNvPicPr>
          <p:nvPr/>
        </p:nvPicPr>
        <p:blipFill rotWithShape="1">
          <a:blip r:embed="rId2">
            <a:extLst>
              <a:ext uri="{28A0092B-C50C-407E-A947-70E740481C1C}">
                <a14:useLocalDpi xmlns:a14="http://schemas.microsoft.com/office/drawing/2010/main" val="0"/>
              </a:ext>
            </a:extLst>
          </a:blip>
          <a:srcRect l="45533" r="22126"/>
          <a:stretch/>
        </p:blipFill>
        <p:spPr>
          <a:xfrm>
            <a:off x="9245265" y="0"/>
            <a:ext cx="2957234" cy="6858000"/>
          </a:xfrm>
          <a:prstGeom prst="rect">
            <a:avLst/>
          </a:prstGeom>
        </p:spPr>
      </p:pic>
      <p:sp>
        <p:nvSpPr>
          <p:cNvPr id="2" name="Rectangle 1">
            <a:extLst>
              <a:ext uri="{FF2B5EF4-FFF2-40B4-BE49-F238E27FC236}">
                <a16:creationId xmlns:a16="http://schemas.microsoft.com/office/drawing/2014/main" id="{26859A42-B8D7-4442-806F-5598F73B373F}"/>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A028515A-26D7-49B8-B393-C72B3F5DAC3F}"/>
              </a:ext>
            </a:extLst>
          </p:cNvPr>
          <p:cNvSpPr/>
          <p:nvPr/>
        </p:nvSpPr>
        <p:spPr>
          <a:xfrm>
            <a:off x="379142" y="1368587"/>
            <a:ext cx="8524226" cy="4845769"/>
          </a:xfrm>
          <a:prstGeom prst="rect">
            <a:avLst/>
          </a:prstGeom>
          <a:solidFill>
            <a:srgbClr val="33486E"/>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CCAF5934-926A-4EF7-9C45-98D35243A0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104" y="6308478"/>
            <a:ext cx="382392" cy="393569"/>
          </a:xfrm>
          <a:prstGeom prst="rect">
            <a:avLst/>
          </a:prstGeom>
        </p:spPr>
      </p:pic>
      <p:sp>
        <p:nvSpPr>
          <p:cNvPr id="16" name="TextBox 15">
            <a:extLst>
              <a:ext uri="{FF2B5EF4-FFF2-40B4-BE49-F238E27FC236}">
                <a16:creationId xmlns:a16="http://schemas.microsoft.com/office/drawing/2014/main" id="{D21AD9CB-37A7-48CC-83D2-DBCB19E34C7F}"/>
              </a:ext>
            </a:extLst>
          </p:cNvPr>
          <p:cNvSpPr txBox="1"/>
          <p:nvPr/>
        </p:nvSpPr>
        <p:spPr>
          <a:xfrm>
            <a:off x="559496" y="6288133"/>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sp>
        <p:nvSpPr>
          <p:cNvPr id="19" name="TextBox 18">
            <a:extLst>
              <a:ext uri="{FF2B5EF4-FFF2-40B4-BE49-F238E27FC236}">
                <a16:creationId xmlns:a16="http://schemas.microsoft.com/office/drawing/2014/main" id="{AD806FC2-C725-4446-ACBB-957FE1F789C1}"/>
              </a:ext>
            </a:extLst>
          </p:cNvPr>
          <p:cNvSpPr txBox="1"/>
          <p:nvPr/>
        </p:nvSpPr>
        <p:spPr>
          <a:xfrm>
            <a:off x="469318" y="1407234"/>
            <a:ext cx="8325765" cy="5047536"/>
          </a:xfrm>
          <a:prstGeom prst="rect">
            <a:avLst/>
          </a:prstGeom>
          <a:noFill/>
        </p:spPr>
        <p:txBody>
          <a:bodyPr wrap="square" rtlCol="0">
            <a:spAutoFit/>
          </a:bodyPr>
          <a:lstStyle/>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External Factor refers to someone who is unknown or not employed by the organization.</a:t>
            </a:r>
          </a:p>
          <a:p>
            <a:pPr marL="342900"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Internal Factor refers to someone who is known by, linked to an employee of the organization or is an employee of the organization.</a:t>
            </a:r>
          </a:p>
          <a:p>
            <a:pPr marL="342900"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Fighting, such as purposely tripping, shoving, punching, kicking, choking or any other unwanted, aggressive harmful physical contact, including using items such as boards, tools, ropes, etc. to injure or kill someone else.</a:t>
            </a:r>
          </a:p>
          <a:p>
            <a:pPr marL="342900"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Harassment, such as bullying, sexual harassment, intimidation or aggressive teasing.</a:t>
            </a:r>
          </a:p>
          <a:p>
            <a:pPr marL="342900"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200" dirty="0">
                <a:solidFill>
                  <a:schemeClr val="bg1"/>
                </a:solidFill>
                <a:effectLst>
                  <a:outerShdw blurRad="38100" dist="38100" dir="2700000" algn="tl">
                    <a:srgbClr val="000000">
                      <a:alpha val="43137"/>
                    </a:srgbClr>
                  </a:outerShdw>
                </a:effectLst>
                <a:latin typeface="Modern No. 20" panose="02070704070505020303" pitchFamily="18" charset="0"/>
              </a:rPr>
              <a:t>Sexual Assault, including ANY forms of unwanted, physical sexual contact.</a:t>
            </a:r>
          </a:p>
          <a:p>
            <a:endParaRPr lang="en-US" dirty="0">
              <a:solidFill>
                <a:schemeClr val="bg1"/>
              </a:solidFill>
              <a:latin typeface="Modern No. 20" panose="02070704070505020303" pitchFamily="18" charset="0"/>
            </a:endParaRPr>
          </a:p>
        </p:txBody>
      </p:sp>
      <p:sp>
        <p:nvSpPr>
          <p:cNvPr id="23" name="Rectangle 22">
            <a:extLst>
              <a:ext uri="{FF2B5EF4-FFF2-40B4-BE49-F238E27FC236}">
                <a16:creationId xmlns:a16="http://schemas.microsoft.com/office/drawing/2014/main" id="{5B862C4D-AAF6-47A5-8572-6283CB942E3E}"/>
              </a:ext>
            </a:extLst>
          </p:cNvPr>
          <p:cNvSpPr/>
          <p:nvPr/>
        </p:nvSpPr>
        <p:spPr>
          <a:xfrm>
            <a:off x="26065" y="269712"/>
            <a:ext cx="10766261" cy="949837"/>
          </a:xfrm>
          <a:prstGeom prst="rect">
            <a:avLst/>
          </a:prstGeom>
          <a:solidFill>
            <a:schemeClr val="tx1"/>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8695CAB2-B6C8-4A09-89D3-07484E6D6646}"/>
              </a:ext>
            </a:extLst>
          </p:cNvPr>
          <p:cNvSpPr txBox="1"/>
          <p:nvPr/>
        </p:nvSpPr>
        <p:spPr>
          <a:xfrm>
            <a:off x="154802" y="316564"/>
            <a:ext cx="9312443" cy="923330"/>
          </a:xfrm>
          <a:prstGeom prst="rect">
            <a:avLst/>
          </a:prstGeom>
          <a:noFill/>
        </p:spPr>
        <p:txBody>
          <a:bodyPr wrap="square" rtlCol="0">
            <a:spAutoFit/>
          </a:bodyPr>
          <a:lstStyle/>
          <a:p>
            <a:r>
              <a:rPr lang="en-US" sz="5400" dirty="0">
                <a:solidFill>
                  <a:schemeClr val="bg1"/>
                </a:solidFill>
                <a:latin typeface="Gloucester MT Extra Condensed" panose="02030808020601010101" pitchFamily="18" charset="0"/>
              </a:rPr>
              <a:t>Violence also means ANY form of the following:</a:t>
            </a:r>
            <a:endParaRPr lang="en-US" sz="2400" dirty="0">
              <a:solidFill>
                <a:schemeClr val="bg1"/>
              </a:solidFill>
              <a:latin typeface="Gloucester MT Extra Condensed" panose="02030808020601010101" pitchFamily="18" charset="0"/>
            </a:endParaRPr>
          </a:p>
        </p:txBody>
      </p:sp>
    </p:spTree>
    <p:extLst>
      <p:ext uri="{BB962C8B-B14F-4D97-AF65-F5344CB8AC3E}">
        <p14:creationId xmlns:p14="http://schemas.microsoft.com/office/powerpoint/2010/main" val="2628970125"/>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5AADEA-98C4-494F-BEBB-091B0AD77559}"/>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a:extLst>
              <a:ext uri="{FF2B5EF4-FFF2-40B4-BE49-F238E27FC236}">
                <a16:creationId xmlns:a16="http://schemas.microsoft.com/office/drawing/2014/main" id="{4A88AB99-7F9A-4605-9563-E6C0A42E2BF7}"/>
              </a:ext>
            </a:extLst>
          </p:cNvPr>
          <p:cNvCxnSpPr>
            <a:cxnSpLocks/>
          </p:cNvCxnSpPr>
          <p:nvPr/>
        </p:nvCxnSpPr>
        <p:spPr>
          <a:xfrm>
            <a:off x="4728411" y="3810980"/>
            <a:ext cx="890336"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47C211F9-CB48-4A8C-813E-478F29B823AA}"/>
              </a:ext>
            </a:extLst>
          </p:cNvPr>
          <p:cNvCxnSpPr>
            <a:cxnSpLocks/>
          </p:cNvCxnSpPr>
          <p:nvPr/>
        </p:nvCxnSpPr>
        <p:spPr>
          <a:xfrm>
            <a:off x="5630778" y="1389646"/>
            <a:ext cx="0" cy="525178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4C7E04F-0E34-4548-8D61-389F85C00E63}"/>
              </a:ext>
            </a:extLst>
          </p:cNvPr>
          <p:cNvCxnSpPr>
            <a:cxnSpLocks/>
          </p:cNvCxnSpPr>
          <p:nvPr/>
        </p:nvCxnSpPr>
        <p:spPr>
          <a:xfrm>
            <a:off x="5606714" y="6641430"/>
            <a:ext cx="37779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76F909B-6183-4CE0-82B1-490901AD55A0}"/>
              </a:ext>
            </a:extLst>
          </p:cNvPr>
          <p:cNvCxnSpPr>
            <a:cxnSpLocks/>
          </p:cNvCxnSpPr>
          <p:nvPr/>
        </p:nvCxnSpPr>
        <p:spPr>
          <a:xfrm>
            <a:off x="5606714" y="1389646"/>
            <a:ext cx="359744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85F4940E-F5EC-499C-B611-DC8CDE749AF5}"/>
              </a:ext>
            </a:extLst>
          </p:cNvPr>
          <p:cNvSpPr/>
          <p:nvPr/>
        </p:nvSpPr>
        <p:spPr>
          <a:xfrm>
            <a:off x="629657" y="-1"/>
            <a:ext cx="10932688" cy="1139335"/>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42E97772-DE55-449E-B461-5C7EFC421192}"/>
              </a:ext>
            </a:extLst>
          </p:cNvPr>
          <p:cNvSpPr/>
          <p:nvPr/>
        </p:nvSpPr>
        <p:spPr>
          <a:xfrm>
            <a:off x="5907507" y="1528015"/>
            <a:ext cx="5947597" cy="78028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0" name="Straight Connector 29">
            <a:extLst>
              <a:ext uri="{FF2B5EF4-FFF2-40B4-BE49-F238E27FC236}">
                <a16:creationId xmlns:a16="http://schemas.microsoft.com/office/drawing/2014/main" id="{BA9307EC-FF6F-4668-8D5D-C7913DC9B7BF}"/>
              </a:ext>
            </a:extLst>
          </p:cNvPr>
          <p:cNvCxnSpPr>
            <a:cxnSpLocks/>
          </p:cNvCxnSpPr>
          <p:nvPr/>
        </p:nvCxnSpPr>
        <p:spPr>
          <a:xfrm>
            <a:off x="687333" y="0"/>
            <a:ext cx="0" cy="113933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558C341-2FDC-4F88-B28C-E802170B54FE}"/>
              </a:ext>
            </a:extLst>
          </p:cNvPr>
          <p:cNvCxnSpPr>
            <a:cxnSpLocks/>
          </p:cNvCxnSpPr>
          <p:nvPr/>
        </p:nvCxnSpPr>
        <p:spPr>
          <a:xfrm>
            <a:off x="11502190" y="0"/>
            <a:ext cx="0" cy="113933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9A7E18C-0347-4CCC-809A-343C77D23AAA}"/>
              </a:ext>
            </a:extLst>
          </p:cNvPr>
          <p:cNvCxnSpPr>
            <a:cxnSpLocks/>
          </p:cNvCxnSpPr>
          <p:nvPr/>
        </p:nvCxnSpPr>
        <p:spPr>
          <a:xfrm>
            <a:off x="4728411" y="2791326"/>
            <a:ext cx="0" cy="348915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C6CAC2E-F8C1-43A8-9276-B0588FC00EEC}"/>
              </a:ext>
            </a:extLst>
          </p:cNvPr>
          <p:cNvCxnSpPr>
            <a:cxnSpLocks/>
          </p:cNvCxnSpPr>
          <p:nvPr/>
        </p:nvCxnSpPr>
        <p:spPr>
          <a:xfrm>
            <a:off x="236621" y="1528014"/>
            <a:ext cx="0" cy="348915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3FF2754-CA58-4156-8FCF-6A9FF40ECE58}"/>
              </a:ext>
            </a:extLst>
          </p:cNvPr>
          <p:cNvCxnSpPr>
            <a:cxnSpLocks/>
          </p:cNvCxnSpPr>
          <p:nvPr/>
        </p:nvCxnSpPr>
        <p:spPr>
          <a:xfrm>
            <a:off x="92242" y="1665349"/>
            <a:ext cx="1616242"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9B50676E-C7D5-4C03-918E-437B7C78556C}"/>
              </a:ext>
            </a:extLst>
          </p:cNvPr>
          <p:cNvCxnSpPr>
            <a:cxnSpLocks/>
          </p:cNvCxnSpPr>
          <p:nvPr/>
        </p:nvCxnSpPr>
        <p:spPr>
          <a:xfrm>
            <a:off x="3553327" y="5980676"/>
            <a:ext cx="1616242" cy="0"/>
          </a:xfrm>
          <a:prstGeom prst="line">
            <a:avLst/>
          </a:prstGeom>
          <a:ln w="38100"/>
        </p:spPr>
        <p:style>
          <a:lnRef idx="1">
            <a:schemeClr val="dk1"/>
          </a:lnRef>
          <a:fillRef idx="0">
            <a:schemeClr val="dk1"/>
          </a:fillRef>
          <a:effectRef idx="0">
            <a:schemeClr val="dk1"/>
          </a:effectRef>
          <a:fontRef idx="minor">
            <a:schemeClr val="tx1"/>
          </a:fontRef>
        </p:style>
      </p:cxnSp>
      <p:pic>
        <p:nvPicPr>
          <p:cNvPr id="39" name="Picture 38">
            <a:extLst>
              <a:ext uri="{FF2B5EF4-FFF2-40B4-BE49-F238E27FC236}">
                <a16:creationId xmlns:a16="http://schemas.microsoft.com/office/drawing/2014/main" id="{AF246AD2-785C-459C-8BFB-0DBD87516C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80" y="6380670"/>
            <a:ext cx="382392" cy="393569"/>
          </a:xfrm>
          <a:prstGeom prst="rect">
            <a:avLst/>
          </a:prstGeom>
        </p:spPr>
      </p:pic>
      <p:sp>
        <p:nvSpPr>
          <p:cNvPr id="40" name="TextBox 39">
            <a:extLst>
              <a:ext uri="{FF2B5EF4-FFF2-40B4-BE49-F238E27FC236}">
                <a16:creationId xmlns:a16="http://schemas.microsoft.com/office/drawing/2014/main" id="{30C931C4-D0FA-4A6D-B682-1F89F298E164}"/>
              </a:ext>
            </a:extLst>
          </p:cNvPr>
          <p:cNvSpPr txBox="1"/>
          <p:nvPr/>
        </p:nvSpPr>
        <p:spPr>
          <a:xfrm>
            <a:off x="475272" y="6360325"/>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sp>
        <p:nvSpPr>
          <p:cNvPr id="24" name="TextBox 23">
            <a:extLst>
              <a:ext uri="{FF2B5EF4-FFF2-40B4-BE49-F238E27FC236}">
                <a16:creationId xmlns:a16="http://schemas.microsoft.com/office/drawing/2014/main" id="{C5D77344-D168-4C02-98AB-816A2A439764}"/>
              </a:ext>
            </a:extLst>
          </p:cNvPr>
          <p:cNvSpPr txBox="1"/>
          <p:nvPr/>
        </p:nvSpPr>
        <p:spPr>
          <a:xfrm>
            <a:off x="687333" y="0"/>
            <a:ext cx="10754699" cy="1107996"/>
          </a:xfrm>
          <a:prstGeom prst="rect">
            <a:avLst/>
          </a:prstGeom>
          <a:noFill/>
        </p:spPr>
        <p:txBody>
          <a:bodyPr wrap="square" rtlCol="0">
            <a:spAutoFit/>
          </a:bodyPr>
          <a:lstStyle/>
          <a:p>
            <a:pPr algn="ctr"/>
            <a:r>
              <a:rPr lang="en-US" sz="6000" dirty="0">
                <a:latin typeface="Gloucester MT Extra Condensed" panose="02030808020601010101" pitchFamily="18" charset="0"/>
              </a:rPr>
              <a:t>Types of Workplace Violence: </a:t>
            </a:r>
            <a:r>
              <a:rPr lang="en-US" sz="6600" dirty="0">
                <a:latin typeface="Gloucester MT Extra Condensed" panose="02030808020601010101" pitchFamily="18" charset="0"/>
              </a:rPr>
              <a:t>Type 1</a:t>
            </a:r>
            <a:r>
              <a:rPr lang="en-US" sz="6000" dirty="0">
                <a:latin typeface="Gloucester MT Extra Condensed" panose="02030808020601010101" pitchFamily="18" charset="0"/>
              </a:rPr>
              <a:t> </a:t>
            </a:r>
            <a:endParaRPr lang="en-US" sz="2800" dirty="0">
              <a:latin typeface="Gloucester MT Extra Condensed" panose="02030808020601010101" pitchFamily="18" charset="0"/>
            </a:endParaRPr>
          </a:p>
        </p:txBody>
      </p:sp>
      <p:sp>
        <p:nvSpPr>
          <p:cNvPr id="25" name="TextBox 24">
            <a:extLst>
              <a:ext uri="{FF2B5EF4-FFF2-40B4-BE49-F238E27FC236}">
                <a16:creationId xmlns:a16="http://schemas.microsoft.com/office/drawing/2014/main" id="{F7C5A437-03D4-409C-B6D4-CA51CB9E409A}"/>
              </a:ext>
            </a:extLst>
          </p:cNvPr>
          <p:cNvSpPr txBox="1"/>
          <p:nvPr/>
        </p:nvSpPr>
        <p:spPr>
          <a:xfrm>
            <a:off x="6019949" y="1687675"/>
            <a:ext cx="5706692" cy="523220"/>
          </a:xfrm>
          <a:prstGeom prst="rect">
            <a:avLst/>
          </a:prstGeom>
          <a:noFill/>
        </p:spPr>
        <p:txBody>
          <a:bodyPr wrap="square" rtlCol="0">
            <a:spAutoFit/>
          </a:bodyPr>
          <a:lstStyle/>
          <a:p>
            <a:pPr algn="ctr"/>
            <a:r>
              <a:rPr lang="en-US" sz="2800" dirty="0">
                <a:solidFill>
                  <a:schemeClr val="bg1"/>
                </a:solidFill>
                <a:latin typeface="Modern No. 20" panose="02070704070505020303" pitchFamily="18" charset="0"/>
              </a:rPr>
              <a:t>Type 1:  External Factor</a:t>
            </a:r>
          </a:p>
        </p:txBody>
      </p:sp>
      <p:pic>
        <p:nvPicPr>
          <p:cNvPr id="4" name="Picture 3" descr="A close up of a hand&#10;&#10;Description automatically generated">
            <a:extLst>
              <a:ext uri="{FF2B5EF4-FFF2-40B4-BE49-F238E27FC236}">
                <a16:creationId xmlns:a16="http://schemas.microsoft.com/office/drawing/2014/main" id="{A5888A25-83F2-4820-BAA2-6E5FEE371B89}"/>
              </a:ext>
            </a:extLst>
          </p:cNvPr>
          <p:cNvPicPr>
            <a:picLocks noChangeAspect="1"/>
          </p:cNvPicPr>
          <p:nvPr/>
        </p:nvPicPr>
        <p:blipFill rotWithShape="1">
          <a:blip r:embed="rId3">
            <a:extLst>
              <a:ext uri="{28A0092B-C50C-407E-A947-70E740481C1C}">
                <a14:useLocalDpi xmlns:a14="http://schemas.microsoft.com/office/drawing/2010/main" val="0"/>
              </a:ext>
            </a:extLst>
          </a:blip>
          <a:srcRect l="15874" t="-723" r="14092" b="723"/>
          <a:stretch/>
        </p:blipFill>
        <p:spPr>
          <a:xfrm>
            <a:off x="344906" y="1776155"/>
            <a:ext cx="4275221" cy="4069650"/>
          </a:xfrm>
          <a:prstGeom prst="rect">
            <a:avLst/>
          </a:prstGeom>
        </p:spPr>
      </p:pic>
      <p:sp>
        <p:nvSpPr>
          <p:cNvPr id="22" name="Rectangle 21">
            <a:extLst>
              <a:ext uri="{FF2B5EF4-FFF2-40B4-BE49-F238E27FC236}">
                <a16:creationId xmlns:a16="http://schemas.microsoft.com/office/drawing/2014/main" id="{10F6823B-09EA-43FD-83C3-ADDE24A106B5}"/>
              </a:ext>
            </a:extLst>
          </p:cNvPr>
          <p:cNvSpPr/>
          <p:nvPr/>
        </p:nvSpPr>
        <p:spPr>
          <a:xfrm>
            <a:off x="6300442" y="2368613"/>
            <a:ext cx="5141587" cy="309974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5B6D9BF7-4F25-4F46-BC2B-890E643D201E}"/>
              </a:ext>
            </a:extLst>
          </p:cNvPr>
          <p:cNvSpPr txBox="1"/>
          <p:nvPr/>
        </p:nvSpPr>
        <p:spPr>
          <a:xfrm>
            <a:off x="6861226" y="2841484"/>
            <a:ext cx="4102698" cy="1938992"/>
          </a:xfrm>
          <a:prstGeom prst="rect">
            <a:avLst/>
          </a:prstGeom>
          <a:noFill/>
        </p:spPr>
        <p:txBody>
          <a:bodyPr wrap="square" rtlCol="0">
            <a:spAutoFit/>
          </a:bodyPr>
          <a:lstStyle/>
          <a:p>
            <a:pPr algn="ctr"/>
            <a:r>
              <a:rPr lang="en-US" sz="2400" dirty="0">
                <a:solidFill>
                  <a:schemeClr val="bg1"/>
                </a:solidFill>
                <a:latin typeface="Modern No. 20" panose="02070704070505020303" pitchFamily="18" charset="0"/>
              </a:rPr>
              <a:t>Type 1 are violent acts by criminals who have no other connection with the workplace, but enter to commit a robbery or another crime.</a:t>
            </a:r>
          </a:p>
        </p:txBody>
      </p:sp>
    </p:spTree>
    <p:extLst>
      <p:ext uri="{BB962C8B-B14F-4D97-AF65-F5344CB8AC3E}">
        <p14:creationId xmlns:p14="http://schemas.microsoft.com/office/powerpoint/2010/main" val="1436971514"/>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5AADEA-98C4-494F-BEBB-091B0AD77559}"/>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a:extLst>
              <a:ext uri="{FF2B5EF4-FFF2-40B4-BE49-F238E27FC236}">
                <a16:creationId xmlns:a16="http://schemas.microsoft.com/office/drawing/2014/main" id="{4A88AB99-7F9A-4605-9563-E6C0A42E2BF7}"/>
              </a:ext>
            </a:extLst>
          </p:cNvPr>
          <p:cNvCxnSpPr>
            <a:cxnSpLocks/>
          </p:cNvCxnSpPr>
          <p:nvPr/>
        </p:nvCxnSpPr>
        <p:spPr>
          <a:xfrm>
            <a:off x="4728411" y="3810980"/>
            <a:ext cx="890336"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47C211F9-CB48-4A8C-813E-478F29B823AA}"/>
              </a:ext>
            </a:extLst>
          </p:cNvPr>
          <p:cNvCxnSpPr>
            <a:cxnSpLocks/>
          </p:cNvCxnSpPr>
          <p:nvPr/>
        </p:nvCxnSpPr>
        <p:spPr>
          <a:xfrm>
            <a:off x="5630778" y="1389646"/>
            <a:ext cx="0" cy="525178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4C7E04F-0E34-4548-8D61-389F85C00E63}"/>
              </a:ext>
            </a:extLst>
          </p:cNvPr>
          <p:cNvCxnSpPr>
            <a:cxnSpLocks/>
          </p:cNvCxnSpPr>
          <p:nvPr/>
        </p:nvCxnSpPr>
        <p:spPr>
          <a:xfrm>
            <a:off x="5606714" y="6641430"/>
            <a:ext cx="37779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76F909B-6183-4CE0-82B1-490901AD55A0}"/>
              </a:ext>
            </a:extLst>
          </p:cNvPr>
          <p:cNvCxnSpPr>
            <a:cxnSpLocks/>
          </p:cNvCxnSpPr>
          <p:nvPr/>
        </p:nvCxnSpPr>
        <p:spPr>
          <a:xfrm>
            <a:off x="5606714" y="1389646"/>
            <a:ext cx="359744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85F4940E-F5EC-499C-B611-DC8CDE749AF5}"/>
              </a:ext>
            </a:extLst>
          </p:cNvPr>
          <p:cNvSpPr/>
          <p:nvPr/>
        </p:nvSpPr>
        <p:spPr>
          <a:xfrm>
            <a:off x="629657" y="-1"/>
            <a:ext cx="10932688" cy="1139335"/>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42E97772-DE55-449E-B461-5C7EFC421192}"/>
              </a:ext>
            </a:extLst>
          </p:cNvPr>
          <p:cNvSpPr/>
          <p:nvPr/>
        </p:nvSpPr>
        <p:spPr>
          <a:xfrm>
            <a:off x="5907507" y="1528015"/>
            <a:ext cx="5947597" cy="78028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0" name="Straight Connector 29">
            <a:extLst>
              <a:ext uri="{FF2B5EF4-FFF2-40B4-BE49-F238E27FC236}">
                <a16:creationId xmlns:a16="http://schemas.microsoft.com/office/drawing/2014/main" id="{BA9307EC-FF6F-4668-8D5D-C7913DC9B7BF}"/>
              </a:ext>
            </a:extLst>
          </p:cNvPr>
          <p:cNvCxnSpPr>
            <a:cxnSpLocks/>
          </p:cNvCxnSpPr>
          <p:nvPr/>
        </p:nvCxnSpPr>
        <p:spPr>
          <a:xfrm>
            <a:off x="687333" y="0"/>
            <a:ext cx="0" cy="113933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558C341-2FDC-4F88-B28C-E802170B54FE}"/>
              </a:ext>
            </a:extLst>
          </p:cNvPr>
          <p:cNvCxnSpPr>
            <a:cxnSpLocks/>
          </p:cNvCxnSpPr>
          <p:nvPr/>
        </p:nvCxnSpPr>
        <p:spPr>
          <a:xfrm>
            <a:off x="11502190" y="0"/>
            <a:ext cx="0" cy="113933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9A7E18C-0347-4CCC-809A-343C77D23AAA}"/>
              </a:ext>
            </a:extLst>
          </p:cNvPr>
          <p:cNvCxnSpPr>
            <a:cxnSpLocks/>
          </p:cNvCxnSpPr>
          <p:nvPr/>
        </p:nvCxnSpPr>
        <p:spPr>
          <a:xfrm>
            <a:off x="4728411" y="2791326"/>
            <a:ext cx="0" cy="348915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C6CAC2E-F8C1-43A8-9276-B0588FC00EEC}"/>
              </a:ext>
            </a:extLst>
          </p:cNvPr>
          <p:cNvCxnSpPr>
            <a:cxnSpLocks/>
          </p:cNvCxnSpPr>
          <p:nvPr/>
        </p:nvCxnSpPr>
        <p:spPr>
          <a:xfrm>
            <a:off x="236621" y="1528014"/>
            <a:ext cx="0" cy="348915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3FF2754-CA58-4156-8FCF-6A9FF40ECE58}"/>
              </a:ext>
            </a:extLst>
          </p:cNvPr>
          <p:cNvCxnSpPr>
            <a:cxnSpLocks/>
          </p:cNvCxnSpPr>
          <p:nvPr/>
        </p:nvCxnSpPr>
        <p:spPr>
          <a:xfrm>
            <a:off x="92242" y="1665349"/>
            <a:ext cx="1616242"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9B50676E-C7D5-4C03-918E-437B7C78556C}"/>
              </a:ext>
            </a:extLst>
          </p:cNvPr>
          <p:cNvCxnSpPr>
            <a:cxnSpLocks/>
          </p:cNvCxnSpPr>
          <p:nvPr/>
        </p:nvCxnSpPr>
        <p:spPr>
          <a:xfrm>
            <a:off x="3553327" y="5980676"/>
            <a:ext cx="1616242" cy="0"/>
          </a:xfrm>
          <a:prstGeom prst="line">
            <a:avLst/>
          </a:prstGeom>
          <a:ln w="38100"/>
        </p:spPr>
        <p:style>
          <a:lnRef idx="1">
            <a:schemeClr val="dk1"/>
          </a:lnRef>
          <a:fillRef idx="0">
            <a:schemeClr val="dk1"/>
          </a:fillRef>
          <a:effectRef idx="0">
            <a:schemeClr val="dk1"/>
          </a:effectRef>
          <a:fontRef idx="minor">
            <a:schemeClr val="tx1"/>
          </a:fontRef>
        </p:style>
      </p:cxnSp>
      <p:pic>
        <p:nvPicPr>
          <p:cNvPr id="39" name="Picture 38">
            <a:extLst>
              <a:ext uri="{FF2B5EF4-FFF2-40B4-BE49-F238E27FC236}">
                <a16:creationId xmlns:a16="http://schemas.microsoft.com/office/drawing/2014/main" id="{AF246AD2-785C-459C-8BFB-0DBD87516C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80" y="6380670"/>
            <a:ext cx="382392" cy="393569"/>
          </a:xfrm>
          <a:prstGeom prst="rect">
            <a:avLst/>
          </a:prstGeom>
        </p:spPr>
      </p:pic>
      <p:sp>
        <p:nvSpPr>
          <p:cNvPr id="40" name="TextBox 39">
            <a:extLst>
              <a:ext uri="{FF2B5EF4-FFF2-40B4-BE49-F238E27FC236}">
                <a16:creationId xmlns:a16="http://schemas.microsoft.com/office/drawing/2014/main" id="{30C931C4-D0FA-4A6D-B682-1F89F298E164}"/>
              </a:ext>
            </a:extLst>
          </p:cNvPr>
          <p:cNvSpPr txBox="1"/>
          <p:nvPr/>
        </p:nvSpPr>
        <p:spPr>
          <a:xfrm>
            <a:off x="475272" y="6360325"/>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sp>
        <p:nvSpPr>
          <p:cNvPr id="24" name="TextBox 23">
            <a:extLst>
              <a:ext uri="{FF2B5EF4-FFF2-40B4-BE49-F238E27FC236}">
                <a16:creationId xmlns:a16="http://schemas.microsoft.com/office/drawing/2014/main" id="{C5D77344-D168-4C02-98AB-816A2A439764}"/>
              </a:ext>
            </a:extLst>
          </p:cNvPr>
          <p:cNvSpPr txBox="1"/>
          <p:nvPr/>
        </p:nvSpPr>
        <p:spPr>
          <a:xfrm>
            <a:off x="687333" y="0"/>
            <a:ext cx="10754699" cy="1107996"/>
          </a:xfrm>
          <a:prstGeom prst="rect">
            <a:avLst/>
          </a:prstGeom>
          <a:noFill/>
        </p:spPr>
        <p:txBody>
          <a:bodyPr wrap="square" rtlCol="0">
            <a:spAutoFit/>
          </a:bodyPr>
          <a:lstStyle/>
          <a:p>
            <a:pPr algn="ctr"/>
            <a:r>
              <a:rPr lang="en-US" sz="6000" dirty="0">
                <a:latin typeface="Gloucester MT Extra Condensed" panose="02030808020601010101" pitchFamily="18" charset="0"/>
              </a:rPr>
              <a:t>Types of Workplace Violence: </a:t>
            </a:r>
            <a:r>
              <a:rPr lang="en-US" sz="6600" dirty="0">
                <a:latin typeface="Gloucester MT Extra Condensed" panose="02030808020601010101" pitchFamily="18" charset="0"/>
              </a:rPr>
              <a:t>Type 2</a:t>
            </a:r>
            <a:r>
              <a:rPr lang="en-US" sz="6000" dirty="0">
                <a:latin typeface="Gloucester MT Extra Condensed" panose="02030808020601010101" pitchFamily="18" charset="0"/>
              </a:rPr>
              <a:t> </a:t>
            </a:r>
            <a:endParaRPr lang="en-US" sz="2800" dirty="0">
              <a:latin typeface="Gloucester MT Extra Condensed" panose="02030808020601010101" pitchFamily="18" charset="0"/>
            </a:endParaRPr>
          </a:p>
        </p:txBody>
      </p:sp>
      <p:sp>
        <p:nvSpPr>
          <p:cNvPr id="25" name="TextBox 24">
            <a:extLst>
              <a:ext uri="{FF2B5EF4-FFF2-40B4-BE49-F238E27FC236}">
                <a16:creationId xmlns:a16="http://schemas.microsoft.com/office/drawing/2014/main" id="{F7C5A437-03D4-409C-B6D4-CA51CB9E409A}"/>
              </a:ext>
            </a:extLst>
          </p:cNvPr>
          <p:cNvSpPr txBox="1"/>
          <p:nvPr/>
        </p:nvSpPr>
        <p:spPr>
          <a:xfrm>
            <a:off x="6019949" y="1687675"/>
            <a:ext cx="5706692" cy="523220"/>
          </a:xfrm>
          <a:prstGeom prst="rect">
            <a:avLst/>
          </a:prstGeom>
          <a:noFill/>
        </p:spPr>
        <p:txBody>
          <a:bodyPr wrap="square" rtlCol="0">
            <a:spAutoFit/>
          </a:bodyPr>
          <a:lstStyle/>
          <a:p>
            <a:pPr algn="ctr"/>
            <a:r>
              <a:rPr lang="en-US" sz="2800" dirty="0">
                <a:solidFill>
                  <a:schemeClr val="bg1"/>
                </a:solidFill>
                <a:latin typeface="Modern No. 20" panose="02070704070505020303" pitchFamily="18" charset="0"/>
              </a:rPr>
              <a:t>Type 2:  Internal Factor</a:t>
            </a:r>
          </a:p>
        </p:txBody>
      </p:sp>
      <p:sp>
        <p:nvSpPr>
          <p:cNvPr id="22" name="Rectangle 21">
            <a:extLst>
              <a:ext uri="{FF2B5EF4-FFF2-40B4-BE49-F238E27FC236}">
                <a16:creationId xmlns:a16="http://schemas.microsoft.com/office/drawing/2014/main" id="{10F6823B-09EA-43FD-83C3-ADDE24A106B5}"/>
              </a:ext>
            </a:extLst>
          </p:cNvPr>
          <p:cNvSpPr/>
          <p:nvPr/>
        </p:nvSpPr>
        <p:spPr>
          <a:xfrm>
            <a:off x="6300442" y="2368613"/>
            <a:ext cx="5141587" cy="309974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5B6D9BF7-4F25-4F46-BC2B-890E643D201E}"/>
              </a:ext>
            </a:extLst>
          </p:cNvPr>
          <p:cNvSpPr txBox="1"/>
          <p:nvPr/>
        </p:nvSpPr>
        <p:spPr>
          <a:xfrm>
            <a:off x="6683099" y="2841484"/>
            <a:ext cx="4388299" cy="1938992"/>
          </a:xfrm>
          <a:prstGeom prst="rect">
            <a:avLst/>
          </a:prstGeom>
          <a:noFill/>
        </p:spPr>
        <p:txBody>
          <a:bodyPr wrap="square" rtlCol="0">
            <a:spAutoFit/>
          </a:bodyPr>
          <a:lstStyle/>
          <a:p>
            <a:pPr algn="ctr"/>
            <a:r>
              <a:rPr lang="en-US" sz="2400" dirty="0">
                <a:solidFill>
                  <a:schemeClr val="bg1"/>
                </a:solidFill>
                <a:latin typeface="Modern No. 20" panose="02070704070505020303" pitchFamily="18" charset="0"/>
              </a:rPr>
              <a:t>Type 2 violence acts are directed at an employee(s) by a customer, client, patient, student, or any others for whom an organization provides services.</a:t>
            </a:r>
          </a:p>
        </p:txBody>
      </p:sp>
      <p:pic>
        <p:nvPicPr>
          <p:cNvPr id="5" name="Picture 4" descr="A computer sitting on a desk&#10;&#10;Description automatically generated">
            <a:extLst>
              <a:ext uri="{FF2B5EF4-FFF2-40B4-BE49-F238E27FC236}">
                <a16:creationId xmlns:a16="http://schemas.microsoft.com/office/drawing/2014/main" id="{66F52136-8D00-4DE2-9300-BFA64A441F0F}"/>
              </a:ext>
            </a:extLst>
          </p:cNvPr>
          <p:cNvPicPr>
            <a:picLocks noChangeAspect="1"/>
          </p:cNvPicPr>
          <p:nvPr/>
        </p:nvPicPr>
        <p:blipFill rotWithShape="1">
          <a:blip r:embed="rId3">
            <a:extLst>
              <a:ext uri="{28A0092B-C50C-407E-A947-70E740481C1C}">
                <a14:useLocalDpi xmlns:a14="http://schemas.microsoft.com/office/drawing/2010/main" val="0"/>
              </a:ext>
            </a:extLst>
          </a:blip>
          <a:srcRect l="31347" t="4253" r="22123" b="29462"/>
          <a:stretch/>
        </p:blipFill>
        <p:spPr>
          <a:xfrm>
            <a:off x="349064" y="1754235"/>
            <a:ext cx="4263049" cy="4048736"/>
          </a:xfrm>
          <a:prstGeom prst="rect">
            <a:avLst/>
          </a:prstGeom>
        </p:spPr>
      </p:pic>
    </p:spTree>
    <p:extLst>
      <p:ext uri="{BB962C8B-B14F-4D97-AF65-F5344CB8AC3E}">
        <p14:creationId xmlns:p14="http://schemas.microsoft.com/office/powerpoint/2010/main" val="930421529"/>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5AADEA-98C4-494F-BEBB-091B0AD77559}"/>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a:extLst>
              <a:ext uri="{FF2B5EF4-FFF2-40B4-BE49-F238E27FC236}">
                <a16:creationId xmlns:a16="http://schemas.microsoft.com/office/drawing/2014/main" id="{4A88AB99-7F9A-4605-9563-E6C0A42E2BF7}"/>
              </a:ext>
            </a:extLst>
          </p:cNvPr>
          <p:cNvCxnSpPr>
            <a:cxnSpLocks/>
          </p:cNvCxnSpPr>
          <p:nvPr/>
        </p:nvCxnSpPr>
        <p:spPr>
          <a:xfrm>
            <a:off x="4728411" y="3810980"/>
            <a:ext cx="890336"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47C211F9-CB48-4A8C-813E-478F29B823AA}"/>
              </a:ext>
            </a:extLst>
          </p:cNvPr>
          <p:cNvCxnSpPr>
            <a:cxnSpLocks/>
          </p:cNvCxnSpPr>
          <p:nvPr/>
        </p:nvCxnSpPr>
        <p:spPr>
          <a:xfrm>
            <a:off x="5630778" y="1389646"/>
            <a:ext cx="0" cy="525178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4C7E04F-0E34-4548-8D61-389F85C00E63}"/>
              </a:ext>
            </a:extLst>
          </p:cNvPr>
          <p:cNvCxnSpPr>
            <a:cxnSpLocks/>
          </p:cNvCxnSpPr>
          <p:nvPr/>
        </p:nvCxnSpPr>
        <p:spPr>
          <a:xfrm>
            <a:off x="5606714" y="6641430"/>
            <a:ext cx="37779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76F909B-6183-4CE0-82B1-490901AD55A0}"/>
              </a:ext>
            </a:extLst>
          </p:cNvPr>
          <p:cNvCxnSpPr>
            <a:cxnSpLocks/>
          </p:cNvCxnSpPr>
          <p:nvPr/>
        </p:nvCxnSpPr>
        <p:spPr>
          <a:xfrm>
            <a:off x="5606714" y="1389646"/>
            <a:ext cx="359744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85F4940E-F5EC-499C-B611-DC8CDE749AF5}"/>
              </a:ext>
            </a:extLst>
          </p:cNvPr>
          <p:cNvSpPr/>
          <p:nvPr/>
        </p:nvSpPr>
        <p:spPr>
          <a:xfrm>
            <a:off x="629657" y="-1"/>
            <a:ext cx="10932688" cy="1139335"/>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42E97772-DE55-449E-B461-5C7EFC421192}"/>
              </a:ext>
            </a:extLst>
          </p:cNvPr>
          <p:cNvSpPr/>
          <p:nvPr/>
        </p:nvSpPr>
        <p:spPr>
          <a:xfrm>
            <a:off x="5907507" y="1528015"/>
            <a:ext cx="5947597" cy="78028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0" name="Straight Connector 29">
            <a:extLst>
              <a:ext uri="{FF2B5EF4-FFF2-40B4-BE49-F238E27FC236}">
                <a16:creationId xmlns:a16="http://schemas.microsoft.com/office/drawing/2014/main" id="{BA9307EC-FF6F-4668-8D5D-C7913DC9B7BF}"/>
              </a:ext>
            </a:extLst>
          </p:cNvPr>
          <p:cNvCxnSpPr>
            <a:cxnSpLocks/>
          </p:cNvCxnSpPr>
          <p:nvPr/>
        </p:nvCxnSpPr>
        <p:spPr>
          <a:xfrm>
            <a:off x="687333" y="0"/>
            <a:ext cx="0" cy="113933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558C341-2FDC-4F88-B28C-E802170B54FE}"/>
              </a:ext>
            </a:extLst>
          </p:cNvPr>
          <p:cNvCxnSpPr>
            <a:cxnSpLocks/>
          </p:cNvCxnSpPr>
          <p:nvPr/>
        </p:nvCxnSpPr>
        <p:spPr>
          <a:xfrm>
            <a:off x="11502190" y="0"/>
            <a:ext cx="0" cy="113933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9A7E18C-0347-4CCC-809A-343C77D23AAA}"/>
              </a:ext>
            </a:extLst>
          </p:cNvPr>
          <p:cNvCxnSpPr>
            <a:cxnSpLocks/>
          </p:cNvCxnSpPr>
          <p:nvPr/>
        </p:nvCxnSpPr>
        <p:spPr>
          <a:xfrm>
            <a:off x="4728411" y="2791326"/>
            <a:ext cx="0" cy="348915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C6CAC2E-F8C1-43A8-9276-B0588FC00EEC}"/>
              </a:ext>
            </a:extLst>
          </p:cNvPr>
          <p:cNvCxnSpPr>
            <a:cxnSpLocks/>
          </p:cNvCxnSpPr>
          <p:nvPr/>
        </p:nvCxnSpPr>
        <p:spPr>
          <a:xfrm>
            <a:off x="236621" y="1528014"/>
            <a:ext cx="0" cy="348915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3FF2754-CA58-4156-8FCF-6A9FF40ECE58}"/>
              </a:ext>
            </a:extLst>
          </p:cNvPr>
          <p:cNvCxnSpPr>
            <a:cxnSpLocks/>
          </p:cNvCxnSpPr>
          <p:nvPr/>
        </p:nvCxnSpPr>
        <p:spPr>
          <a:xfrm>
            <a:off x="92242" y="1665349"/>
            <a:ext cx="1616242"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9B50676E-C7D5-4C03-918E-437B7C78556C}"/>
              </a:ext>
            </a:extLst>
          </p:cNvPr>
          <p:cNvCxnSpPr>
            <a:cxnSpLocks/>
          </p:cNvCxnSpPr>
          <p:nvPr/>
        </p:nvCxnSpPr>
        <p:spPr>
          <a:xfrm>
            <a:off x="3553327" y="5980676"/>
            <a:ext cx="1616242" cy="0"/>
          </a:xfrm>
          <a:prstGeom prst="line">
            <a:avLst/>
          </a:prstGeom>
          <a:ln w="38100"/>
        </p:spPr>
        <p:style>
          <a:lnRef idx="1">
            <a:schemeClr val="dk1"/>
          </a:lnRef>
          <a:fillRef idx="0">
            <a:schemeClr val="dk1"/>
          </a:fillRef>
          <a:effectRef idx="0">
            <a:schemeClr val="dk1"/>
          </a:effectRef>
          <a:fontRef idx="minor">
            <a:schemeClr val="tx1"/>
          </a:fontRef>
        </p:style>
      </p:cxnSp>
      <p:pic>
        <p:nvPicPr>
          <p:cNvPr id="39" name="Picture 38">
            <a:extLst>
              <a:ext uri="{FF2B5EF4-FFF2-40B4-BE49-F238E27FC236}">
                <a16:creationId xmlns:a16="http://schemas.microsoft.com/office/drawing/2014/main" id="{AF246AD2-785C-459C-8BFB-0DBD87516C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80" y="6380670"/>
            <a:ext cx="382392" cy="393569"/>
          </a:xfrm>
          <a:prstGeom prst="rect">
            <a:avLst/>
          </a:prstGeom>
        </p:spPr>
      </p:pic>
      <p:sp>
        <p:nvSpPr>
          <p:cNvPr id="40" name="TextBox 39">
            <a:extLst>
              <a:ext uri="{FF2B5EF4-FFF2-40B4-BE49-F238E27FC236}">
                <a16:creationId xmlns:a16="http://schemas.microsoft.com/office/drawing/2014/main" id="{30C931C4-D0FA-4A6D-B682-1F89F298E164}"/>
              </a:ext>
            </a:extLst>
          </p:cNvPr>
          <p:cNvSpPr txBox="1"/>
          <p:nvPr/>
        </p:nvSpPr>
        <p:spPr>
          <a:xfrm>
            <a:off x="475272" y="6360325"/>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sp>
        <p:nvSpPr>
          <p:cNvPr id="24" name="TextBox 23">
            <a:extLst>
              <a:ext uri="{FF2B5EF4-FFF2-40B4-BE49-F238E27FC236}">
                <a16:creationId xmlns:a16="http://schemas.microsoft.com/office/drawing/2014/main" id="{C5D77344-D168-4C02-98AB-816A2A439764}"/>
              </a:ext>
            </a:extLst>
          </p:cNvPr>
          <p:cNvSpPr txBox="1"/>
          <p:nvPr/>
        </p:nvSpPr>
        <p:spPr>
          <a:xfrm>
            <a:off x="687333" y="0"/>
            <a:ext cx="10754699" cy="1107996"/>
          </a:xfrm>
          <a:prstGeom prst="rect">
            <a:avLst/>
          </a:prstGeom>
          <a:noFill/>
        </p:spPr>
        <p:txBody>
          <a:bodyPr wrap="square" rtlCol="0">
            <a:spAutoFit/>
          </a:bodyPr>
          <a:lstStyle/>
          <a:p>
            <a:pPr algn="ctr"/>
            <a:r>
              <a:rPr lang="en-US" sz="6000" dirty="0">
                <a:latin typeface="Gloucester MT Extra Condensed" panose="02030808020601010101" pitchFamily="18" charset="0"/>
              </a:rPr>
              <a:t>Types of Workplace Violence: </a:t>
            </a:r>
            <a:r>
              <a:rPr lang="en-US" sz="6600" dirty="0">
                <a:latin typeface="Gloucester MT Extra Condensed" panose="02030808020601010101" pitchFamily="18" charset="0"/>
              </a:rPr>
              <a:t>Type 3</a:t>
            </a:r>
            <a:r>
              <a:rPr lang="en-US" sz="6000" dirty="0">
                <a:latin typeface="Gloucester MT Extra Condensed" panose="02030808020601010101" pitchFamily="18" charset="0"/>
              </a:rPr>
              <a:t> </a:t>
            </a:r>
            <a:endParaRPr lang="en-US" sz="2800" dirty="0">
              <a:latin typeface="Gloucester MT Extra Condensed" panose="02030808020601010101" pitchFamily="18" charset="0"/>
            </a:endParaRPr>
          </a:p>
        </p:txBody>
      </p:sp>
      <p:sp>
        <p:nvSpPr>
          <p:cNvPr id="25" name="TextBox 24">
            <a:extLst>
              <a:ext uri="{FF2B5EF4-FFF2-40B4-BE49-F238E27FC236}">
                <a16:creationId xmlns:a16="http://schemas.microsoft.com/office/drawing/2014/main" id="{F7C5A437-03D4-409C-B6D4-CA51CB9E409A}"/>
              </a:ext>
            </a:extLst>
          </p:cNvPr>
          <p:cNvSpPr txBox="1"/>
          <p:nvPr/>
        </p:nvSpPr>
        <p:spPr>
          <a:xfrm>
            <a:off x="6019949" y="1687675"/>
            <a:ext cx="5706692" cy="523220"/>
          </a:xfrm>
          <a:prstGeom prst="rect">
            <a:avLst/>
          </a:prstGeom>
          <a:noFill/>
        </p:spPr>
        <p:txBody>
          <a:bodyPr wrap="square" rtlCol="0">
            <a:spAutoFit/>
          </a:bodyPr>
          <a:lstStyle/>
          <a:p>
            <a:pPr algn="ctr"/>
            <a:r>
              <a:rPr lang="en-US" sz="2800" dirty="0">
                <a:solidFill>
                  <a:schemeClr val="bg1"/>
                </a:solidFill>
                <a:latin typeface="Modern No. 20" panose="02070704070505020303" pitchFamily="18" charset="0"/>
              </a:rPr>
              <a:t>Type 3:  Internal Factor</a:t>
            </a:r>
          </a:p>
        </p:txBody>
      </p:sp>
      <p:pic>
        <p:nvPicPr>
          <p:cNvPr id="4" name="Picture 3" descr="A close up of a hand&#10;&#10;Description automatically generated">
            <a:extLst>
              <a:ext uri="{FF2B5EF4-FFF2-40B4-BE49-F238E27FC236}">
                <a16:creationId xmlns:a16="http://schemas.microsoft.com/office/drawing/2014/main" id="{A5888A25-83F2-4820-BAA2-6E5FEE371B89}"/>
              </a:ext>
            </a:extLst>
          </p:cNvPr>
          <p:cNvPicPr>
            <a:picLocks noChangeAspect="1"/>
          </p:cNvPicPr>
          <p:nvPr/>
        </p:nvPicPr>
        <p:blipFill rotWithShape="1">
          <a:blip r:embed="rId3">
            <a:extLst>
              <a:ext uri="{28A0092B-C50C-407E-A947-70E740481C1C}">
                <a14:useLocalDpi xmlns:a14="http://schemas.microsoft.com/office/drawing/2010/main" val="0"/>
              </a:ext>
            </a:extLst>
          </a:blip>
          <a:srcRect l="15874" t="-723" r="14092" b="723"/>
          <a:stretch/>
        </p:blipFill>
        <p:spPr>
          <a:xfrm>
            <a:off x="344906" y="1776155"/>
            <a:ext cx="4275221" cy="4069650"/>
          </a:xfrm>
          <a:prstGeom prst="rect">
            <a:avLst/>
          </a:prstGeom>
        </p:spPr>
      </p:pic>
      <p:sp>
        <p:nvSpPr>
          <p:cNvPr id="22" name="Rectangle 21">
            <a:extLst>
              <a:ext uri="{FF2B5EF4-FFF2-40B4-BE49-F238E27FC236}">
                <a16:creationId xmlns:a16="http://schemas.microsoft.com/office/drawing/2014/main" id="{10F6823B-09EA-43FD-83C3-ADDE24A106B5}"/>
              </a:ext>
            </a:extLst>
          </p:cNvPr>
          <p:cNvSpPr/>
          <p:nvPr/>
        </p:nvSpPr>
        <p:spPr>
          <a:xfrm>
            <a:off x="6300442" y="2368613"/>
            <a:ext cx="5141587" cy="2648554"/>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5B6D9BF7-4F25-4F46-BC2B-890E643D201E}"/>
              </a:ext>
            </a:extLst>
          </p:cNvPr>
          <p:cNvSpPr txBox="1"/>
          <p:nvPr/>
        </p:nvSpPr>
        <p:spPr>
          <a:xfrm>
            <a:off x="6800189" y="2852211"/>
            <a:ext cx="4388299" cy="1569660"/>
          </a:xfrm>
          <a:prstGeom prst="rect">
            <a:avLst/>
          </a:prstGeom>
          <a:noFill/>
        </p:spPr>
        <p:txBody>
          <a:bodyPr wrap="square" rtlCol="0">
            <a:spAutoFit/>
          </a:bodyPr>
          <a:lstStyle/>
          <a:p>
            <a:pPr algn="ctr"/>
            <a:r>
              <a:rPr lang="en-US" sz="2400" dirty="0">
                <a:solidFill>
                  <a:schemeClr val="bg1"/>
                </a:solidFill>
                <a:latin typeface="Modern No. 20" panose="02070704070505020303" pitchFamily="18" charset="0"/>
              </a:rPr>
              <a:t>Type 3 violence are acts against coworkers, supervisors, or managers by a present or former </a:t>
            </a:r>
          </a:p>
          <a:p>
            <a:pPr algn="ctr"/>
            <a:r>
              <a:rPr lang="en-US" sz="2400" dirty="0">
                <a:solidFill>
                  <a:schemeClr val="bg1"/>
                </a:solidFill>
                <a:latin typeface="Modern No. 20" panose="02070704070505020303" pitchFamily="18" charset="0"/>
              </a:rPr>
              <a:t>employee.</a:t>
            </a:r>
          </a:p>
        </p:txBody>
      </p:sp>
    </p:spTree>
    <p:extLst>
      <p:ext uri="{BB962C8B-B14F-4D97-AF65-F5344CB8AC3E}">
        <p14:creationId xmlns:p14="http://schemas.microsoft.com/office/powerpoint/2010/main" val="1650916808"/>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F5AADEA-98C4-494F-BEBB-091B0AD77559}"/>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a:extLst>
              <a:ext uri="{FF2B5EF4-FFF2-40B4-BE49-F238E27FC236}">
                <a16:creationId xmlns:a16="http://schemas.microsoft.com/office/drawing/2014/main" id="{4A88AB99-7F9A-4605-9563-E6C0A42E2BF7}"/>
              </a:ext>
            </a:extLst>
          </p:cNvPr>
          <p:cNvCxnSpPr>
            <a:cxnSpLocks/>
          </p:cNvCxnSpPr>
          <p:nvPr/>
        </p:nvCxnSpPr>
        <p:spPr>
          <a:xfrm>
            <a:off x="4728411" y="3810980"/>
            <a:ext cx="890336"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47C211F9-CB48-4A8C-813E-478F29B823AA}"/>
              </a:ext>
            </a:extLst>
          </p:cNvPr>
          <p:cNvCxnSpPr>
            <a:cxnSpLocks/>
          </p:cNvCxnSpPr>
          <p:nvPr/>
        </p:nvCxnSpPr>
        <p:spPr>
          <a:xfrm>
            <a:off x="5630778" y="1389646"/>
            <a:ext cx="0" cy="5251784"/>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4C7E04F-0E34-4548-8D61-389F85C00E63}"/>
              </a:ext>
            </a:extLst>
          </p:cNvPr>
          <p:cNvCxnSpPr>
            <a:cxnSpLocks/>
          </p:cNvCxnSpPr>
          <p:nvPr/>
        </p:nvCxnSpPr>
        <p:spPr>
          <a:xfrm>
            <a:off x="5606714" y="6641430"/>
            <a:ext cx="3777918"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76F909B-6183-4CE0-82B1-490901AD55A0}"/>
              </a:ext>
            </a:extLst>
          </p:cNvPr>
          <p:cNvCxnSpPr>
            <a:cxnSpLocks/>
          </p:cNvCxnSpPr>
          <p:nvPr/>
        </p:nvCxnSpPr>
        <p:spPr>
          <a:xfrm>
            <a:off x="5606714" y="1389646"/>
            <a:ext cx="3597444"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85F4940E-F5EC-499C-B611-DC8CDE749AF5}"/>
              </a:ext>
            </a:extLst>
          </p:cNvPr>
          <p:cNvSpPr/>
          <p:nvPr/>
        </p:nvSpPr>
        <p:spPr>
          <a:xfrm>
            <a:off x="629657" y="-1"/>
            <a:ext cx="10932688" cy="1139335"/>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42E97772-DE55-449E-B461-5C7EFC421192}"/>
              </a:ext>
            </a:extLst>
          </p:cNvPr>
          <p:cNvSpPr/>
          <p:nvPr/>
        </p:nvSpPr>
        <p:spPr>
          <a:xfrm>
            <a:off x="5907507" y="1528015"/>
            <a:ext cx="5947597" cy="78028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0" name="Straight Connector 29">
            <a:extLst>
              <a:ext uri="{FF2B5EF4-FFF2-40B4-BE49-F238E27FC236}">
                <a16:creationId xmlns:a16="http://schemas.microsoft.com/office/drawing/2014/main" id="{BA9307EC-FF6F-4668-8D5D-C7913DC9B7BF}"/>
              </a:ext>
            </a:extLst>
          </p:cNvPr>
          <p:cNvCxnSpPr>
            <a:cxnSpLocks/>
          </p:cNvCxnSpPr>
          <p:nvPr/>
        </p:nvCxnSpPr>
        <p:spPr>
          <a:xfrm>
            <a:off x="687333" y="0"/>
            <a:ext cx="0" cy="113933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558C341-2FDC-4F88-B28C-E802170B54FE}"/>
              </a:ext>
            </a:extLst>
          </p:cNvPr>
          <p:cNvCxnSpPr>
            <a:cxnSpLocks/>
          </p:cNvCxnSpPr>
          <p:nvPr/>
        </p:nvCxnSpPr>
        <p:spPr>
          <a:xfrm>
            <a:off x="11502190" y="0"/>
            <a:ext cx="0" cy="113933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9A7E18C-0347-4CCC-809A-343C77D23AAA}"/>
              </a:ext>
            </a:extLst>
          </p:cNvPr>
          <p:cNvCxnSpPr>
            <a:cxnSpLocks/>
          </p:cNvCxnSpPr>
          <p:nvPr/>
        </p:nvCxnSpPr>
        <p:spPr>
          <a:xfrm>
            <a:off x="4728411" y="2791326"/>
            <a:ext cx="0" cy="348915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C6CAC2E-F8C1-43A8-9276-B0588FC00EEC}"/>
              </a:ext>
            </a:extLst>
          </p:cNvPr>
          <p:cNvCxnSpPr>
            <a:cxnSpLocks/>
          </p:cNvCxnSpPr>
          <p:nvPr/>
        </p:nvCxnSpPr>
        <p:spPr>
          <a:xfrm>
            <a:off x="236621" y="1528014"/>
            <a:ext cx="0" cy="348915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3FF2754-CA58-4156-8FCF-6A9FF40ECE58}"/>
              </a:ext>
            </a:extLst>
          </p:cNvPr>
          <p:cNvCxnSpPr>
            <a:cxnSpLocks/>
          </p:cNvCxnSpPr>
          <p:nvPr/>
        </p:nvCxnSpPr>
        <p:spPr>
          <a:xfrm>
            <a:off x="92242" y="1665349"/>
            <a:ext cx="1616242"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9B50676E-C7D5-4C03-918E-437B7C78556C}"/>
              </a:ext>
            </a:extLst>
          </p:cNvPr>
          <p:cNvCxnSpPr>
            <a:cxnSpLocks/>
          </p:cNvCxnSpPr>
          <p:nvPr/>
        </p:nvCxnSpPr>
        <p:spPr>
          <a:xfrm>
            <a:off x="3553327" y="5980676"/>
            <a:ext cx="1616242" cy="0"/>
          </a:xfrm>
          <a:prstGeom prst="line">
            <a:avLst/>
          </a:prstGeom>
          <a:ln w="38100"/>
        </p:spPr>
        <p:style>
          <a:lnRef idx="1">
            <a:schemeClr val="dk1"/>
          </a:lnRef>
          <a:fillRef idx="0">
            <a:schemeClr val="dk1"/>
          </a:fillRef>
          <a:effectRef idx="0">
            <a:schemeClr val="dk1"/>
          </a:effectRef>
          <a:fontRef idx="minor">
            <a:schemeClr val="tx1"/>
          </a:fontRef>
        </p:style>
      </p:cxnSp>
      <p:pic>
        <p:nvPicPr>
          <p:cNvPr id="39" name="Picture 38">
            <a:extLst>
              <a:ext uri="{FF2B5EF4-FFF2-40B4-BE49-F238E27FC236}">
                <a16:creationId xmlns:a16="http://schemas.microsoft.com/office/drawing/2014/main" id="{AF246AD2-785C-459C-8BFB-0DBD87516C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80" y="6380670"/>
            <a:ext cx="382392" cy="393569"/>
          </a:xfrm>
          <a:prstGeom prst="rect">
            <a:avLst/>
          </a:prstGeom>
        </p:spPr>
      </p:pic>
      <p:sp>
        <p:nvSpPr>
          <p:cNvPr id="40" name="TextBox 39">
            <a:extLst>
              <a:ext uri="{FF2B5EF4-FFF2-40B4-BE49-F238E27FC236}">
                <a16:creationId xmlns:a16="http://schemas.microsoft.com/office/drawing/2014/main" id="{30C931C4-D0FA-4A6D-B682-1F89F298E164}"/>
              </a:ext>
            </a:extLst>
          </p:cNvPr>
          <p:cNvSpPr txBox="1"/>
          <p:nvPr/>
        </p:nvSpPr>
        <p:spPr>
          <a:xfrm>
            <a:off x="475272" y="6360325"/>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sp>
        <p:nvSpPr>
          <p:cNvPr id="24" name="TextBox 23">
            <a:extLst>
              <a:ext uri="{FF2B5EF4-FFF2-40B4-BE49-F238E27FC236}">
                <a16:creationId xmlns:a16="http://schemas.microsoft.com/office/drawing/2014/main" id="{C5D77344-D168-4C02-98AB-816A2A439764}"/>
              </a:ext>
            </a:extLst>
          </p:cNvPr>
          <p:cNvSpPr txBox="1"/>
          <p:nvPr/>
        </p:nvSpPr>
        <p:spPr>
          <a:xfrm>
            <a:off x="687333" y="0"/>
            <a:ext cx="10754699" cy="1107996"/>
          </a:xfrm>
          <a:prstGeom prst="rect">
            <a:avLst/>
          </a:prstGeom>
          <a:noFill/>
        </p:spPr>
        <p:txBody>
          <a:bodyPr wrap="square" rtlCol="0">
            <a:spAutoFit/>
          </a:bodyPr>
          <a:lstStyle/>
          <a:p>
            <a:pPr algn="ctr"/>
            <a:r>
              <a:rPr lang="en-US" sz="6000" dirty="0">
                <a:latin typeface="Gloucester MT Extra Condensed" panose="02030808020601010101" pitchFamily="18" charset="0"/>
              </a:rPr>
              <a:t>Types of Workplace Violence: </a:t>
            </a:r>
            <a:r>
              <a:rPr lang="en-US" sz="6600" dirty="0">
                <a:latin typeface="Gloucester MT Extra Condensed" panose="02030808020601010101" pitchFamily="18" charset="0"/>
              </a:rPr>
              <a:t>Type 4</a:t>
            </a:r>
            <a:r>
              <a:rPr lang="en-US" sz="6000" dirty="0">
                <a:latin typeface="Gloucester MT Extra Condensed" panose="02030808020601010101" pitchFamily="18" charset="0"/>
              </a:rPr>
              <a:t> </a:t>
            </a:r>
            <a:endParaRPr lang="en-US" sz="2800" dirty="0">
              <a:latin typeface="Gloucester MT Extra Condensed" panose="02030808020601010101" pitchFamily="18" charset="0"/>
            </a:endParaRPr>
          </a:p>
        </p:txBody>
      </p:sp>
      <p:sp>
        <p:nvSpPr>
          <p:cNvPr id="25" name="TextBox 24">
            <a:extLst>
              <a:ext uri="{FF2B5EF4-FFF2-40B4-BE49-F238E27FC236}">
                <a16:creationId xmlns:a16="http://schemas.microsoft.com/office/drawing/2014/main" id="{F7C5A437-03D4-409C-B6D4-CA51CB9E409A}"/>
              </a:ext>
            </a:extLst>
          </p:cNvPr>
          <p:cNvSpPr txBox="1"/>
          <p:nvPr/>
        </p:nvSpPr>
        <p:spPr>
          <a:xfrm>
            <a:off x="6019949" y="1687675"/>
            <a:ext cx="5706692" cy="523220"/>
          </a:xfrm>
          <a:prstGeom prst="rect">
            <a:avLst/>
          </a:prstGeom>
          <a:noFill/>
        </p:spPr>
        <p:txBody>
          <a:bodyPr wrap="square" rtlCol="0">
            <a:spAutoFit/>
          </a:bodyPr>
          <a:lstStyle/>
          <a:p>
            <a:pPr algn="ctr"/>
            <a:r>
              <a:rPr lang="en-US" sz="2800" dirty="0">
                <a:solidFill>
                  <a:schemeClr val="bg1"/>
                </a:solidFill>
                <a:latin typeface="Modern No. 20" panose="02070704070505020303" pitchFamily="18" charset="0"/>
              </a:rPr>
              <a:t>Type 4:  External Factor</a:t>
            </a:r>
          </a:p>
        </p:txBody>
      </p:sp>
      <p:sp>
        <p:nvSpPr>
          <p:cNvPr id="22" name="Rectangle 21">
            <a:extLst>
              <a:ext uri="{FF2B5EF4-FFF2-40B4-BE49-F238E27FC236}">
                <a16:creationId xmlns:a16="http://schemas.microsoft.com/office/drawing/2014/main" id="{10F6823B-09EA-43FD-83C3-ADDE24A106B5}"/>
              </a:ext>
            </a:extLst>
          </p:cNvPr>
          <p:cNvSpPr/>
          <p:nvPr/>
        </p:nvSpPr>
        <p:spPr>
          <a:xfrm>
            <a:off x="6300442" y="2368612"/>
            <a:ext cx="5141587" cy="309973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5B6D9BF7-4F25-4F46-BC2B-890E643D201E}"/>
              </a:ext>
            </a:extLst>
          </p:cNvPr>
          <p:cNvSpPr txBox="1"/>
          <p:nvPr/>
        </p:nvSpPr>
        <p:spPr>
          <a:xfrm>
            <a:off x="6699960" y="2733020"/>
            <a:ext cx="4467726" cy="2308324"/>
          </a:xfrm>
          <a:prstGeom prst="rect">
            <a:avLst/>
          </a:prstGeom>
          <a:noFill/>
        </p:spPr>
        <p:txBody>
          <a:bodyPr wrap="square" rtlCol="0">
            <a:spAutoFit/>
          </a:bodyPr>
          <a:lstStyle/>
          <a:p>
            <a:pPr algn="ctr"/>
            <a:r>
              <a:rPr lang="en-US" sz="2400" dirty="0">
                <a:solidFill>
                  <a:schemeClr val="bg1"/>
                </a:solidFill>
                <a:latin typeface="Modern No. 20" panose="02070704070505020303" pitchFamily="18" charset="0"/>
              </a:rPr>
              <a:t>Type 4 violence are acts committed in the workplace by someone who doesn’t work there, but has </a:t>
            </a:r>
          </a:p>
          <a:p>
            <a:pPr algn="ctr"/>
            <a:r>
              <a:rPr lang="en-US" sz="2400" dirty="0">
                <a:solidFill>
                  <a:schemeClr val="bg1"/>
                </a:solidFill>
                <a:latin typeface="Modern No. 20" panose="02070704070505020303" pitchFamily="18" charset="0"/>
              </a:rPr>
              <a:t>a personal relationship with an employee, such as an abusive spouse or angered/jealous ex.</a:t>
            </a:r>
          </a:p>
        </p:txBody>
      </p:sp>
      <p:pic>
        <p:nvPicPr>
          <p:cNvPr id="5" name="Picture 4" descr="A group of people standing in a room&#10;&#10;Description automatically generated">
            <a:extLst>
              <a:ext uri="{FF2B5EF4-FFF2-40B4-BE49-F238E27FC236}">
                <a16:creationId xmlns:a16="http://schemas.microsoft.com/office/drawing/2014/main" id="{41954681-7369-4E92-9F03-E0428CE2FC9B}"/>
              </a:ext>
            </a:extLst>
          </p:cNvPr>
          <p:cNvPicPr>
            <a:picLocks noChangeAspect="1"/>
          </p:cNvPicPr>
          <p:nvPr/>
        </p:nvPicPr>
        <p:blipFill rotWithShape="1">
          <a:blip r:embed="rId3">
            <a:extLst>
              <a:ext uri="{28A0092B-C50C-407E-A947-70E740481C1C}">
                <a14:useLocalDpi xmlns:a14="http://schemas.microsoft.com/office/drawing/2010/main" val="0"/>
              </a:ext>
            </a:extLst>
          </a:blip>
          <a:srcRect l="13918" t="35723" r="44719" b="5287"/>
          <a:stretch/>
        </p:blipFill>
        <p:spPr>
          <a:xfrm>
            <a:off x="381001" y="1840283"/>
            <a:ext cx="4255043" cy="4045582"/>
          </a:xfrm>
          <a:prstGeom prst="rect">
            <a:avLst/>
          </a:prstGeom>
        </p:spPr>
      </p:pic>
    </p:spTree>
    <p:extLst>
      <p:ext uri="{BB962C8B-B14F-4D97-AF65-F5344CB8AC3E}">
        <p14:creationId xmlns:p14="http://schemas.microsoft.com/office/powerpoint/2010/main" val="3967502733"/>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BCEF468-44D0-424A-948B-A7B386A7CE8E}"/>
              </a:ext>
            </a:extLst>
          </p:cNvPr>
          <p:cNvSpPr/>
          <p:nvPr/>
        </p:nvSpPr>
        <p:spPr>
          <a:xfrm>
            <a:off x="0" y="0"/>
            <a:ext cx="12192000" cy="847493"/>
          </a:xfrm>
          <a:prstGeom prst="rect">
            <a:avLst/>
          </a:prstGeom>
          <a:solidFill>
            <a:srgbClr val="33486E"/>
          </a:solidFill>
          <a:ln w="57150">
            <a:solidFill>
              <a:srgbClr val="33486E"/>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425793DA-EA6C-401F-8E87-706DD5237330}"/>
              </a:ext>
            </a:extLst>
          </p:cNvPr>
          <p:cNvPicPr>
            <a:picLocks noChangeAspect="1"/>
          </p:cNvPicPr>
          <p:nvPr/>
        </p:nvPicPr>
        <p:blipFill rotWithShape="1">
          <a:blip r:embed="rId2">
            <a:extLst>
              <a:ext uri="{28A0092B-C50C-407E-A947-70E740481C1C}">
                <a14:useLocalDpi xmlns:a14="http://schemas.microsoft.com/office/drawing/2010/main" val="0"/>
              </a:ext>
            </a:extLst>
          </a:blip>
          <a:srcRect l="19889" t="-598" r="50000" b="598"/>
          <a:stretch/>
        </p:blipFill>
        <p:spPr>
          <a:xfrm>
            <a:off x="9071808" y="469392"/>
            <a:ext cx="2841279" cy="5740337"/>
          </a:xfrm>
          <a:prstGeom prst="rect">
            <a:avLst/>
          </a:prstGeom>
          <a:ln w="38100">
            <a:solidFill>
              <a:schemeClr val="bg1"/>
            </a:solidFill>
          </a:ln>
        </p:spPr>
      </p:pic>
      <p:sp>
        <p:nvSpPr>
          <p:cNvPr id="2" name="Rectangle 1">
            <a:extLst>
              <a:ext uri="{FF2B5EF4-FFF2-40B4-BE49-F238E27FC236}">
                <a16:creationId xmlns:a16="http://schemas.microsoft.com/office/drawing/2014/main" id="{B781FA1F-815A-4BCE-BA85-D4C3930B9247}"/>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6335407A-7684-45B8-8C96-0185013C6C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80" y="6380670"/>
            <a:ext cx="382392" cy="393569"/>
          </a:xfrm>
          <a:prstGeom prst="rect">
            <a:avLst/>
          </a:prstGeom>
        </p:spPr>
      </p:pic>
      <p:sp>
        <p:nvSpPr>
          <p:cNvPr id="9" name="TextBox 8">
            <a:extLst>
              <a:ext uri="{FF2B5EF4-FFF2-40B4-BE49-F238E27FC236}">
                <a16:creationId xmlns:a16="http://schemas.microsoft.com/office/drawing/2014/main" id="{4C7D4C13-251C-4120-8AB2-41DAB91EE163}"/>
              </a:ext>
            </a:extLst>
          </p:cNvPr>
          <p:cNvSpPr txBox="1"/>
          <p:nvPr/>
        </p:nvSpPr>
        <p:spPr>
          <a:xfrm>
            <a:off x="475272" y="6360325"/>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sp>
        <p:nvSpPr>
          <p:cNvPr id="11" name="TextBox 10">
            <a:extLst>
              <a:ext uri="{FF2B5EF4-FFF2-40B4-BE49-F238E27FC236}">
                <a16:creationId xmlns:a16="http://schemas.microsoft.com/office/drawing/2014/main" id="{4F0AD871-484D-44E3-BDCE-38A657CA5909}"/>
              </a:ext>
            </a:extLst>
          </p:cNvPr>
          <p:cNvSpPr txBox="1"/>
          <p:nvPr/>
        </p:nvSpPr>
        <p:spPr>
          <a:xfrm>
            <a:off x="544676" y="1043731"/>
            <a:ext cx="7671912" cy="5509200"/>
          </a:xfrm>
          <a:prstGeom prst="rect">
            <a:avLst/>
          </a:prstGeom>
          <a:noFill/>
        </p:spPr>
        <p:txBody>
          <a:bodyPr wrap="square" rtlCol="0">
            <a:spAutoFit/>
          </a:bodyPr>
          <a:lstStyle/>
          <a:p>
            <a:pPr algn="ctr"/>
            <a:r>
              <a:rPr lang="en-US" sz="2800" dirty="0">
                <a:latin typeface="Modern No. 20" panose="02070704070505020303" pitchFamily="18" charset="0"/>
              </a:rPr>
              <a:t>IMPORTANT</a:t>
            </a:r>
            <a:r>
              <a:rPr lang="en-US" sz="2400" dirty="0">
                <a:latin typeface="Modern No. 20" panose="02070704070505020303" pitchFamily="18" charset="0"/>
              </a:rPr>
              <a:t>: </a:t>
            </a:r>
          </a:p>
          <a:p>
            <a:pPr algn="ctr"/>
            <a:endParaRPr lang="en-US" sz="2400" dirty="0">
              <a:latin typeface="Modern No. 20" panose="02070704070505020303" pitchFamily="18" charset="0"/>
            </a:endParaRPr>
          </a:p>
          <a:p>
            <a:pPr algn="ctr"/>
            <a:r>
              <a:rPr lang="en-US" sz="2000" dirty="0">
                <a:latin typeface="Modern No. 20" panose="02070704070505020303" pitchFamily="18" charset="0"/>
              </a:rPr>
              <a:t>If you have an active restraining order on someone that frequents or is connected to the Organization’s main office(s) or job site(s), you MUST provide a copy of the restraining order to the Human Resources (HR) department. This is for your own protection, as well as the protection of others. Failure to provide a copy of the restraining order to HR could result in a civil suit by the company, should the person restrained ever cause an act of workplace violence on any company property or job site.</a:t>
            </a:r>
          </a:p>
          <a:p>
            <a:pPr algn="ctr"/>
            <a:endParaRPr lang="en-US" sz="2000" dirty="0">
              <a:latin typeface="Modern No. 20" panose="02070704070505020303" pitchFamily="18" charset="0"/>
            </a:endParaRPr>
          </a:p>
          <a:p>
            <a:pPr algn="ctr"/>
            <a:r>
              <a:rPr lang="en-US" sz="2000" dirty="0">
                <a:latin typeface="Modern No. 20" panose="02070704070505020303" pitchFamily="18" charset="0"/>
              </a:rPr>
              <a:t>Disclosure of the restraining order information shall only be given to those at that require the knowledge for safety and security purposes. (Should the person restrained ever cause an act of workplace violence, the restraining order information may then be given to the legal representative[s] and/or local authorities.)</a:t>
            </a:r>
          </a:p>
          <a:p>
            <a:pPr algn="ctr"/>
            <a:endParaRPr lang="en-US" sz="2000" dirty="0">
              <a:latin typeface="Modern No. 20" panose="02070704070505020303" pitchFamily="18" charset="0"/>
            </a:endParaRPr>
          </a:p>
          <a:p>
            <a:endParaRPr lang="en-US" sz="2000" dirty="0">
              <a:latin typeface="Modern No. 20" panose="02070704070505020303" pitchFamily="18" charset="0"/>
            </a:endParaRPr>
          </a:p>
        </p:txBody>
      </p:sp>
    </p:spTree>
    <p:extLst>
      <p:ext uri="{BB962C8B-B14F-4D97-AF65-F5344CB8AC3E}">
        <p14:creationId xmlns:p14="http://schemas.microsoft.com/office/powerpoint/2010/main" val="2110777055"/>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C2DAD12-EBAA-4907-8730-88104D499634}"/>
              </a:ext>
            </a:extLst>
          </p:cNvPr>
          <p:cNvSpPr/>
          <p:nvPr/>
        </p:nvSpPr>
        <p:spPr>
          <a:xfrm>
            <a:off x="0" y="1418231"/>
            <a:ext cx="12192000" cy="4842211"/>
          </a:xfrm>
          <a:prstGeom prst="rect">
            <a:avLst/>
          </a:prstGeom>
          <a:solidFill>
            <a:schemeClr val="bg1">
              <a:lumMod val="65000"/>
            </a:schemeClr>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Rectangle 2">
            <a:extLst>
              <a:ext uri="{FF2B5EF4-FFF2-40B4-BE49-F238E27FC236}">
                <a16:creationId xmlns:a16="http://schemas.microsoft.com/office/drawing/2014/main" id="{179ECD3C-7BA5-4D28-A699-F865B749F4E3}"/>
              </a:ext>
            </a:extLst>
          </p:cNvPr>
          <p:cNvSpPr/>
          <p:nvPr/>
        </p:nvSpPr>
        <p:spPr>
          <a:xfrm>
            <a:off x="0" y="1614288"/>
            <a:ext cx="12192000" cy="4451684"/>
          </a:xfrm>
          <a:prstGeom prst="rect">
            <a:avLst/>
          </a:prstGeom>
          <a:solidFill>
            <a:srgbClr val="33486E"/>
          </a:solidFill>
          <a:ln w="571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Rectangle 1">
            <a:extLst>
              <a:ext uri="{FF2B5EF4-FFF2-40B4-BE49-F238E27FC236}">
                <a16:creationId xmlns:a16="http://schemas.microsoft.com/office/drawing/2014/main" id="{CD45F9E8-5793-41D9-9FFA-3D9D3D7ADDFB}"/>
              </a:ext>
            </a:extLst>
          </p:cNvPr>
          <p:cNvSpPr/>
          <p:nvPr/>
        </p:nvSpPr>
        <p:spPr>
          <a:xfrm>
            <a:off x="0" y="0"/>
            <a:ext cx="12192000" cy="6858000"/>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DC27CF42-9A56-4CC7-AD60-481DAF637748}"/>
              </a:ext>
            </a:extLst>
          </p:cNvPr>
          <p:cNvSpPr/>
          <p:nvPr/>
        </p:nvSpPr>
        <p:spPr>
          <a:xfrm>
            <a:off x="629657" y="0"/>
            <a:ext cx="10932688" cy="98053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E437DD9B-3B66-4440-9460-47C6D235AA8B}"/>
              </a:ext>
            </a:extLst>
          </p:cNvPr>
          <p:cNvCxnSpPr/>
          <p:nvPr/>
        </p:nvCxnSpPr>
        <p:spPr>
          <a:xfrm>
            <a:off x="687333" y="0"/>
            <a:ext cx="0" cy="98053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5D5798A-E5AB-47A2-8607-7ABDEDBFA576}"/>
              </a:ext>
            </a:extLst>
          </p:cNvPr>
          <p:cNvCxnSpPr/>
          <p:nvPr/>
        </p:nvCxnSpPr>
        <p:spPr>
          <a:xfrm>
            <a:off x="11502190" y="0"/>
            <a:ext cx="0" cy="98053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9D40288B-F51E-4137-BB44-89DC94BD95FD}"/>
              </a:ext>
            </a:extLst>
          </p:cNvPr>
          <p:cNvSpPr/>
          <p:nvPr/>
        </p:nvSpPr>
        <p:spPr>
          <a:xfrm>
            <a:off x="4561974" y="1277403"/>
            <a:ext cx="3068052" cy="5125453"/>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1E82290E-26A0-4175-9742-6C6EE3871C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80" y="6380670"/>
            <a:ext cx="382392" cy="393569"/>
          </a:xfrm>
          <a:prstGeom prst="rect">
            <a:avLst/>
          </a:prstGeom>
        </p:spPr>
      </p:pic>
      <p:sp>
        <p:nvSpPr>
          <p:cNvPr id="9" name="TextBox 8">
            <a:extLst>
              <a:ext uri="{FF2B5EF4-FFF2-40B4-BE49-F238E27FC236}">
                <a16:creationId xmlns:a16="http://schemas.microsoft.com/office/drawing/2014/main" id="{90312B70-9A87-4D82-A996-41E0E01C02A8}"/>
              </a:ext>
            </a:extLst>
          </p:cNvPr>
          <p:cNvSpPr txBox="1"/>
          <p:nvPr/>
        </p:nvSpPr>
        <p:spPr>
          <a:xfrm>
            <a:off x="475272" y="6360325"/>
            <a:ext cx="1484275" cy="415498"/>
          </a:xfrm>
          <a:prstGeom prst="rect">
            <a:avLst/>
          </a:prstGeom>
          <a:noFill/>
        </p:spPr>
        <p:txBody>
          <a:bodyPr wrap="square" rtlCol="0">
            <a:spAutoFit/>
          </a:bodyPr>
          <a:lstStyle/>
          <a:p>
            <a:r>
              <a:rPr lang="en-US" sz="1050" dirty="0">
                <a:effectLst>
                  <a:outerShdw blurRad="38100" dist="38100" dir="2700000" algn="tl">
                    <a:srgbClr val="000000">
                      <a:alpha val="43137"/>
                    </a:srgbClr>
                  </a:outerShdw>
                </a:effectLst>
                <a:latin typeface="Calligraph421 BT" panose="03060702050402020204" pitchFamily="66" charset="0"/>
              </a:rPr>
              <a:t>Insure</a:t>
            </a:r>
          </a:p>
          <a:p>
            <a:r>
              <a:rPr lang="en-US" sz="1050" dirty="0">
                <a:effectLst>
                  <a:outerShdw blurRad="38100" dist="38100" dir="2700000" algn="tl">
                    <a:srgbClr val="000000">
                      <a:alpha val="43137"/>
                    </a:srgbClr>
                  </a:outerShdw>
                </a:effectLst>
                <a:latin typeface="Calligraph421 BT" panose="03060702050402020204" pitchFamily="66" charset="0"/>
              </a:rPr>
              <a:t>Compliance</a:t>
            </a:r>
            <a:endParaRPr lang="en-US" sz="2000" dirty="0"/>
          </a:p>
        </p:txBody>
      </p:sp>
      <p:pic>
        <p:nvPicPr>
          <p:cNvPr id="11" name="Picture 10" descr="A picture containing fire, match, looking&#10;&#10;Description automatically generated">
            <a:extLst>
              <a:ext uri="{FF2B5EF4-FFF2-40B4-BE49-F238E27FC236}">
                <a16:creationId xmlns:a16="http://schemas.microsoft.com/office/drawing/2014/main" id="{C14694CB-CC53-43D8-8FE7-22EC10AF4261}"/>
              </a:ext>
            </a:extLst>
          </p:cNvPr>
          <p:cNvPicPr>
            <a:picLocks noChangeAspect="1"/>
          </p:cNvPicPr>
          <p:nvPr/>
        </p:nvPicPr>
        <p:blipFill rotWithShape="1">
          <a:blip r:embed="rId3">
            <a:extLst>
              <a:ext uri="{28A0092B-C50C-407E-A947-70E740481C1C}">
                <a14:useLocalDpi xmlns:a14="http://schemas.microsoft.com/office/drawing/2010/main" val="0"/>
              </a:ext>
            </a:extLst>
          </a:blip>
          <a:srcRect l="19145"/>
          <a:stretch/>
        </p:blipFill>
        <p:spPr>
          <a:xfrm>
            <a:off x="4796589" y="1419815"/>
            <a:ext cx="2598821" cy="4840628"/>
          </a:xfrm>
          <a:prstGeom prst="rect">
            <a:avLst/>
          </a:prstGeom>
        </p:spPr>
      </p:pic>
      <p:sp>
        <p:nvSpPr>
          <p:cNvPr id="21" name="TextBox 20">
            <a:extLst>
              <a:ext uri="{FF2B5EF4-FFF2-40B4-BE49-F238E27FC236}">
                <a16:creationId xmlns:a16="http://schemas.microsoft.com/office/drawing/2014/main" id="{2634EA92-6D08-4960-964E-DCDC9BB3F2DD}"/>
              </a:ext>
            </a:extLst>
          </p:cNvPr>
          <p:cNvSpPr txBox="1"/>
          <p:nvPr/>
        </p:nvSpPr>
        <p:spPr>
          <a:xfrm>
            <a:off x="701848" y="0"/>
            <a:ext cx="10740180" cy="1015663"/>
          </a:xfrm>
          <a:prstGeom prst="rect">
            <a:avLst/>
          </a:prstGeom>
          <a:noFill/>
        </p:spPr>
        <p:txBody>
          <a:bodyPr wrap="square" rtlCol="0">
            <a:spAutoFit/>
          </a:bodyPr>
          <a:lstStyle/>
          <a:p>
            <a:pPr algn="ctr"/>
            <a:r>
              <a:rPr lang="en-US" sz="6000" dirty="0">
                <a:latin typeface="Gloucester MT Extra Condensed" panose="02030808020601010101" pitchFamily="18" charset="0"/>
              </a:rPr>
              <a:t>Possible Causes for External Violence</a:t>
            </a:r>
            <a:endParaRPr lang="en-US" sz="2800" dirty="0">
              <a:latin typeface="Gloucester MT Extra Condensed" panose="02030808020601010101" pitchFamily="18" charset="0"/>
            </a:endParaRPr>
          </a:p>
        </p:txBody>
      </p:sp>
      <p:sp>
        <p:nvSpPr>
          <p:cNvPr id="22" name="TextBox 21">
            <a:extLst>
              <a:ext uri="{FF2B5EF4-FFF2-40B4-BE49-F238E27FC236}">
                <a16:creationId xmlns:a16="http://schemas.microsoft.com/office/drawing/2014/main" id="{38CC5EA3-2DBB-42A0-BD7E-0F94A87DF2F3}"/>
              </a:ext>
            </a:extLst>
          </p:cNvPr>
          <p:cNvSpPr txBox="1"/>
          <p:nvPr/>
        </p:nvSpPr>
        <p:spPr>
          <a:xfrm>
            <a:off x="161119" y="1804802"/>
            <a:ext cx="4400853" cy="3970318"/>
          </a:xfrm>
          <a:prstGeom prst="rect">
            <a:avLst/>
          </a:prstGeom>
          <a:noFill/>
        </p:spPr>
        <p:txBody>
          <a:bodyPr wrap="square" rtlCol="0">
            <a:spAutoFit/>
          </a:bodyPr>
          <a:lstStyle/>
          <a:p>
            <a:pPr algn="ctr"/>
            <a:r>
              <a:rPr lang="en-US" sz="2000" dirty="0">
                <a:solidFill>
                  <a:schemeClr val="bg1"/>
                </a:solidFill>
                <a:effectLst>
                  <a:outerShdw blurRad="38100" dist="38100" dir="2700000" algn="tl">
                    <a:srgbClr val="000000">
                      <a:alpha val="43137"/>
                    </a:srgbClr>
                  </a:outerShdw>
                </a:effectLst>
                <a:latin typeface="Modern No. 20" panose="02070704070505020303" pitchFamily="18" charset="0"/>
              </a:rPr>
              <a:t>While it is possible for there to be only one reason, there is usually more than a single reason someone threatens and/or causes an act of workplace violence. The examples of these reasons may include, but are not limited to: </a:t>
            </a:r>
          </a:p>
          <a:p>
            <a:pPr algn="ctr"/>
            <a:r>
              <a:rPr lang="en-US" dirty="0">
                <a:solidFill>
                  <a:schemeClr val="bg1"/>
                </a:solidFill>
                <a:effectLst>
                  <a:outerShdw blurRad="38100" dist="38100" dir="2700000" algn="tl">
                    <a:srgbClr val="000000">
                      <a:alpha val="43137"/>
                    </a:srgbClr>
                  </a:outerShdw>
                </a:effectLst>
                <a:latin typeface="Modern No. 20" panose="02070704070505020303" pitchFamily="18" charset="0"/>
              </a:rPr>
              <a:t>(Please note these are not listed in any particular order.)</a:t>
            </a:r>
          </a:p>
          <a:p>
            <a:pPr algn="ctr"/>
            <a:endParaRPr lang="en-US"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000" dirty="0">
                <a:solidFill>
                  <a:schemeClr val="bg1"/>
                </a:solidFill>
                <a:effectLst>
                  <a:outerShdw blurRad="38100" dist="38100" dir="2700000" algn="tl">
                    <a:srgbClr val="000000">
                      <a:alpha val="43137"/>
                    </a:srgbClr>
                  </a:outerShdw>
                </a:effectLst>
                <a:latin typeface="Modern No. 20" panose="02070704070505020303" pitchFamily="18" charset="0"/>
              </a:rPr>
              <a:t>Abuse or using of alcohol and/or drugs.</a:t>
            </a:r>
          </a:p>
          <a:p>
            <a:pPr marL="342900" indent="-342900">
              <a:buFont typeface="Wingdings" panose="05000000000000000000" pitchFamily="2" charset="2"/>
              <a:buChar char="Ø"/>
            </a:pPr>
            <a:endParaRPr lang="en-US" sz="9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000" dirty="0">
                <a:solidFill>
                  <a:schemeClr val="bg1"/>
                </a:solidFill>
                <a:effectLst>
                  <a:outerShdw blurRad="38100" dist="38100" dir="2700000" algn="tl">
                    <a:srgbClr val="000000">
                      <a:alpha val="43137"/>
                    </a:srgbClr>
                  </a:outerShdw>
                </a:effectLst>
                <a:latin typeface="Modern No. 20" panose="02070704070505020303" pitchFamily="18" charset="0"/>
              </a:rPr>
              <a:t>Depression</a:t>
            </a:r>
          </a:p>
          <a:p>
            <a:pPr marL="342900" indent="-342900">
              <a:buFont typeface="Wingdings" panose="05000000000000000000" pitchFamily="2" charset="2"/>
              <a:buChar char="Ø"/>
            </a:pPr>
            <a:endParaRPr lang="en-US" sz="900" dirty="0">
              <a:solidFill>
                <a:schemeClr val="bg1"/>
              </a:solidFill>
              <a:effectLst>
                <a:outerShdw blurRad="38100" dist="38100" dir="2700000" algn="tl">
                  <a:srgbClr val="000000">
                    <a:alpha val="43137"/>
                  </a:srgbClr>
                </a:outerShdw>
              </a:effectLst>
              <a:latin typeface="Modern No. 20" panose="02070704070505020303" pitchFamily="18" charset="0"/>
            </a:endParaRPr>
          </a:p>
        </p:txBody>
      </p:sp>
      <p:sp>
        <p:nvSpPr>
          <p:cNvPr id="23" name="TextBox 22">
            <a:extLst>
              <a:ext uri="{FF2B5EF4-FFF2-40B4-BE49-F238E27FC236}">
                <a16:creationId xmlns:a16="http://schemas.microsoft.com/office/drawing/2014/main" id="{15860C7C-D628-434A-A967-ED4DC447C1AF}"/>
              </a:ext>
            </a:extLst>
          </p:cNvPr>
          <p:cNvSpPr txBox="1"/>
          <p:nvPr/>
        </p:nvSpPr>
        <p:spPr>
          <a:xfrm>
            <a:off x="7784643" y="1804802"/>
            <a:ext cx="4252740" cy="4031873"/>
          </a:xfrm>
          <a:prstGeom prst="rect">
            <a:avLst/>
          </a:prstGeom>
          <a:noFill/>
        </p:spPr>
        <p:txBody>
          <a:bodyPr wrap="square" rtlCol="0">
            <a:spAutoFit/>
          </a:bodyPr>
          <a:lstStyle/>
          <a:p>
            <a:pPr marL="342900" indent="-342900">
              <a:buFont typeface="Wingdings" panose="05000000000000000000" pitchFamily="2" charset="2"/>
              <a:buChar char="Ø"/>
            </a:pPr>
            <a:r>
              <a:rPr lang="en-US" sz="2000" dirty="0">
                <a:solidFill>
                  <a:schemeClr val="bg1"/>
                </a:solidFill>
                <a:effectLst>
                  <a:outerShdw blurRad="38100" dist="38100" dir="2700000" algn="tl">
                    <a:srgbClr val="000000">
                      <a:alpha val="43137"/>
                    </a:srgbClr>
                  </a:outerShdw>
                </a:effectLst>
                <a:latin typeface="Modern No. 20" panose="02070704070505020303" pitchFamily="18" charset="0"/>
              </a:rPr>
              <a:t>Road rage, taken to the extreme.</a:t>
            </a:r>
          </a:p>
          <a:p>
            <a:pPr marL="342900" indent="-342900">
              <a:buFont typeface="Wingdings" panose="05000000000000000000" pitchFamily="2" charset="2"/>
              <a:buChar char="Ø"/>
            </a:pPr>
            <a:endParaRPr lang="en-US" sz="9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000" dirty="0">
                <a:solidFill>
                  <a:schemeClr val="bg1"/>
                </a:solidFill>
                <a:effectLst>
                  <a:outerShdw blurRad="38100" dist="38100" dir="2700000" algn="tl">
                    <a:srgbClr val="000000">
                      <a:alpha val="43137"/>
                    </a:srgbClr>
                  </a:outerShdw>
                </a:effectLst>
                <a:latin typeface="Modern No. 20" panose="02070704070505020303" pitchFamily="18" charset="0"/>
              </a:rPr>
              <a:t>Gambling addiction.</a:t>
            </a:r>
          </a:p>
          <a:p>
            <a:pPr marL="342900" indent="-342900">
              <a:buFont typeface="Wingdings" panose="05000000000000000000" pitchFamily="2" charset="2"/>
              <a:buChar char="Ø"/>
            </a:pPr>
            <a:endParaRPr lang="en-US" sz="9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000" dirty="0">
                <a:solidFill>
                  <a:schemeClr val="bg1"/>
                </a:solidFill>
                <a:effectLst>
                  <a:outerShdw blurRad="38100" dist="38100" dir="2700000" algn="tl">
                    <a:srgbClr val="000000">
                      <a:alpha val="43137"/>
                    </a:srgbClr>
                  </a:outerShdw>
                </a:effectLst>
                <a:latin typeface="Modern No. 20" panose="02070704070505020303" pitchFamily="18" charset="0"/>
              </a:rPr>
              <a:t>Recent loss of family or friend.</a:t>
            </a:r>
          </a:p>
          <a:p>
            <a:pPr marL="342900" indent="-342900">
              <a:buFont typeface="Wingdings" panose="05000000000000000000" pitchFamily="2" charset="2"/>
              <a:buChar char="Ø"/>
            </a:pPr>
            <a:endParaRPr lang="en-US" sz="9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000" dirty="0">
                <a:solidFill>
                  <a:schemeClr val="bg1"/>
                </a:solidFill>
                <a:effectLst>
                  <a:outerShdw blurRad="38100" dist="38100" dir="2700000" algn="tl">
                    <a:srgbClr val="000000">
                      <a:alpha val="43137"/>
                    </a:srgbClr>
                  </a:outerShdw>
                </a:effectLst>
                <a:latin typeface="Modern No. 20" panose="02070704070505020303" pitchFamily="18" charset="0"/>
              </a:rPr>
              <a:t>Loss of a home, vehicle or other important possession.</a:t>
            </a:r>
          </a:p>
          <a:p>
            <a:pPr marL="342900" indent="-342900">
              <a:buFont typeface="Wingdings" panose="05000000000000000000" pitchFamily="2" charset="2"/>
              <a:buChar char="Ø"/>
            </a:pPr>
            <a:endParaRPr lang="en-US" sz="9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000" dirty="0">
                <a:solidFill>
                  <a:schemeClr val="bg1"/>
                </a:solidFill>
                <a:effectLst>
                  <a:outerShdw blurRad="38100" dist="38100" dir="2700000" algn="tl">
                    <a:srgbClr val="000000">
                      <a:alpha val="43137"/>
                    </a:srgbClr>
                  </a:outerShdw>
                </a:effectLst>
                <a:latin typeface="Modern No. 20" panose="02070704070505020303" pitchFamily="18" charset="0"/>
              </a:rPr>
              <a:t>Separation, Divorce, Custody battle.</a:t>
            </a:r>
          </a:p>
          <a:p>
            <a:pPr marL="342900" indent="-342900">
              <a:buFont typeface="Wingdings" panose="05000000000000000000" pitchFamily="2" charset="2"/>
              <a:buChar char="Ø"/>
            </a:pPr>
            <a:endParaRPr lang="en-US" sz="1000" dirty="0">
              <a:solidFill>
                <a:schemeClr val="bg1"/>
              </a:solidFill>
              <a:effectLst>
                <a:outerShdw blurRad="38100" dist="38100" dir="2700000" algn="tl">
                  <a:srgbClr val="000000">
                    <a:alpha val="43137"/>
                  </a:srgbClr>
                </a:outerShdw>
              </a:effectLst>
              <a:latin typeface="Modern No. 20" panose="02070704070505020303" pitchFamily="18" charset="0"/>
            </a:endParaRPr>
          </a:p>
          <a:p>
            <a:pPr marL="342900" indent="-342900">
              <a:buFont typeface="Wingdings" panose="05000000000000000000" pitchFamily="2" charset="2"/>
              <a:buChar char="Ø"/>
            </a:pPr>
            <a:r>
              <a:rPr lang="en-US" sz="2000" dirty="0">
                <a:solidFill>
                  <a:schemeClr val="bg1"/>
                </a:solidFill>
                <a:effectLst>
                  <a:outerShdw blurRad="38100" dist="38100" dir="2700000" algn="tl">
                    <a:srgbClr val="000000">
                      <a:alpha val="43137"/>
                    </a:srgbClr>
                  </a:outerShdw>
                </a:effectLst>
                <a:latin typeface="Modern No. 20" panose="02070704070505020303" pitchFamily="18" charset="0"/>
              </a:rPr>
              <a:t>Desperation (can be linked to depression, but not always).</a:t>
            </a:r>
          </a:p>
          <a:p>
            <a:pPr marL="342900" indent="-342900">
              <a:buFont typeface="Wingdings" panose="05000000000000000000" pitchFamily="2" charset="2"/>
              <a:buChar char="Ø"/>
            </a:pPr>
            <a:endParaRPr lang="en-US" sz="2000" dirty="0">
              <a:solidFill>
                <a:schemeClr val="bg1"/>
              </a:solidFill>
              <a:effectLst>
                <a:outerShdw blurRad="38100" dist="38100" dir="2700000" algn="tl">
                  <a:srgbClr val="000000">
                    <a:alpha val="43137"/>
                  </a:srgbClr>
                </a:outerShdw>
              </a:effectLst>
              <a:latin typeface="Modern No. 20" panose="02070704070505020303" pitchFamily="18" charset="0"/>
            </a:endParaRPr>
          </a:p>
          <a:p>
            <a:endParaRPr lang="en-US" sz="2000" dirty="0">
              <a:solidFill>
                <a:schemeClr val="bg1"/>
              </a:solidFill>
              <a:effectLst>
                <a:outerShdw blurRad="38100" dist="38100" dir="2700000" algn="tl">
                  <a:srgbClr val="000000">
                    <a:alpha val="43137"/>
                  </a:srgbClr>
                </a:outerShdw>
              </a:effectLst>
              <a:latin typeface="Modern No. 20" panose="02070704070505020303" pitchFamily="18" charset="0"/>
            </a:endParaRPr>
          </a:p>
        </p:txBody>
      </p:sp>
    </p:spTree>
    <p:extLst>
      <p:ext uri="{BB962C8B-B14F-4D97-AF65-F5344CB8AC3E}">
        <p14:creationId xmlns:p14="http://schemas.microsoft.com/office/powerpoint/2010/main" val="195536562"/>
      </p:ext>
    </p:extLst>
  </p:cSld>
  <p:clrMapOvr>
    <a:masterClrMapping/>
  </p:clrMapOvr>
  <p:transition spd="med">
    <p:pull/>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TotalTime>
  <Words>1651</Words>
  <Application>Microsoft Macintosh PowerPoint</Application>
  <PresentationFormat>Widescreen</PresentationFormat>
  <Paragraphs>220</Paragraphs>
  <Slides>24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Arial</vt:lpstr>
      <vt:lpstr>Bahnschrift Condensed</vt:lpstr>
      <vt:lpstr>Calibri</vt:lpstr>
      <vt:lpstr>Calibri Light</vt:lpstr>
      <vt:lpstr>Calligraph421 BT</vt:lpstr>
      <vt:lpstr>Gloucester MT Extra Condensed</vt:lpstr>
      <vt:lpstr>Modern No. 20</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Brimhall</dc:creator>
  <cp:lastModifiedBy>Wayne Carroll</cp:lastModifiedBy>
  <cp:revision>22</cp:revision>
  <dcterms:created xsi:type="dcterms:W3CDTF">2019-05-14T18:18:36Z</dcterms:created>
  <dcterms:modified xsi:type="dcterms:W3CDTF">2026-03-24T10:31:25Z</dcterms:modified>
</cp:coreProperties>
</file>