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theme/themeOverride5.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6" r:id="rId4"/>
    <p:sldMasterId id="2147483962" r:id="rId5"/>
  </p:sldMasterIdLst>
  <p:notesMasterIdLst>
    <p:notesMasterId r:id="rId64"/>
  </p:notesMasterIdLst>
  <p:handoutMasterIdLst>
    <p:handoutMasterId r:id="rId65"/>
  </p:handoutMasterIdLst>
  <p:sldIdLst>
    <p:sldId id="307" r:id="rId6"/>
    <p:sldId id="313" r:id="rId7"/>
    <p:sldId id="1173" r:id="rId8"/>
    <p:sldId id="1172" r:id="rId9"/>
    <p:sldId id="1180" r:id="rId10"/>
    <p:sldId id="314" r:id="rId11"/>
    <p:sldId id="318" r:id="rId12"/>
    <p:sldId id="319" r:id="rId13"/>
    <p:sldId id="320" r:id="rId14"/>
    <p:sldId id="321" r:id="rId15"/>
    <p:sldId id="372" r:id="rId16"/>
    <p:sldId id="316" r:id="rId17"/>
    <p:sldId id="317" r:id="rId18"/>
    <p:sldId id="323" r:id="rId19"/>
    <p:sldId id="327" r:id="rId20"/>
    <p:sldId id="333" r:id="rId21"/>
    <p:sldId id="329" r:id="rId22"/>
    <p:sldId id="325" r:id="rId23"/>
    <p:sldId id="326" r:id="rId24"/>
    <p:sldId id="328" r:id="rId25"/>
    <p:sldId id="330" r:id="rId26"/>
    <p:sldId id="375" r:id="rId27"/>
    <p:sldId id="1179" r:id="rId28"/>
    <p:sldId id="359" r:id="rId29"/>
    <p:sldId id="354" r:id="rId30"/>
    <p:sldId id="347" r:id="rId31"/>
    <p:sldId id="355" r:id="rId32"/>
    <p:sldId id="356" r:id="rId33"/>
    <p:sldId id="357" r:id="rId34"/>
    <p:sldId id="358" r:id="rId35"/>
    <p:sldId id="376" r:id="rId36"/>
    <p:sldId id="470" r:id="rId37"/>
    <p:sldId id="489" r:id="rId38"/>
    <p:sldId id="1181" r:id="rId39"/>
    <p:sldId id="501" r:id="rId40"/>
    <p:sldId id="490" r:id="rId41"/>
    <p:sldId id="500" r:id="rId42"/>
    <p:sldId id="1175" r:id="rId43"/>
    <p:sldId id="491" r:id="rId44"/>
    <p:sldId id="361" r:id="rId45"/>
    <p:sldId id="382" r:id="rId46"/>
    <p:sldId id="373" r:id="rId47"/>
    <p:sldId id="502" r:id="rId48"/>
    <p:sldId id="336" r:id="rId49"/>
    <p:sldId id="378" r:id="rId50"/>
    <p:sldId id="379" r:id="rId51"/>
    <p:sldId id="341" r:id="rId52"/>
    <p:sldId id="340" r:id="rId53"/>
    <p:sldId id="374" r:id="rId54"/>
    <p:sldId id="343" r:id="rId55"/>
    <p:sldId id="344" r:id="rId56"/>
    <p:sldId id="345" r:id="rId57"/>
    <p:sldId id="346" r:id="rId58"/>
    <p:sldId id="370" r:id="rId59"/>
    <p:sldId id="377" r:id="rId60"/>
    <p:sldId id="367" r:id="rId61"/>
    <p:sldId id="368" r:id="rId62"/>
    <p:sldId id="371" r:id="rId63"/>
  </p:sldIdLst>
  <p:sldSz cx="9144000" cy="6858000" type="screen4x3"/>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5BC"/>
    <a:srgbClr val="99CC00"/>
    <a:srgbClr val="000000"/>
    <a:srgbClr val="FF0000"/>
    <a:srgbClr val="106F0C"/>
    <a:srgbClr val="4F75BC"/>
    <a:srgbClr val="E46C0A"/>
    <a:srgbClr val="CCCCFF"/>
    <a:srgbClr val="CC99FF"/>
    <a:srgbClr val="D24B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E95840-F004-4702-88F6-97ABB99C73E6}" v="5" dt="2025-03-28T17:40:13.2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635" autoAdjust="0"/>
    <p:restoredTop sz="83956" autoAdjust="0"/>
  </p:normalViewPr>
  <p:slideViewPr>
    <p:cSldViewPr>
      <p:cViewPr varScale="1">
        <p:scale>
          <a:sx n="86" d="100"/>
          <a:sy n="86" d="100"/>
        </p:scale>
        <p:origin x="1146" y="78"/>
      </p:cViewPr>
      <p:guideLst>
        <p:guide orient="horz" pos="2160"/>
        <p:guide pos="2880"/>
      </p:guideLst>
    </p:cSldViewPr>
  </p:slideViewPr>
  <p:outlineViewPr>
    <p:cViewPr>
      <p:scale>
        <a:sx n="33" d="100"/>
        <a:sy n="33" d="100"/>
      </p:scale>
      <p:origin x="0" y="28194"/>
    </p:cViewPr>
  </p:outlineViewPr>
  <p:notesTextViewPr>
    <p:cViewPr>
      <p:scale>
        <a:sx n="3" d="2"/>
        <a:sy n="3" d="2"/>
      </p:scale>
      <p:origin x="0" y="0"/>
    </p:cViewPr>
  </p:notesTextViewPr>
  <p:sorterViewPr>
    <p:cViewPr varScale="1">
      <p:scale>
        <a:sx n="100" d="100"/>
        <a:sy n="100" d="100"/>
      </p:scale>
      <p:origin x="0" y="0"/>
    </p:cViewPr>
  </p:sorterViewPr>
  <p:notesViewPr>
    <p:cSldViewPr>
      <p:cViewPr>
        <p:scale>
          <a:sx n="60" d="100"/>
          <a:sy n="60" d="100"/>
        </p:scale>
        <p:origin x="4672" y="1104"/>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Pupillo" userId="1cc2fb76-c543-4510-9d8b-d90af5d588db" providerId="ADAL" clId="{47E95840-F004-4702-88F6-97ABB99C73E6}"/>
    <pc:docChg chg="custSel addSld modSld">
      <pc:chgData name="James Pupillo" userId="1cc2fb76-c543-4510-9d8b-d90af5d588db" providerId="ADAL" clId="{47E95840-F004-4702-88F6-97ABB99C73E6}" dt="2025-03-28T17:41:08.596" v="34" actId="14100"/>
      <pc:docMkLst>
        <pc:docMk/>
      </pc:docMkLst>
      <pc:sldChg chg="addSp modSp add mod modAnim">
        <pc:chgData name="James Pupillo" userId="1cc2fb76-c543-4510-9d8b-d90af5d588db" providerId="ADAL" clId="{47E95840-F004-4702-88F6-97ABB99C73E6}" dt="2025-03-28T17:41:08.596" v="34" actId="14100"/>
        <pc:sldMkLst>
          <pc:docMk/>
          <pc:sldMk cId="1982181781" sldId="1181"/>
        </pc:sldMkLst>
        <pc:spChg chg="mod">
          <ac:chgData name="James Pupillo" userId="1cc2fb76-c543-4510-9d8b-d90af5d588db" providerId="ADAL" clId="{47E95840-F004-4702-88F6-97ABB99C73E6}" dt="2025-03-28T17:41:02.084" v="33" actId="20577"/>
          <ac:spMkLst>
            <pc:docMk/>
            <pc:sldMk cId="1982181781" sldId="1181"/>
            <ac:spMk id="3" creationId="{159DFCB8-E8EE-2A64-1E47-AE141E8FB92B}"/>
          </ac:spMkLst>
        </pc:spChg>
        <pc:picChg chg="add mod">
          <ac:chgData name="James Pupillo" userId="1cc2fb76-c543-4510-9d8b-d90af5d588db" providerId="ADAL" clId="{47E95840-F004-4702-88F6-97ABB99C73E6}" dt="2025-03-28T17:37:14.578" v="5"/>
          <ac:picMkLst>
            <pc:docMk/>
            <pc:sldMk cId="1982181781" sldId="1181"/>
            <ac:picMk id="4" creationId="{18DD6C4C-0B0A-159A-FD5D-E3CAF60491D2}"/>
          </ac:picMkLst>
        </pc:picChg>
        <pc:picChg chg="add mod">
          <ac:chgData name="James Pupillo" userId="1cc2fb76-c543-4510-9d8b-d90af5d588db" providerId="ADAL" clId="{47E95840-F004-4702-88F6-97ABB99C73E6}" dt="2025-03-28T17:41:08.596" v="34" actId="14100"/>
          <ac:picMkLst>
            <pc:docMk/>
            <pc:sldMk cId="1982181781" sldId="1181"/>
            <ac:picMk id="5" creationId="{1C0E164A-CB3E-7B4F-1D0D-7F6FD0F96E4F}"/>
          </ac:picMkLst>
        </pc:pic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Worksheet%20in%20Presentation8"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377E-44D3-8285-8D5D4A342A58}"/>
              </c:ext>
            </c:extLst>
          </c:dPt>
          <c:dPt>
            <c:idx val="1"/>
            <c:bubble3D val="0"/>
            <c:spPr>
              <a:solidFill>
                <a:srgbClr val="F0F51F"/>
              </a:solidFill>
              <a:ln>
                <a:noFill/>
              </a:ln>
            </c:spPr>
            <c:extLst>
              <c:ext xmlns:c16="http://schemas.microsoft.com/office/drawing/2014/chart" uri="{C3380CC4-5D6E-409C-BE32-E72D297353CC}">
                <c16:uniqueId val="{00000003-377E-44D3-8285-8D5D4A342A58}"/>
              </c:ext>
            </c:extLst>
          </c:dPt>
          <c:dPt>
            <c:idx val="2"/>
            <c:bubble3D val="0"/>
            <c:spPr>
              <a:solidFill>
                <a:srgbClr val="FF7EC1"/>
              </a:solidFill>
              <a:ln>
                <a:noFill/>
              </a:ln>
            </c:spPr>
            <c:extLst>
              <c:ext xmlns:c16="http://schemas.microsoft.com/office/drawing/2014/chart" uri="{C3380CC4-5D6E-409C-BE32-E72D297353CC}">
                <c16:uniqueId val="{00000005-377E-44D3-8285-8D5D4A342A58}"/>
              </c:ext>
            </c:extLst>
          </c:dPt>
          <c:dPt>
            <c:idx val="3"/>
            <c:bubble3D val="0"/>
            <c:spPr>
              <a:solidFill>
                <a:srgbClr val="FF831F"/>
              </a:solidFill>
              <a:ln>
                <a:noFill/>
              </a:ln>
            </c:spPr>
            <c:extLst>
              <c:ext xmlns:c16="http://schemas.microsoft.com/office/drawing/2014/chart" uri="{C3380CC4-5D6E-409C-BE32-E72D297353CC}">
                <c16:uniqueId val="{00000007-377E-44D3-8285-8D5D4A342A58}"/>
              </c:ext>
            </c:extLst>
          </c:dPt>
          <c:dPt>
            <c:idx val="4"/>
            <c:bubble3D val="0"/>
            <c:spPr>
              <a:solidFill>
                <a:srgbClr val="2827AC"/>
              </a:solidFill>
              <a:ln>
                <a:noFill/>
              </a:ln>
            </c:spPr>
            <c:extLst>
              <c:ext xmlns:c16="http://schemas.microsoft.com/office/drawing/2014/chart" uri="{C3380CC4-5D6E-409C-BE32-E72D297353CC}">
                <c16:uniqueId val="{00000009-377E-44D3-8285-8D5D4A342A58}"/>
              </c:ext>
            </c:extLst>
          </c:dPt>
          <c:dPt>
            <c:idx val="5"/>
            <c:bubble3D val="0"/>
            <c:spPr>
              <a:solidFill>
                <a:srgbClr val="A366C7"/>
              </a:solidFill>
              <a:ln>
                <a:noFill/>
              </a:ln>
            </c:spPr>
            <c:extLst>
              <c:ext xmlns:c16="http://schemas.microsoft.com/office/drawing/2014/chart" uri="{C3380CC4-5D6E-409C-BE32-E72D297353CC}">
                <c16:uniqueId val="{0000000B-377E-44D3-8285-8D5D4A342A58}"/>
              </c:ext>
            </c:extLst>
          </c:dPt>
          <c:dPt>
            <c:idx val="6"/>
            <c:bubble3D val="0"/>
            <c:spPr>
              <a:solidFill>
                <a:srgbClr val="FF3737"/>
              </a:solidFill>
              <a:ln>
                <a:noFill/>
              </a:ln>
            </c:spPr>
            <c:extLst>
              <c:ext xmlns:c16="http://schemas.microsoft.com/office/drawing/2014/chart" uri="{C3380CC4-5D6E-409C-BE32-E72D297353CC}">
                <c16:uniqueId val="{0000000D-377E-44D3-8285-8D5D4A342A58}"/>
              </c:ext>
            </c:extLst>
          </c:dPt>
          <c:dPt>
            <c:idx val="7"/>
            <c:bubble3D val="0"/>
            <c:spPr>
              <a:solidFill>
                <a:srgbClr val="0688F4"/>
              </a:solidFill>
            </c:spPr>
            <c:extLst>
              <c:ext xmlns:c16="http://schemas.microsoft.com/office/drawing/2014/chart" uri="{C3380CC4-5D6E-409C-BE32-E72D297353CC}">
                <c16:uniqueId val="{0000000F-377E-44D3-8285-8D5D4A342A58}"/>
              </c:ext>
            </c:extLst>
          </c:dPt>
          <c:cat>
            <c:strRef>
              <c:f>'[Worksheet in Presentation8]Sheet1'!$A$2:$A$9</c:f>
              <c:strCache>
                <c:ptCount val="8"/>
                <c:pt idx="0">
                  <c:v>1st Qtr</c:v>
                </c:pt>
                <c:pt idx="1">
                  <c:v>2nd Qtr</c:v>
                </c:pt>
                <c:pt idx="2">
                  <c:v>3rd Qtr</c:v>
                </c:pt>
                <c:pt idx="3">
                  <c:v>4th Qtr</c:v>
                </c:pt>
                <c:pt idx="4">
                  <c:v>5th Qtr</c:v>
                </c:pt>
                <c:pt idx="5">
                  <c:v>6th Qtr</c:v>
                </c:pt>
                <c:pt idx="6">
                  <c:v>7th Qtr</c:v>
                </c:pt>
                <c:pt idx="7">
                  <c:v>8th Qtr</c:v>
                </c:pt>
              </c:strCache>
            </c:strRef>
          </c:cat>
          <c:val>
            <c:numRef>
              <c:f>'[Worksheet in Presentation8]Sheet1'!$B$2:$B$9</c:f>
              <c:numCache>
                <c:formatCode>General</c:formatCode>
                <c:ptCount val="8"/>
                <c:pt idx="0">
                  <c:v>3.5</c:v>
                </c:pt>
                <c:pt idx="1">
                  <c:v>3.5</c:v>
                </c:pt>
                <c:pt idx="2">
                  <c:v>2.2000000000000002</c:v>
                </c:pt>
                <c:pt idx="3">
                  <c:v>1.8</c:v>
                </c:pt>
                <c:pt idx="4">
                  <c:v>1</c:v>
                </c:pt>
                <c:pt idx="5">
                  <c:v>1</c:v>
                </c:pt>
                <c:pt idx="6">
                  <c:v>8.5</c:v>
                </c:pt>
                <c:pt idx="7">
                  <c:v>1.2</c:v>
                </c:pt>
              </c:numCache>
            </c:numRef>
          </c:val>
          <c:extLst>
            <c:ext xmlns:c16="http://schemas.microsoft.com/office/drawing/2014/chart" uri="{C3380CC4-5D6E-409C-BE32-E72D297353CC}">
              <c16:uniqueId val="{00000010-377E-44D3-8285-8D5D4A342A5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80A2-4545-91A5-0A42E3071B04}"/>
              </c:ext>
            </c:extLst>
          </c:dPt>
          <c:dPt>
            <c:idx val="1"/>
            <c:bubble3D val="0"/>
            <c:spPr>
              <a:solidFill>
                <a:srgbClr val="FF831F"/>
              </a:solidFill>
              <a:ln>
                <a:noFill/>
              </a:ln>
            </c:spPr>
            <c:extLst>
              <c:ext xmlns:c16="http://schemas.microsoft.com/office/drawing/2014/chart" uri="{C3380CC4-5D6E-409C-BE32-E72D297353CC}">
                <c16:uniqueId val="{00000003-80A2-4545-91A5-0A42E3071B04}"/>
              </c:ext>
            </c:extLst>
          </c:dPt>
          <c:dPt>
            <c:idx val="2"/>
            <c:bubble3D val="0"/>
            <c:spPr>
              <a:solidFill>
                <a:srgbClr val="0688F4"/>
              </a:solidFill>
              <a:ln>
                <a:noFill/>
              </a:ln>
            </c:spPr>
            <c:extLst>
              <c:ext xmlns:c16="http://schemas.microsoft.com/office/drawing/2014/chart" uri="{C3380CC4-5D6E-409C-BE32-E72D297353CC}">
                <c16:uniqueId val="{00000005-80A2-4545-91A5-0A42E3071B04}"/>
              </c:ext>
            </c:extLst>
          </c:dPt>
          <c:dPt>
            <c:idx val="3"/>
            <c:bubble3D val="0"/>
            <c:spPr>
              <a:solidFill>
                <a:srgbClr val="F0F51F"/>
              </a:solidFill>
              <a:ln>
                <a:noFill/>
              </a:ln>
            </c:spPr>
            <c:extLst>
              <c:ext xmlns:c16="http://schemas.microsoft.com/office/drawing/2014/chart" uri="{C3380CC4-5D6E-409C-BE32-E72D297353CC}">
                <c16:uniqueId val="{00000007-80A2-4545-91A5-0A42E3071B04}"/>
              </c:ext>
            </c:extLst>
          </c:dPt>
          <c:dPt>
            <c:idx val="4"/>
            <c:bubble3D val="0"/>
            <c:spPr>
              <a:solidFill>
                <a:srgbClr val="C260FF"/>
              </a:solidFill>
              <a:ln>
                <a:noFill/>
              </a:ln>
            </c:spPr>
            <c:extLst>
              <c:ext xmlns:c16="http://schemas.microsoft.com/office/drawing/2014/chart" uri="{C3380CC4-5D6E-409C-BE32-E72D297353CC}">
                <c16:uniqueId val="{00000009-80A2-4545-91A5-0A42E3071B04}"/>
              </c:ext>
            </c:extLst>
          </c:dPt>
          <c:dPt>
            <c:idx val="5"/>
            <c:bubble3D val="0"/>
            <c:spPr>
              <a:solidFill>
                <a:schemeClr val="bg1"/>
              </a:solidFill>
              <a:ln>
                <a:noFill/>
              </a:ln>
            </c:spPr>
            <c:extLst>
              <c:ext xmlns:c16="http://schemas.microsoft.com/office/drawing/2014/chart" uri="{C3380CC4-5D6E-409C-BE32-E72D297353CC}">
                <c16:uniqueId val="{0000000B-80A2-4545-91A5-0A42E3071B04}"/>
              </c:ext>
            </c:extLst>
          </c:dPt>
          <c:dPt>
            <c:idx val="6"/>
            <c:bubble3D val="0"/>
            <c:spPr>
              <a:solidFill>
                <a:schemeClr val="tx1">
                  <a:lumMod val="65000"/>
                  <a:lumOff val="35000"/>
                </a:schemeClr>
              </a:solidFill>
              <a:ln>
                <a:noFill/>
              </a:ln>
            </c:spPr>
            <c:extLst>
              <c:ext xmlns:c16="http://schemas.microsoft.com/office/drawing/2014/chart" uri="{C3380CC4-5D6E-409C-BE32-E72D297353CC}">
                <c16:uniqueId val="{0000000D-80A2-4545-91A5-0A42E3071B04}"/>
              </c:ext>
            </c:extLst>
          </c:dPt>
          <c:dPt>
            <c:idx val="7"/>
            <c:bubble3D val="0"/>
            <c:spPr>
              <a:solidFill>
                <a:srgbClr val="1B91A9"/>
              </a:solidFill>
            </c:spPr>
            <c:extLst>
              <c:ext xmlns:c16="http://schemas.microsoft.com/office/drawing/2014/chart" uri="{C3380CC4-5D6E-409C-BE32-E72D297353CC}">
                <c16:uniqueId val="{0000000F-80A2-4545-91A5-0A42E3071B04}"/>
              </c:ext>
            </c:extLst>
          </c:dPt>
          <c:dPt>
            <c:idx val="8"/>
            <c:bubble3D val="0"/>
            <c:spPr>
              <a:solidFill>
                <a:srgbClr val="FF3737"/>
              </a:solidFill>
            </c:spPr>
            <c:extLst>
              <c:ext xmlns:c16="http://schemas.microsoft.com/office/drawing/2014/chart" uri="{C3380CC4-5D6E-409C-BE32-E72D297353CC}">
                <c16:uniqueId val="{00000011-80A2-4545-91A5-0A42E3071B04}"/>
              </c:ext>
            </c:extLst>
          </c:dPt>
          <c:dPt>
            <c:idx val="9"/>
            <c:bubble3D val="0"/>
            <c:spPr>
              <a:solidFill>
                <a:srgbClr val="E177A6"/>
              </a:solidFill>
            </c:spPr>
            <c:extLst>
              <c:ext xmlns:c16="http://schemas.microsoft.com/office/drawing/2014/chart" uri="{C3380CC4-5D6E-409C-BE32-E72D297353CC}">
                <c16:uniqueId val="{00000013-80A2-4545-91A5-0A42E3071B04}"/>
              </c:ext>
            </c:extLst>
          </c:dPt>
          <c:cat>
            <c:strRef>
              <c:f>'[Worksheet in Presentation8]Sheet1'!$A$2:$A$11</c:f>
              <c:strCache>
                <c:ptCount val="10"/>
                <c:pt idx="0">
                  <c:v>1st Qtr</c:v>
                </c:pt>
                <c:pt idx="1">
                  <c:v>2nd Qtr</c:v>
                </c:pt>
                <c:pt idx="2">
                  <c:v>3rd Qtr</c:v>
                </c:pt>
                <c:pt idx="3">
                  <c:v>4th Qtr</c:v>
                </c:pt>
                <c:pt idx="4">
                  <c:v>5th Qtr</c:v>
                </c:pt>
                <c:pt idx="5">
                  <c:v>6th Qtr</c:v>
                </c:pt>
                <c:pt idx="6">
                  <c:v>7th Qtr</c:v>
                </c:pt>
                <c:pt idx="7">
                  <c:v>8th Qtr</c:v>
                </c:pt>
                <c:pt idx="8">
                  <c:v>8th Qtr</c:v>
                </c:pt>
                <c:pt idx="9">
                  <c:v>8th Qtr</c:v>
                </c:pt>
              </c:strCache>
            </c:strRef>
          </c:cat>
          <c:val>
            <c:numRef>
              <c:f>'[Worksheet in Presentation8]Sheet1'!$B$2:$B$11</c:f>
              <c:numCache>
                <c:formatCode>General</c:formatCode>
                <c:ptCount val="10"/>
                <c:pt idx="0">
                  <c:v>4.8</c:v>
                </c:pt>
                <c:pt idx="1">
                  <c:v>5.0999999999999996</c:v>
                </c:pt>
                <c:pt idx="2">
                  <c:v>1.8</c:v>
                </c:pt>
                <c:pt idx="3">
                  <c:v>3.1</c:v>
                </c:pt>
                <c:pt idx="4">
                  <c:v>1.1000000000000001</c:v>
                </c:pt>
                <c:pt idx="5">
                  <c:v>1.5</c:v>
                </c:pt>
                <c:pt idx="6">
                  <c:v>1.3</c:v>
                </c:pt>
                <c:pt idx="7">
                  <c:v>0.5</c:v>
                </c:pt>
                <c:pt idx="8">
                  <c:v>3.1</c:v>
                </c:pt>
                <c:pt idx="9">
                  <c:v>2.2000000000000002</c:v>
                </c:pt>
              </c:numCache>
            </c:numRef>
          </c:val>
          <c:extLst>
            <c:ext xmlns:c16="http://schemas.microsoft.com/office/drawing/2014/chart" uri="{C3380CC4-5D6E-409C-BE32-E72D297353CC}">
              <c16:uniqueId val="{00000014-80A2-4545-91A5-0A42E3071B04}"/>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FF831F"/>
              </a:solidFill>
            </c:spPr>
            <c:extLst>
              <c:ext xmlns:c16="http://schemas.microsoft.com/office/drawing/2014/chart" uri="{C3380CC4-5D6E-409C-BE32-E72D297353CC}">
                <c16:uniqueId val="{00000001-006E-43E4-BB39-F613B0783128}"/>
              </c:ext>
            </c:extLst>
          </c:dPt>
          <c:dPt>
            <c:idx val="1"/>
            <c:bubble3D val="0"/>
            <c:spPr>
              <a:solidFill>
                <a:srgbClr val="09BF53"/>
              </a:solidFill>
            </c:spPr>
            <c:extLst>
              <c:ext xmlns:c16="http://schemas.microsoft.com/office/drawing/2014/chart" uri="{C3380CC4-5D6E-409C-BE32-E72D297353CC}">
                <c16:uniqueId val="{00000003-006E-43E4-BB39-F613B0783128}"/>
              </c:ext>
            </c:extLst>
          </c:dPt>
          <c:dPt>
            <c:idx val="2"/>
            <c:bubble3D val="0"/>
            <c:spPr>
              <a:solidFill>
                <a:srgbClr val="F0F51F"/>
              </a:solidFill>
            </c:spPr>
            <c:extLst>
              <c:ext xmlns:c16="http://schemas.microsoft.com/office/drawing/2014/chart" uri="{C3380CC4-5D6E-409C-BE32-E72D297353CC}">
                <c16:uniqueId val="{00000005-006E-43E4-BB39-F613B0783128}"/>
              </c:ext>
            </c:extLst>
          </c:dPt>
          <c:dPt>
            <c:idx val="3"/>
            <c:bubble3D val="0"/>
            <c:spPr>
              <a:solidFill>
                <a:srgbClr val="FF3737"/>
              </a:solidFill>
            </c:spPr>
            <c:extLst>
              <c:ext xmlns:c16="http://schemas.microsoft.com/office/drawing/2014/chart" uri="{C3380CC4-5D6E-409C-BE32-E72D297353CC}">
                <c16:uniqueId val="{00000007-006E-43E4-BB39-F613B0783128}"/>
              </c:ext>
            </c:extLst>
          </c:dPt>
          <c:dPt>
            <c:idx val="4"/>
            <c:bubble3D val="0"/>
            <c:spPr>
              <a:solidFill>
                <a:srgbClr val="0688F4"/>
              </a:solidFill>
            </c:spPr>
            <c:extLst>
              <c:ext xmlns:c16="http://schemas.microsoft.com/office/drawing/2014/chart" uri="{C3380CC4-5D6E-409C-BE32-E72D297353CC}">
                <c16:uniqueId val="{00000009-006E-43E4-BB39-F613B0783128}"/>
              </c:ext>
            </c:extLst>
          </c:dPt>
          <c:cat>
            <c:strRef>
              <c:f>'[Worksheet in Presentation8]Sheet1'!$A$2:$A$6</c:f>
              <c:strCache>
                <c:ptCount val="5"/>
                <c:pt idx="0">
                  <c:v>1st Qtr</c:v>
                </c:pt>
                <c:pt idx="1">
                  <c:v>2nd Qtr</c:v>
                </c:pt>
                <c:pt idx="2">
                  <c:v>3rd Qtr</c:v>
                </c:pt>
                <c:pt idx="3">
                  <c:v>4th Qtr</c:v>
                </c:pt>
                <c:pt idx="4">
                  <c:v>4th Qtr</c:v>
                </c:pt>
              </c:strCache>
            </c:strRef>
          </c:cat>
          <c:val>
            <c:numRef>
              <c:f>'[Worksheet in Presentation8]Sheet1'!$B$2:$B$6</c:f>
              <c:numCache>
                <c:formatCode>General</c:formatCode>
                <c:ptCount val="5"/>
                <c:pt idx="0">
                  <c:v>3.5</c:v>
                </c:pt>
                <c:pt idx="1">
                  <c:v>3.2</c:v>
                </c:pt>
                <c:pt idx="2">
                  <c:v>1.4</c:v>
                </c:pt>
                <c:pt idx="3">
                  <c:v>1.2</c:v>
                </c:pt>
                <c:pt idx="4">
                  <c:v>2.1</c:v>
                </c:pt>
              </c:numCache>
            </c:numRef>
          </c:val>
          <c:extLst>
            <c:ext xmlns:c16="http://schemas.microsoft.com/office/drawing/2014/chart" uri="{C3380CC4-5D6E-409C-BE32-E72D297353CC}">
              <c16:uniqueId val="{0000000A-006E-43E4-BB39-F613B0783128}"/>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09BF53"/>
              </a:solidFill>
              <a:ln>
                <a:noFill/>
              </a:ln>
            </c:spPr>
            <c:extLst>
              <c:ext xmlns:c16="http://schemas.microsoft.com/office/drawing/2014/chart" uri="{C3380CC4-5D6E-409C-BE32-E72D297353CC}">
                <c16:uniqueId val="{00000001-D22C-43A3-B9BB-90ADF6DF6009}"/>
              </c:ext>
            </c:extLst>
          </c:dPt>
          <c:dPt>
            <c:idx val="1"/>
            <c:bubble3D val="0"/>
            <c:spPr>
              <a:solidFill>
                <a:srgbClr val="FF831F"/>
              </a:solidFill>
              <a:ln>
                <a:noFill/>
              </a:ln>
            </c:spPr>
            <c:extLst>
              <c:ext xmlns:c16="http://schemas.microsoft.com/office/drawing/2014/chart" uri="{C3380CC4-5D6E-409C-BE32-E72D297353CC}">
                <c16:uniqueId val="{00000003-D22C-43A3-B9BB-90ADF6DF6009}"/>
              </c:ext>
            </c:extLst>
          </c:dPt>
          <c:dPt>
            <c:idx val="2"/>
            <c:bubble3D val="0"/>
            <c:spPr>
              <a:solidFill>
                <a:schemeClr val="accent4">
                  <a:lumMod val="75000"/>
                </a:schemeClr>
              </a:solidFill>
              <a:ln>
                <a:noFill/>
              </a:ln>
            </c:spPr>
            <c:extLst>
              <c:ext xmlns:c16="http://schemas.microsoft.com/office/drawing/2014/chart" uri="{C3380CC4-5D6E-409C-BE32-E72D297353CC}">
                <c16:uniqueId val="{00000005-D22C-43A3-B9BB-90ADF6DF6009}"/>
              </c:ext>
            </c:extLst>
          </c:dPt>
          <c:dPt>
            <c:idx val="3"/>
            <c:bubble3D val="0"/>
            <c:spPr>
              <a:solidFill>
                <a:schemeClr val="bg1"/>
              </a:solidFill>
              <a:ln>
                <a:noFill/>
              </a:ln>
            </c:spPr>
            <c:extLst>
              <c:ext xmlns:c16="http://schemas.microsoft.com/office/drawing/2014/chart" uri="{C3380CC4-5D6E-409C-BE32-E72D297353CC}">
                <c16:uniqueId val="{00000007-D22C-43A3-B9BB-90ADF6DF6009}"/>
              </c:ext>
            </c:extLst>
          </c:dPt>
          <c:dPt>
            <c:idx val="4"/>
            <c:bubble3D val="0"/>
            <c:spPr>
              <a:solidFill>
                <a:srgbClr val="F0F51F"/>
              </a:solidFill>
              <a:ln>
                <a:noFill/>
              </a:ln>
            </c:spPr>
            <c:extLst>
              <c:ext xmlns:c16="http://schemas.microsoft.com/office/drawing/2014/chart" uri="{C3380CC4-5D6E-409C-BE32-E72D297353CC}">
                <c16:uniqueId val="{00000009-D22C-43A3-B9BB-90ADF6DF6009}"/>
              </c:ext>
            </c:extLst>
          </c:dPt>
          <c:dPt>
            <c:idx val="5"/>
            <c:bubble3D val="0"/>
            <c:spPr>
              <a:solidFill>
                <a:srgbClr val="0688F4"/>
              </a:solidFill>
              <a:ln>
                <a:noFill/>
              </a:ln>
            </c:spPr>
            <c:extLst>
              <c:ext xmlns:c16="http://schemas.microsoft.com/office/drawing/2014/chart" uri="{C3380CC4-5D6E-409C-BE32-E72D297353CC}">
                <c16:uniqueId val="{0000000B-D22C-43A3-B9BB-90ADF6DF6009}"/>
              </c:ext>
            </c:extLst>
          </c:dPt>
          <c:dPt>
            <c:idx val="6"/>
            <c:bubble3D val="0"/>
            <c:spPr>
              <a:solidFill>
                <a:srgbClr val="FF93D8"/>
              </a:solidFill>
              <a:ln>
                <a:noFill/>
              </a:ln>
            </c:spPr>
            <c:extLst>
              <c:ext xmlns:c16="http://schemas.microsoft.com/office/drawing/2014/chart" uri="{C3380CC4-5D6E-409C-BE32-E72D297353CC}">
                <c16:uniqueId val="{0000000D-D22C-43A3-B9BB-90ADF6DF6009}"/>
              </c:ext>
            </c:extLst>
          </c:dPt>
          <c:dPt>
            <c:idx val="7"/>
            <c:bubble3D val="0"/>
            <c:spPr>
              <a:solidFill>
                <a:srgbClr val="FF3737"/>
              </a:solidFill>
              <a:ln>
                <a:noFill/>
              </a:ln>
            </c:spPr>
            <c:extLst>
              <c:ext xmlns:c16="http://schemas.microsoft.com/office/drawing/2014/chart" uri="{C3380CC4-5D6E-409C-BE32-E72D297353CC}">
                <c16:uniqueId val="{0000000F-D22C-43A3-B9BB-90ADF6DF6009}"/>
              </c:ext>
            </c:extLst>
          </c:dPt>
          <c:cat>
            <c:strRef>
              <c:f>'[Worksheet in Presentation8]Sheet1'!$A$2:$A$9</c:f>
              <c:strCache>
                <c:ptCount val="8"/>
                <c:pt idx="0">
                  <c:v>1st Qtr</c:v>
                </c:pt>
                <c:pt idx="1">
                  <c:v>2nd Qtr</c:v>
                </c:pt>
                <c:pt idx="2">
                  <c:v>3rd Qtr</c:v>
                </c:pt>
                <c:pt idx="3">
                  <c:v>4th Qtr</c:v>
                </c:pt>
                <c:pt idx="4">
                  <c:v>5th Qtr</c:v>
                </c:pt>
                <c:pt idx="5">
                  <c:v>6th Qtr</c:v>
                </c:pt>
                <c:pt idx="6">
                  <c:v>7th Qtr</c:v>
                </c:pt>
                <c:pt idx="7">
                  <c:v>8th Qtr</c:v>
                </c:pt>
              </c:strCache>
            </c:strRef>
          </c:cat>
          <c:val>
            <c:numRef>
              <c:f>'[Worksheet in Presentation8]Sheet1'!$B$2:$B$9</c:f>
              <c:numCache>
                <c:formatCode>General</c:formatCode>
                <c:ptCount val="8"/>
                <c:pt idx="0">
                  <c:v>4.8</c:v>
                </c:pt>
                <c:pt idx="1">
                  <c:v>3.2</c:v>
                </c:pt>
                <c:pt idx="2">
                  <c:v>1.4</c:v>
                </c:pt>
                <c:pt idx="3">
                  <c:v>1.2</c:v>
                </c:pt>
                <c:pt idx="4">
                  <c:v>2.2000000000000002</c:v>
                </c:pt>
                <c:pt idx="5">
                  <c:v>7.4</c:v>
                </c:pt>
                <c:pt idx="6">
                  <c:v>1.3</c:v>
                </c:pt>
                <c:pt idx="7">
                  <c:v>2.1</c:v>
                </c:pt>
              </c:numCache>
            </c:numRef>
          </c:val>
          <c:extLst>
            <c:ext xmlns:c16="http://schemas.microsoft.com/office/drawing/2014/chart" uri="{C3380CC4-5D6E-409C-BE32-E72D297353CC}">
              <c16:uniqueId val="{00000010-D22C-43A3-B9BB-90ADF6DF6009}"/>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1"/>
    <c:view3D>
      <c:rotX val="30"/>
      <c:rotY val="0"/>
      <c:rAngAx val="0"/>
    </c:view3D>
    <c:floor>
      <c:thickness val="0"/>
    </c:floor>
    <c:sideWall>
      <c:thickness val="0"/>
    </c:sideWall>
    <c:backWall>
      <c:thickness val="0"/>
    </c:backWall>
    <c:plotArea>
      <c:layout/>
      <c:pie3DChart>
        <c:varyColors val="1"/>
        <c:ser>
          <c:idx val="0"/>
          <c:order val="0"/>
          <c:tx>
            <c:strRef>
              <c:f>'[Worksheet in Presentation8]Sheet1'!$B$1</c:f>
              <c:strCache>
                <c:ptCount val="1"/>
                <c:pt idx="0">
                  <c:v>Sales</c:v>
                </c:pt>
              </c:strCache>
            </c:strRef>
          </c:tx>
          <c:dPt>
            <c:idx val="0"/>
            <c:bubble3D val="0"/>
            <c:spPr>
              <a:solidFill>
                <a:srgbClr val="AA40E7"/>
              </a:solidFill>
              <a:ln>
                <a:noFill/>
              </a:ln>
            </c:spPr>
            <c:extLst>
              <c:ext xmlns:c16="http://schemas.microsoft.com/office/drawing/2014/chart" uri="{C3380CC4-5D6E-409C-BE32-E72D297353CC}">
                <c16:uniqueId val="{00000001-CBF0-4ABA-AA36-9B5556718DFC}"/>
              </c:ext>
            </c:extLst>
          </c:dPt>
          <c:dPt>
            <c:idx val="1"/>
            <c:bubble3D val="0"/>
            <c:spPr>
              <a:solidFill>
                <a:srgbClr val="F0F51F"/>
              </a:solidFill>
              <a:ln>
                <a:noFill/>
              </a:ln>
            </c:spPr>
            <c:extLst>
              <c:ext xmlns:c16="http://schemas.microsoft.com/office/drawing/2014/chart" uri="{C3380CC4-5D6E-409C-BE32-E72D297353CC}">
                <c16:uniqueId val="{00000003-CBF0-4ABA-AA36-9B5556718DFC}"/>
              </c:ext>
            </c:extLst>
          </c:dPt>
          <c:dPt>
            <c:idx val="2"/>
            <c:bubble3D val="0"/>
            <c:spPr>
              <a:solidFill>
                <a:srgbClr val="0688F4"/>
              </a:solidFill>
              <a:ln>
                <a:noFill/>
              </a:ln>
            </c:spPr>
            <c:extLst>
              <c:ext xmlns:c16="http://schemas.microsoft.com/office/drawing/2014/chart" uri="{C3380CC4-5D6E-409C-BE32-E72D297353CC}">
                <c16:uniqueId val="{00000005-CBF0-4ABA-AA36-9B5556718DFC}"/>
              </c:ext>
            </c:extLst>
          </c:dPt>
          <c:dPt>
            <c:idx val="3"/>
            <c:bubble3D val="0"/>
            <c:spPr>
              <a:solidFill>
                <a:srgbClr val="FF3737"/>
              </a:solidFill>
              <a:ln>
                <a:noFill/>
              </a:ln>
            </c:spPr>
            <c:extLst>
              <c:ext xmlns:c16="http://schemas.microsoft.com/office/drawing/2014/chart" uri="{C3380CC4-5D6E-409C-BE32-E72D297353CC}">
                <c16:uniqueId val="{00000007-CBF0-4ABA-AA36-9B5556718DFC}"/>
              </c:ext>
            </c:extLst>
          </c:dPt>
          <c:dPt>
            <c:idx val="4"/>
            <c:bubble3D val="0"/>
            <c:spPr>
              <a:solidFill>
                <a:srgbClr val="09BF53"/>
              </a:solidFill>
              <a:ln>
                <a:noFill/>
              </a:ln>
            </c:spPr>
            <c:extLst>
              <c:ext xmlns:c16="http://schemas.microsoft.com/office/drawing/2014/chart" uri="{C3380CC4-5D6E-409C-BE32-E72D297353CC}">
                <c16:uniqueId val="{00000009-CBF0-4ABA-AA36-9B5556718DFC}"/>
              </c:ext>
            </c:extLst>
          </c:dPt>
          <c:dPt>
            <c:idx val="5"/>
            <c:bubble3D val="0"/>
            <c:spPr>
              <a:solidFill>
                <a:srgbClr val="FF76B8"/>
              </a:solidFill>
              <a:ln>
                <a:noFill/>
              </a:ln>
            </c:spPr>
            <c:extLst>
              <c:ext xmlns:c16="http://schemas.microsoft.com/office/drawing/2014/chart" uri="{C3380CC4-5D6E-409C-BE32-E72D297353CC}">
                <c16:uniqueId val="{0000000B-CBF0-4ABA-AA36-9B5556718DFC}"/>
              </c:ext>
            </c:extLst>
          </c:dPt>
          <c:dPt>
            <c:idx val="6"/>
            <c:bubble3D val="0"/>
            <c:spPr>
              <a:solidFill>
                <a:srgbClr val="FF831F"/>
              </a:solidFill>
              <a:ln>
                <a:noFill/>
              </a:ln>
            </c:spPr>
            <c:extLst>
              <c:ext xmlns:c16="http://schemas.microsoft.com/office/drawing/2014/chart" uri="{C3380CC4-5D6E-409C-BE32-E72D297353CC}">
                <c16:uniqueId val="{0000000D-CBF0-4ABA-AA36-9B5556718DFC}"/>
              </c:ext>
            </c:extLst>
          </c:dPt>
          <c:cat>
            <c:strRef>
              <c:f>'[Worksheet in Presentation8]Sheet1'!$A$2:$A$8</c:f>
              <c:strCache>
                <c:ptCount val="7"/>
                <c:pt idx="0">
                  <c:v>1st Qtr</c:v>
                </c:pt>
                <c:pt idx="1">
                  <c:v>2nd Qtr</c:v>
                </c:pt>
                <c:pt idx="2">
                  <c:v>3rd Qtr</c:v>
                </c:pt>
                <c:pt idx="3">
                  <c:v>4th Qtr</c:v>
                </c:pt>
                <c:pt idx="4">
                  <c:v>5th Qtr</c:v>
                </c:pt>
                <c:pt idx="5">
                  <c:v>6th Qtr</c:v>
                </c:pt>
                <c:pt idx="6">
                  <c:v>7th Qtr</c:v>
                </c:pt>
              </c:strCache>
            </c:strRef>
          </c:cat>
          <c:val>
            <c:numRef>
              <c:f>'[Worksheet in Presentation8]Sheet1'!$B$2:$B$8</c:f>
              <c:numCache>
                <c:formatCode>General</c:formatCode>
                <c:ptCount val="7"/>
                <c:pt idx="0">
                  <c:v>4.8</c:v>
                </c:pt>
                <c:pt idx="1">
                  <c:v>5.0999999999999996</c:v>
                </c:pt>
                <c:pt idx="2">
                  <c:v>3.5</c:v>
                </c:pt>
                <c:pt idx="3">
                  <c:v>2.2000000000000002</c:v>
                </c:pt>
                <c:pt idx="4">
                  <c:v>1.5</c:v>
                </c:pt>
                <c:pt idx="5">
                  <c:v>1.5</c:v>
                </c:pt>
                <c:pt idx="6">
                  <c:v>1.3</c:v>
                </c:pt>
              </c:numCache>
            </c:numRef>
          </c:val>
          <c:extLst>
            <c:ext xmlns:c16="http://schemas.microsoft.com/office/drawing/2014/chart" uri="{C3380CC4-5D6E-409C-BE32-E72D297353CC}">
              <c16:uniqueId val="{0000000E-CBF0-4ABA-AA36-9B5556718DFC}"/>
            </c:ext>
          </c:extLst>
        </c:ser>
        <c:dLbls>
          <c:showLegendKey val="0"/>
          <c:showVal val="0"/>
          <c:showCatName val="0"/>
          <c:showSerName val="0"/>
          <c:showPercent val="0"/>
          <c:showBubbleSize val="0"/>
          <c:showLeaderLines val="1"/>
        </c:dLbls>
      </c:pie3DChart>
      <c:spPr>
        <a:noFill/>
        <a:ln w="25400">
          <a:noFill/>
        </a:ln>
      </c:spPr>
    </c:plotArea>
    <c:plotVisOnly val="1"/>
    <c:dispBlanksAs val="zero"/>
    <c:showDLblsOverMax val="0"/>
  </c:chart>
  <c:txPr>
    <a:bodyPr/>
    <a:lstStyle/>
    <a:p>
      <a:pPr>
        <a:defRPr sz="1800"/>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spPr>
            <a:noFill/>
            <a:ln>
              <a:solidFill>
                <a:srgbClr val="0074BC"/>
              </a:solidFill>
            </a:ln>
          </c:spPr>
          <c:dPt>
            <c:idx val="0"/>
            <c:bubble3D val="0"/>
            <c:spPr>
              <a:solidFill>
                <a:srgbClr val="0074BC"/>
              </a:solidFill>
              <a:ln>
                <a:noFill/>
                <a:prstDash val="dash"/>
              </a:ln>
            </c:spPr>
            <c:extLst>
              <c:ext xmlns:c16="http://schemas.microsoft.com/office/drawing/2014/chart" uri="{C3380CC4-5D6E-409C-BE32-E72D297353CC}">
                <c16:uniqueId val="{00000001-3618-4534-8BFB-EF1041D19AF3}"/>
              </c:ext>
            </c:extLst>
          </c:dPt>
          <c:dPt>
            <c:idx val="1"/>
            <c:bubble3D val="0"/>
            <c:spPr>
              <a:noFill/>
              <a:ln>
                <a:noFill/>
              </a:ln>
            </c:spPr>
            <c:extLst>
              <c:ext xmlns:c16="http://schemas.microsoft.com/office/drawing/2014/chart" uri="{C3380CC4-5D6E-409C-BE32-E72D297353CC}">
                <c16:uniqueId val="{00000003-3618-4534-8BFB-EF1041D19AF3}"/>
              </c:ext>
            </c:extLst>
          </c:dPt>
          <c:cat>
            <c:numRef>
              <c:f>Sheet1!$A$2:$A$3</c:f>
              <c:numCache>
                <c:formatCode>General</c:formatCode>
                <c:ptCount val="2"/>
              </c:numCache>
            </c:numRef>
          </c:cat>
          <c:val>
            <c:numRef>
              <c:f>Sheet1!$B$2:$B$3</c:f>
              <c:numCache>
                <c:formatCode>General</c:formatCode>
                <c:ptCount val="2"/>
                <c:pt idx="0">
                  <c:v>53</c:v>
                </c:pt>
                <c:pt idx="1">
                  <c:v>47</c:v>
                </c:pt>
              </c:numCache>
            </c:numRef>
          </c:val>
          <c:extLst>
            <c:ext xmlns:c16="http://schemas.microsoft.com/office/drawing/2014/chart" uri="{C3380CC4-5D6E-409C-BE32-E72D297353CC}">
              <c16:uniqueId val="{00000004-3618-4534-8BFB-EF1041D19AF3}"/>
            </c:ext>
          </c:extLst>
        </c:ser>
        <c:dLbls>
          <c:showLegendKey val="0"/>
          <c:showVal val="0"/>
          <c:showCatName val="0"/>
          <c:showSerName val="0"/>
          <c:showPercent val="0"/>
          <c:showBubbleSize val="0"/>
          <c:showLeaderLines val="1"/>
        </c:dLbls>
        <c:firstSliceAng val="278"/>
        <c:holeSize val="50"/>
      </c:doughnutChart>
    </c:plotArea>
    <c:plotVisOnly val="1"/>
    <c:dispBlanksAs val="zero"/>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spPr>
            <a:noFill/>
          </c:spPr>
          <c:dPt>
            <c:idx val="0"/>
            <c:bubble3D val="0"/>
            <c:spPr>
              <a:solidFill>
                <a:srgbClr val="DB4617"/>
              </a:solidFill>
              <a:ln>
                <a:noFill/>
                <a:prstDash val="dash"/>
              </a:ln>
            </c:spPr>
            <c:extLst>
              <c:ext xmlns:c16="http://schemas.microsoft.com/office/drawing/2014/chart" uri="{C3380CC4-5D6E-409C-BE32-E72D297353CC}">
                <c16:uniqueId val="{00000001-D2C9-47C9-A6F4-3AE61F636717}"/>
              </c:ext>
            </c:extLst>
          </c:dPt>
          <c:cat>
            <c:numRef>
              <c:f>Sheet1!$A$2:$A$3</c:f>
              <c:numCache>
                <c:formatCode>General</c:formatCode>
                <c:ptCount val="2"/>
              </c:numCache>
            </c:numRef>
          </c:cat>
          <c:val>
            <c:numRef>
              <c:f>Sheet1!$B$2:$B$3</c:f>
              <c:numCache>
                <c:formatCode>General</c:formatCode>
                <c:ptCount val="2"/>
                <c:pt idx="0">
                  <c:v>7</c:v>
                </c:pt>
                <c:pt idx="1">
                  <c:v>3</c:v>
                </c:pt>
              </c:numCache>
            </c:numRef>
          </c:val>
          <c:extLst>
            <c:ext xmlns:c16="http://schemas.microsoft.com/office/drawing/2014/chart" uri="{C3380CC4-5D6E-409C-BE32-E72D297353CC}">
              <c16:uniqueId val="{00000002-D2C9-47C9-A6F4-3AE61F636717}"/>
            </c:ext>
          </c:extLst>
        </c:ser>
        <c:dLbls>
          <c:showLegendKey val="0"/>
          <c:showVal val="0"/>
          <c:showCatName val="0"/>
          <c:showSerName val="0"/>
          <c:showPercent val="0"/>
          <c:showBubbleSize val="0"/>
          <c:showLeaderLines val="1"/>
        </c:dLbls>
        <c:firstSliceAng val="0"/>
        <c:holeSize val="50"/>
      </c:doughnutChart>
    </c:plotArea>
    <c:plotVisOnly val="1"/>
    <c:dispBlanksAs val="zero"/>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Column1</c:v>
                </c:pt>
              </c:strCache>
            </c:strRef>
          </c:tx>
          <c:spPr>
            <a:noFill/>
          </c:spPr>
          <c:dPt>
            <c:idx val="0"/>
            <c:bubble3D val="0"/>
            <c:spPr>
              <a:solidFill>
                <a:srgbClr val="9A498B"/>
              </a:solidFill>
              <a:ln>
                <a:noFill/>
                <a:prstDash val="dash"/>
              </a:ln>
            </c:spPr>
            <c:extLst>
              <c:ext xmlns:c16="http://schemas.microsoft.com/office/drawing/2014/chart" uri="{C3380CC4-5D6E-409C-BE32-E72D297353CC}">
                <c16:uniqueId val="{00000001-2ABC-4681-85BF-60574126C5CD}"/>
              </c:ext>
            </c:extLst>
          </c:dPt>
          <c:cat>
            <c:numRef>
              <c:f>Sheet1!$A$2:$A$3</c:f>
              <c:numCache>
                <c:formatCode>General</c:formatCode>
                <c:ptCount val="2"/>
              </c:numCache>
            </c:numRef>
          </c:cat>
          <c:val>
            <c:numRef>
              <c:f>Sheet1!$B$2:$B$3</c:f>
              <c:numCache>
                <c:formatCode>General</c:formatCode>
                <c:ptCount val="2"/>
                <c:pt idx="0">
                  <c:v>2.5</c:v>
                </c:pt>
                <c:pt idx="1">
                  <c:v>6.5</c:v>
                </c:pt>
              </c:numCache>
            </c:numRef>
          </c:val>
          <c:extLst>
            <c:ext xmlns:c16="http://schemas.microsoft.com/office/drawing/2014/chart" uri="{C3380CC4-5D6E-409C-BE32-E72D297353CC}">
              <c16:uniqueId val="{00000002-2ABC-4681-85BF-60574126C5CD}"/>
            </c:ext>
          </c:extLst>
        </c:ser>
        <c:dLbls>
          <c:showLegendKey val="0"/>
          <c:showVal val="0"/>
          <c:showCatName val="0"/>
          <c:showSerName val="0"/>
          <c:showPercent val="0"/>
          <c:showBubbleSize val="0"/>
          <c:showLeaderLines val="1"/>
        </c:dLbls>
        <c:firstSliceAng val="0"/>
        <c:holeSize val="50"/>
      </c:doughnutChart>
    </c:plotArea>
    <c:plotVisOnly val="1"/>
    <c:dispBlanksAs val="zero"/>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382087"/>
            <a:ext cx="3170238" cy="479425"/>
          </a:xfrm>
          <a:prstGeom prst="rect">
            <a:avLst/>
          </a:prstGeom>
        </p:spPr>
        <p:txBody>
          <a:bodyPr vert="horz" lIns="91373" tIns="45687" rIns="91373" bIns="45687" rtlCol="0"/>
          <a:lstStyle>
            <a:lvl1pPr algn="l">
              <a:defRPr sz="1200"/>
            </a:lvl1pPr>
          </a:lstStyle>
          <a:p>
            <a:endParaRPr lang="en-US" dirty="0"/>
          </a:p>
        </p:txBody>
      </p:sp>
      <p:sp>
        <p:nvSpPr>
          <p:cNvPr id="3" name="Date Placeholder 2"/>
          <p:cNvSpPr>
            <a:spLocks noGrp="1"/>
          </p:cNvSpPr>
          <p:nvPr>
            <p:ph type="dt" sz="quarter" idx="1"/>
          </p:nvPr>
        </p:nvSpPr>
        <p:spPr>
          <a:xfrm>
            <a:off x="4143375" y="6"/>
            <a:ext cx="3170238" cy="479425"/>
          </a:xfrm>
          <a:prstGeom prst="rect">
            <a:avLst/>
          </a:prstGeom>
        </p:spPr>
        <p:txBody>
          <a:bodyPr vert="horz" lIns="91373" tIns="45687" rIns="91373" bIns="45687" rtlCol="0"/>
          <a:lstStyle>
            <a:lvl1pPr algn="r">
              <a:defRPr sz="1200"/>
            </a:lvl1pPr>
          </a:lstStyle>
          <a:p>
            <a:fld id="{3D4B97E6-1D91-4803-9439-D3CC17ABA616}" type="datetimeFigureOut">
              <a:rPr lang="en-US" smtClean="0"/>
              <a:t>3/28/2025</a:t>
            </a:fld>
            <a:endParaRPr lang="en-US" dirty="0"/>
          </a:p>
        </p:txBody>
      </p:sp>
      <p:sp>
        <p:nvSpPr>
          <p:cNvPr id="4" name="Footer Placeholder 3"/>
          <p:cNvSpPr>
            <a:spLocks noGrp="1"/>
          </p:cNvSpPr>
          <p:nvPr>
            <p:ph type="ftr" sz="quarter" idx="2"/>
          </p:nvPr>
        </p:nvSpPr>
        <p:spPr>
          <a:xfrm>
            <a:off x="5" y="9120193"/>
            <a:ext cx="3170238" cy="479425"/>
          </a:xfrm>
          <a:prstGeom prst="rect">
            <a:avLst/>
          </a:prstGeom>
        </p:spPr>
        <p:txBody>
          <a:bodyPr vert="horz" lIns="91373" tIns="45687" rIns="91373" bIns="456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4143375" y="9120193"/>
            <a:ext cx="3170238" cy="479425"/>
          </a:xfrm>
          <a:prstGeom prst="rect">
            <a:avLst/>
          </a:prstGeom>
        </p:spPr>
        <p:txBody>
          <a:bodyPr vert="horz" lIns="91373" tIns="45687" rIns="91373" bIns="45687" rtlCol="0" anchor="b"/>
          <a:lstStyle>
            <a:lvl1pPr algn="r">
              <a:defRPr sz="1200"/>
            </a:lvl1pPr>
          </a:lstStyle>
          <a:p>
            <a:fld id="{9D8873CE-7B3D-4915-BDB9-6B361DD252EA}" type="slidenum">
              <a:rPr lang="en-US" smtClean="0"/>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581" tIns="48292" rIns="96581" bIns="48292" rtlCol="0"/>
          <a:lstStyle>
            <a:lvl1pPr algn="l">
              <a:defRPr sz="1200"/>
            </a:lvl1pPr>
          </a:lstStyle>
          <a:p>
            <a:endParaRPr lang="en-US" dirty="0"/>
          </a:p>
        </p:txBody>
      </p:sp>
      <p:sp>
        <p:nvSpPr>
          <p:cNvPr id="3" name="Date Placeholder 2"/>
          <p:cNvSpPr>
            <a:spLocks noGrp="1"/>
          </p:cNvSpPr>
          <p:nvPr>
            <p:ph type="dt" idx="1"/>
          </p:nvPr>
        </p:nvSpPr>
        <p:spPr>
          <a:xfrm>
            <a:off x="4143587" y="0"/>
            <a:ext cx="3169920" cy="480060"/>
          </a:xfrm>
          <a:prstGeom prst="rect">
            <a:avLst/>
          </a:prstGeom>
        </p:spPr>
        <p:txBody>
          <a:bodyPr vert="horz" lIns="96581" tIns="48292" rIns="96581" bIns="48292" rtlCol="0"/>
          <a:lstStyle>
            <a:lvl1pPr algn="r">
              <a:defRPr sz="1200"/>
            </a:lvl1pPr>
          </a:lstStyle>
          <a:p>
            <a:fld id="{29020FD0-4DFD-4461-82DD-1430493AE53B}" type="datetimeFigureOut">
              <a:rPr lang="en-US" smtClean="0"/>
              <a:pPr/>
              <a:t>3/28/2025</a:t>
            </a:fld>
            <a:endParaRPr lang="en-US" dirty="0"/>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581" tIns="48292" rIns="96581" bIns="48292" rtlCol="0" anchor="ctr"/>
          <a:lstStyle/>
          <a:p>
            <a:endParaRPr lang="en-US"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581" tIns="48292" rIns="96581" bIns="4829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581" tIns="48292" rIns="96581" bIns="48292" rtlCol="0" anchor="b"/>
          <a:lstStyle>
            <a:lvl1pPr algn="l">
              <a:defRPr sz="1200"/>
            </a:lvl1pPr>
          </a:lstStyle>
          <a:p>
            <a:endParaRPr lang="en-US" dirty="0"/>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581" tIns="48292" rIns="96581" bIns="48292" rtlCol="0" anchor="b"/>
          <a:lstStyle>
            <a:lvl1pPr algn="r">
              <a:defRPr sz="1200"/>
            </a:lvl1pPr>
          </a:lstStyle>
          <a:p>
            <a:fld id="{B15F1DA5-20F7-4AFB-881D-E3DCA7037533}" type="slidenum">
              <a:rPr lang="en-US" smtClean="0"/>
              <a:pPr/>
              <a:t>‹#›</a:t>
            </a:fld>
            <a:endParaRPr lang="en-US" dirty="0"/>
          </a:p>
        </p:txBody>
      </p:sp>
    </p:spTree>
    <p:extLst>
      <p:ext uri="{BB962C8B-B14F-4D97-AF65-F5344CB8AC3E}">
        <p14:creationId xmlns:p14="http://schemas.microsoft.com/office/powerpoint/2010/main" val="3723121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eaLnBrk="1" hangingPunct="1"/>
            <a:r>
              <a:rPr lang="en-US" dirty="0"/>
              <a:t>Independent RIA</a:t>
            </a:r>
          </a:p>
          <a:p>
            <a:pPr eaLnBrk="1" hangingPunct="1"/>
            <a:r>
              <a:rPr lang="en-US" dirty="0"/>
              <a:t>Fiduciary 3(21) or 3(38)</a:t>
            </a:r>
          </a:p>
          <a:p>
            <a:pPr eaLnBrk="1" hangingPunct="1"/>
            <a:r>
              <a:rPr lang="en-US" dirty="0"/>
              <a:t>Created something special</a:t>
            </a:r>
          </a:p>
          <a:p>
            <a:pPr eaLnBrk="1" hangingPunct="1"/>
            <a:r>
              <a:rPr lang="en-US" dirty="0"/>
              <a:t>Very proud of  </a:t>
            </a:r>
          </a:p>
          <a:p>
            <a:pPr eaLnBrk="1" hangingPunct="1"/>
            <a:r>
              <a:rPr lang="en-US" dirty="0"/>
              <a:t>Focused on improving participant outcomes</a:t>
            </a:r>
          </a:p>
          <a:p>
            <a:pPr eaLnBrk="1" hangingPunct="1"/>
            <a:r>
              <a:rPr lang="en-US" dirty="0"/>
              <a:t>Help you think, think through</a:t>
            </a:r>
          </a:p>
          <a:p>
            <a:pPr eaLnBrk="1" hangingPunct="1"/>
            <a:r>
              <a:rPr lang="en-US" dirty="0"/>
              <a:t>Understand your needs</a:t>
            </a:r>
          </a:p>
          <a:p>
            <a:pPr eaLnBrk="1" hangingPunct="1"/>
            <a:r>
              <a:rPr lang="en-US" dirty="0"/>
              <a:t>THOUGHT LEADERSHIP</a:t>
            </a:r>
          </a:p>
          <a:p>
            <a:pPr eaLnBrk="1" hangingPunct="1"/>
            <a:r>
              <a:rPr lang="en-US" b="1" dirty="0">
                <a:solidFill>
                  <a:srgbClr val="FF0000"/>
                </a:solidFill>
              </a:rPr>
              <a:t>Partner</a:t>
            </a:r>
          </a:p>
          <a:p>
            <a:pPr eaLnBrk="1" hangingPunct="1"/>
            <a:r>
              <a:rPr lang="en-US" b="1" dirty="0">
                <a:solidFill>
                  <a:srgbClr val="FF0000"/>
                </a:solidFill>
              </a:rPr>
              <a:t>Expand your in house competence</a:t>
            </a:r>
          </a:p>
          <a:p>
            <a:pPr eaLnBrk="1" hangingPunct="1"/>
            <a:r>
              <a:rPr lang="en-US" b="1" dirty="0">
                <a:solidFill>
                  <a:srgbClr val="FF0000"/>
                </a:solidFill>
              </a:rPr>
              <a:t>DO YOU HAVE AN ACTIVE PARTICIPANT OUTCOME STRATEGY?</a:t>
            </a:r>
          </a:p>
          <a:p>
            <a:pPr eaLnBrk="1" hangingPunct="1"/>
            <a:r>
              <a:rPr lang="en-US" b="1" dirty="0">
                <a:solidFill>
                  <a:srgbClr val="FF0000"/>
                </a:solidFill>
              </a:rPr>
              <a:t>WHAT ARE YOU MOST PROUD ABOUT YOUR PLAN?</a:t>
            </a:r>
          </a:p>
          <a:p>
            <a:pPr eaLnBrk="1" hangingPunct="1"/>
            <a:endParaRPr lang="en-US" b="1" dirty="0">
              <a:solidFill>
                <a:srgbClr val="FF0000"/>
              </a:solidFill>
            </a:endParaRPr>
          </a:p>
          <a:p>
            <a:pPr eaLnBrk="1" hangingPunct="1"/>
            <a:endParaRPr lang="en-US" dirty="0"/>
          </a:p>
          <a:p>
            <a:pPr eaLnBrk="1" hangingPunct="1"/>
            <a:r>
              <a:rPr lang="en-US" dirty="0"/>
              <a:t>Notes from FINRA: Member Firm’s name must be prominently identified in the final version. Please insert your logo at the top of this slide and on the footer of all slides to meet this requirement. You must insert your securities information on the front page as well (see final line of text on this slide to customize).</a:t>
            </a:r>
          </a:p>
          <a:p>
            <a:endParaRPr lang="en-US" dirty="0"/>
          </a:p>
        </p:txBody>
      </p:sp>
      <p:sp>
        <p:nvSpPr>
          <p:cNvPr id="4" name="Slide Number Placeholder 3"/>
          <p:cNvSpPr>
            <a:spLocks noGrp="1"/>
          </p:cNvSpPr>
          <p:nvPr>
            <p:ph type="sldNum" sz="quarter" idx="10"/>
          </p:nvPr>
        </p:nvSpPr>
        <p:spPr/>
        <p:txBody>
          <a:bodyPr/>
          <a:lstStyle/>
          <a:p>
            <a:fld id="{B15F1DA5-20F7-4AFB-881D-E3DCA7037533}"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Flow Charts</a:t>
            </a:r>
          </a:p>
          <a:p>
            <a:r>
              <a:rPr lang="en-US" dirty="0"/>
              <a:t>Checklists</a:t>
            </a:r>
          </a:p>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15</a:t>
            </a:fld>
            <a:endParaRPr lang="en-US" dirty="0"/>
          </a:p>
        </p:txBody>
      </p:sp>
    </p:spTree>
    <p:extLst>
      <p:ext uri="{BB962C8B-B14F-4D97-AF65-F5344CB8AC3E}">
        <p14:creationId xmlns:p14="http://schemas.microsoft.com/office/powerpoint/2010/main" val="4265349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10D226-DAB7-4E45-BDCC-3B3812D0E776}" type="slidenum">
              <a:rPr lang="en-US" smtClean="0"/>
              <a:pPr/>
              <a:t>16</a:t>
            </a:fld>
            <a:endParaRPr lang="en-US" dirty="0"/>
          </a:p>
        </p:txBody>
      </p:sp>
    </p:spTree>
    <p:extLst>
      <p:ext uri="{BB962C8B-B14F-4D97-AF65-F5344CB8AC3E}">
        <p14:creationId xmlns:p14="http://schemas.microsoft.com/office/powerpoint/2010/main" val="3153183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Meeting Minutes</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17</a:t>
            </a:fld>
            <a:endParaRPr lang="en-US" dirty="0"/>
          </a:p>
        </p:txBody>
      </p:sp>
    </p:spTree>
    <p:extLst>
      <p:ext uri="{BB962C8B-B14F-4D97-AF65-F5344CB8AC3E}">
        <p14:creationId xmlns:p14="http://schemas.microsoft.com/office/powerpoint/2010/main" val="38375630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Fiduciary Gap Analysis</a:t>
            </a:r>
          </a:p>
          <a:p>
            <a:endParaRPr lang="en-US" dirty="0"/>
          </a:p>
          <a:p>
            <a:r>
              <a:rPr lang="en-US" dirty="0"/>
              <a:t>Fiduciary Road Map</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19</a:t>
            </a:fld>
            <a:endParaRPr lang="en-US" dirty="0"/>
          </a:p>
        </p:txBody>
      </p:sp>
    </p:spTree>
    <p:extLst>
      <p:ext uri="{BB962C8B-B14F-4D97-AF65-F5344CB8AC3E}">
        <p14:creationId xmlns:p14="http://schemas.microsoft.com/office/powerpoint/2010/main" val="4100180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6864" marR="100257" lvl="1">
              <a:lnSpc>
                <a:spcPts val="960"/>
              </a:lnSpc>
              <a:spcBef>
                <a:spcPts val="20"/>
              </a:spcBef>
            </a:pPr>
            <a:r>
              <a:rPr lang="en-US" b="1" dirty="0">
                <a:latin typeface="Arial" panose="020B0604020202020204" pitchFamily="34" charset="0"/>
                <a:ea typeface="Arial" panose="020B0604020202020204" pitchFamily="34" charset="0"/>
                <a:cs typeface="Times New Roman" panose="02020603050405020304" pitchFamily="18" charset="0"/>
              </a:rPr>
              <a:t>Fiduciary Compliance</a:t>
            </a:r>
            <a:endParaRPr lang="en-US" dirty="0">
              <a:latin typeface="Arial" panose="020B0604020202020204" pitchFamily="34" charset="0"/>
              <a:ea typeface="Arial" panose="020B0604020202020204" pitchFamily="34" charset="0"/>
              <a:cs typeface="Times New Roman" panose="02020603050405020304" pitchFamily="18" charset="0"/>
            </a:endParaRPr>
          </a:p>
          <a:p>
            <a:pPr marL="742406" marR="100257" lvl="1" indent="-285540">
              <a:lnSpc>
                <a:spcPts val="960"/>
              </a:lnSpc>
              <a:spcBef>
                <a:spcPts val="20"/>
              </a:spcBef>
              <a:buFont typeface="Symbol" panose="05050102010706020507" pitchFamily="18" charset="2"/>
              <a:buChar char=""/>
            </a:pPr>
            <a:r>
              <a:rPr lang="en-US" i="1" dirty="0">
                <a:latin typeface="Arial" panose="020B0604020202020204" pitchFamily="34" charset="0"/>
                <a:ea typeface="Arial" panose="020B0604020202020204" pitchFamily="34" charset="0"/>
                <a:cs typeface="Times New Roman" panose="02020603050405020304" pitchFamily="18" charset="0"/>
              </a:rPr>
              <a:t>Who helps you to understand your fiduciary and plan management responsibilities under ERISA?</a:t>
            </a:r>
            <a:endParaRPr lang="en-US" dirty="0">
              <a:latin typeface="Arial" panose="020B0604020202020204" pitchFamily="34" charset="0"/>
              <a:ea typeface="Arial" panose="020B0604020202020204" pitchFamily="34" charset="0"/>
              <a:cs typeface="Times New Roman" panose="02020603050405020304" pitchFamily="18" charset="0"/>
            </a:endParaRPr>
          </a:p>
          <a:p>
            <a:pPr marL="742406" marR="100257" lvl="1" indent="-285540">
              <a:lnSpc>
                <a:spcPts val="960"/>
              </a:lnSpc>
              <a:spcBef>
                <a:spcPts val="20"/>
              </a:spcBef>
              <a:buFont typeface="Symbol" panose="05050102010706020507" pitchFamily="18" charset="2"/>
              <a:buChar char=""/>
            </a:pPr>
            <a:r>
              <a:rPr lang="en-US" i="1" dirty="0">
                <a:latin typeface="Arial" panose="020B0604020202020204" pitchFamily="34" charset="0"/>
                <a:ea typeface="Arial" panose="020B0604020202020204" pitchFamily="34" charset="0"/>
                <a:cs typeface="Times New Roman" panose="02020603050405020304" pitchFamily="18" charset="0"/>
              </a:rPr>
              <a:t>Who helps you to document your plan’s fiduciary processes, discussions and actions taken?</a:t>
            </a:r>
            <a:endParaRPr lang="en-US" dirty="0">
              <a:latin typeface="Arial" panose="020B0604020202020204" pitchFamily="34" charset="0"/>
              <a:ea typeface="Arial" panose="020B0604020202020204" pitchFamily="34" charset="0"/>
              <a:cs typeface="Times New Roman" panose="02020603050405020304" pitchFamily="18" charset="0"/>
            </a:endParaRPr>
          </a:p>
          <a:p>
            <a:pPr marL="742406" marR="100257" lvl="1" indent="-285540">
              <a:lnSpc>
                <a:spcPts val="960"/>
              </a:lnSpc>
              <a:spcBef>
                <a:spcPts val="20"/>
              </a:spcBef>
              <a:buFont typeface="Symbol" panose="05050102010706020507" pitchFamily="18" charset="2"/>
              <a:buChar char=""/>
            </a:pPr>
            <a:r>
              <a:rPr lang="en-US" i="1" dirty="0">
                <a:latin typeface="Arial" panose="020B0604020202020204" pitchFamily="34" charset="0"/>
                <a:ea typeface="Arial" panose="020B0604020202020204" pitchFamily="34" charset="0"/>
                <a:cs typeface="Times New Roman" panose="02020603050405020304" pitchFamily="18" charset="0"/>
              </a:rPr>
              <a:t>Who helps you to document that required tasks are completed?</a:t>
            </a:r>
            <a:endParaRPr lang="en-US" dirty="0">
              <a:latin typeface="Arial" panose="020B0604020202020204" pitchFamily="34" charset="0"/>
              <a:ea typeface="Arial" panose="020B0604020202020204" pitchFamily="34" charset="0"/>
              <a:cs typeface="Times New Roman" panose="02020603050405020304" pitchFamily="18" charset="0"/>
            </a:endParaRPr>
          </a:p>
          <a:p>
            <a:pPr marL="742406" marR="100257" lvl="1" indent="-285540">
              <a:lnSpc>
                <a:spcPts val="960"/>
              </a:lnSpc>
              <a:spcBef>
                <a:spcPts val="20"/>
              </a:spcBef>
              <a:buFont typeface="Symbol" panose="05050102010706020507" pitchFamily="18" charset="2"/>
              <a:buChar char=""/>
            </a:pPr>
            <a:endParaRPr lang="en-US" dirty="0">
              <a:latin typeface="Arial" panose="020B0604020202020204" pitchFamily="34" charset="0"/>
              <a:ea typeface="Arial" panose="020B0604020202020204" pitchFamily="34" charset="0"/>
              <a:cs typeface="Times New Roman" panose="02020603050405020304" pitchFamily="18" charset="0"/>
            </a:endParaRPr>
          </a:p>
          <a:p>
            <a:pPr marL="456864" marR="100257" lvl="1">
              <a:lnSpc>
                <a:spcPts val="960"/>
              </a:lnSpc>
              <a:spcBef>
                <a:spcPts val="20"/>
              </a:spcBef>
            </a:pPr>
            <a:r>
              <a:rPr lang="en-US" dirty="0"/>
              <a:t>Initially, we will conduct a Fiduciary Diagnostic on your plan that will be used to identify any existing gaps pertaining to your committee’s fiduciary responsibilities. Your plan’s Fiduciary Diagnostic is then reviewed and updated on a regular basis to identify upcoming plan management responsibilities and to document when required tasks are completed. Our Fiduciary Education Modules provide resources to inform and educate committee members regarding ERISA’s fiduciary requirements</a:t>
            </a:r>
            <a:endParaRPr lang="en-US" i="1" dirty="0">
              <a:latin typeface="Arial" panose="020B0604020202020204" pitchFamily="34" charset="0"/>
              <a:ea typeface="Arial" panose="020B060402020202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7569346A-A03A-4883-98F5-FCEB8459C64B}" type="slidenum">
              <a:rPr lang="en-US" smtClean="0"/>
              <a:pPr/>
              <a:t>20</a:t>
            </a:fld>
            <a:endParaRPr lang="en-US" dirty="0"/>
          </a:p>
        </p:txBody>
      </p:sp>
    </p:spTree>
    <p:extLst>
      <p:ext uri="{BB962C8B-B14F-4D97-AF65-F5344CB8AC3E}">
        <p14:creationId xmlns:p14="http://schemas.microsoft.com/office/powerpoint/2010/main" val="7849828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Online Fiduciary Audit File System</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21</a:t>
            </a:fld>
            <a:endParaRPr lang="en-US" dirty="0"/>
          </a:p>
        </p:txBody>
      </p:sp>
    </p:spTree>
    <p:extLst>
      <p:ext uri="{BB962C8B-B14F-4D97-AF65-F5344CB8AC3E}">
        <p14:creationId xmlns:p14="http://schemas.microsoft.com/office/powerpoint/2010/main" val="511505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22</a:t>
            </a:fld>
            <a:endParaRPr lang="en-US" dirty="0"/>
          </a:p>
        </p:txBody>
      </p:sp>
    </p:spTree>
    <p:extLst>
      <p:ext uri="{BB962C8B-B14F-4D97-AF65-F5344CB8AC3E}">
        <p14:creationId xmlns:p14="http://schemas.microsoft.com/office/powerpoint/2010/main" val="13554211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948229">
              <a:defRPr/>
            </a:pPr>
            <a:fld id="{AAB37E33-2194-4B42-A26E-196AF2321134}" type="slidenum">
              <a:rPr lang="en-US">
                <a:solidFill>
                  <a:prstClr val="black"/>
                </a:solidFill>
                <a:latin typeface="Calibri"/>
              </a:rPr>
              <a:pPr defTabSz="948229">
                <a:defRPr/>
              </a:pPr>
              <a:t>23</a:t>
            </a:fld>
            <a:endParaRPr lang="en-US" dirty="0">
              <a:solidFill>
                <a:prstClr val="black"/>
              </a:solidFill>
              <a:latin typeface="Calibri"/>
            </a:endParaRPr>
          </a:p>
        </p:txBody>
      </p:sp>
    </p:spTree>
    <p:extLst>
      <p:ext uri="{BB962C8B-B14F-4D97-AF65-F5344CB8AC3E}">
        <p14:creationId xmlns:p14="http://schemas.microsoft.com/office/powerpoint/2010/main" val="20881344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24</a:t>
            </a:fld>
            <a:endParaRPr lang="en-US" dirty="0"/>
          </a:p>
        </p:txBody>
      </p:sp>
    </p:spTree>
    <p:extLst>
      <p:ext uri="{BB962C8B-B14F-4D97-AF65-F5344CB8AC3E}">
        <p14:creationId xmlns:p14="http://schemas.microsoft.com/office/powerpoint/2010/main" val="16539114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25</a:t>
            </a:fld>
            <a:endParaRPr lang="en-US" dirty="0"/>
          </a:p>
        </p:txBody>
      </p:sp>
    </p:spTree>
    <p:extLst>
      <p:ext uri="{BB962C8B-B14F-4D97-AF65-F5344CB8AC3E}">
        <p14:creationId xmlns:p14="http://schemas.microsoft.com/office/powerpoint/2010/main" val="22900413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resources to provide you a </a:t>
            </a:r>
            <a:r>
              <a:rPr lang="en-US" b="1" dirty="0">
                <a:solidFill>
                  <a:srgbClr val="FF0000"/>
                </a:solidFill>
              </a:rPr>
              <a:t>TOTAL BENEFIT SOLUTION</a:t>
            </a:r>
          </a:p>
          <a:p>
            <a:r>
              <a:rPr lang="en-US" dirty="0"/>
              <a:t>DEPTH OF RESOURCES</a:t>
            </a:r>
          </a:p>
          <a:p>
            <a:r>
              <a:rPr lang="en-US" dirty="0"/>
              <a:t>Strength of Organization</a:t>
            </a:r>
          </a:p>
          <a:p>
            <a:endParaRPr lang="en-US" dirty="0"/>
          </a:p>
          <a:p>
            <a:r>
              <a:rPr lang="en-US" dirty="0"/>
              <a:t>If we don’t have the answer we have the resources………. </a:t>
            </a:r>
          </a:p>
          <a:p>
            <a:r>
              <a:rPr lang="en-US" dirty="0"/>
              <a:t>Including a former practicing ERISA attorney</a:t>
            </a:r>
          </a:p>
          <a:p>
            <a:r>
              <a:rPr lang="en-US" dirty="0"/>
              <a:t>Health Care – Cost, Compliance, Communication</a:t>
            </a:r>
          </a:p>
          <a:p>
            <a:r>
              <a:rPr lang="en-US" dirty="0"/>
              <a:t>Executive compensation &amp; financial planning</a:t>
            </a:r>
          </a:p>
          <a:p>
            <a:r>
              <a:rPr lang="en-US" dirty="0"/>
              <a:t>Pension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3</a:t>
            </a:fld>
            <a:endParaRPr lang="en-US" dirty="0"/>
          </a:p>
        </p:txBody>
      </p:sp>
    </p:spTree>
    <p:extLst>
      <p:ext uri="{BB962C8B-B14F-4D97-AF65-F5344CB8AC3E}">
        <p14:creationId xmlns:p14="http://schemas.microsoft.com/office/powerpoint/2010/main" val="634430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10D226-DAB7-4E45-BDCC-3B3812D0E776}" type="slidenum">
              <a:rPr lang="en-US" smtClean="0"/>
              <a:pPr/>
              <a:t>26</a:t>
            </a:fld>
            <a:endParaRPr lang="en-US" dirty="0"/>
          </a:p>
        </p:txBody>
      </p:sp>
    </p:spTree>
    <p:extLst>
      <p:ext uri="{BB962C8B-B14F-4D97-AF65-F5344CB8AC3E}">
        <p14:creationId xmlns:p14="http://schemas.microsoft.com/office/powerpoint/2010/main" val="1283848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Independent - </a:t>
            </a:r>
            <a:r>
              <a:rPr lang="en-US" b="1" dirty="0">
                <a:solidFill>
                  <a:srgbClr val="FF0000"/>
                </a:solidFill>
              </a:rPr>
              <a:t>PROACTIVE</a:t>
            </a:r>
          </a:p>
          <a:p>
            <a:pPr marL="177609" indent="-177609">
              <a:buFont typeface="Wingdings" pitchFamily="2" charset="2"/>
              <a:buChar char="q"/>
            </a:pPr>
            <a:r>
              <a:rPr lang="en-US" dirty="0"/>
              <a:t>Additions</a:t>
            </a:r>
          </a:p>
          <a:p>
            <a:pPr marL="177609" indent="-177609">
              <a:buFont typeface="Wingdings" pitchFamily="2" charset="2"/>
              <a:buChar char="q"/>
            </a:pPr>
            <a:r>
              <a:rPr lang="en-US" dirty="0"/>
              <a:t>Deletions</a:t>
            </a:r>
          </a:p>
          <a:p>
            <a:pPr marL="177609" indent="-177609">
              <a:buFont typeface="Wingdings" pitchFamily="2" charset="2"/>
              <a:buChar char="q"/>
            </a:pPr>
            <a:r>
              <a:rPr lang="en-US" dirty="0"/>
              <a:t>Replacement</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27</a:t>
            </a:fld>
            <a:endParaRPr lang="en-US" dirty="0"/>
          </a:p>
        </p:txBody>
      </p:sp>
    </p:spTree>
    <p:extLst>
      <p:ext uri="{BB962C8B-B14F-4D97-AF65-F5344CB8AC3E}">
        <p14:creationId xmlns:p14="http://schemas.microsoft.com/office/powerpoint/2010/main" val="10520489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31</a:t>
            </a:fld>
            <a:endParaRPr lang="en-US" dirty="0"/>
          </a:p>
        </p:txBody>
      </p:sp>
    </p:spTree>
    <p:extLst>
      <p:ext uri="{BB962C8B-B14F-4D97-AF65-F5344CB8AC3E}">
        <p14:creationId xmlns:p14="http://schemas.microsoft.com/office/powerpoint/2010/main" val="135542110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how the investment selection is determined</a:t>
            </a:r>
          </a:p>
        </p:txBody>
      </p:sp>
      <p:sp>
        <p:nvSpPr>
          <p:cNvPr id="4" name="Slide Number Placeholder 3"/>
          <p:cNvSpPr>
            <a:spLocks noGrp="1"/>
          </p:cNvSpPr>
          <p:nvPr>
            <p:ph type="sldNum" sz="quarter" idx="5"/>
          </p:nvPr>
        </p:nvSpPr>
        <p:spPr/>
        <p:txBody>
          <a:bodyPr/>
          <a:lstStyle/>
          <a:p>
            <a:fld id="{243680E6-E80D-46A8-B3AB-44F77A9AD1AD}" type="slidenum">
              <a:rPr lang="en-US" smtClean="0"/>
              <a:t>33</a:t>
            </a:fld>
            <a:endParaRPr lang="en-US" dirty="0"/>
          </a:p>
        </p:txBody>
      </p:sp>
    </p:spTree>
    <p:extLst>
      <p:ext uri="{BB962C8B-B14F-4D97-AF65-F5344CB8AC3E}">
        <p14:creationId xmlns:p14="http://schemas.microsoft.com/office/powerpoint/2010/main" val="38657663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33F1-9A03-84BC-8C94-6FBFC63802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E01C8E-98D2-6263-673D-88A3BAFDC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E1BCA8-2916-117D-6DBD-22F929207846}"/>
              </a:ext>
            </a:extLst>
          </p:cNvPr>
          <p:cNvSpPr>
            <a:spLocks noGrp="1"/>
          </p:cNvSpPr>
          <p:nvPr>
            <p:ph type="body" idx="1"/>
          </p:nvPr>
        </p:nvSpPr>
        <p:spPr/>
        <p:txBody>
          <a:bodyPr/>
          <a:lstStyle/>
          <a:p>
            <a:r>
              <a:rPr lang="en-US" dirty="0"/>
              <a:t>Review how the investment selection is determined</a:t>
            </a:r>
          </a:p>
        </p:txBody>
      </p:sp>
      <p:sp>
        <p:nvSpPr>
          <p:cNvPr id="4" name="Slide Number Placeholder 3">
            <a:extLst>
              <a:ext uri="{FF2B5EF4-FFF2-40B4-BE49-F238E27FC236}">
                <a16:creationId xmlns:a16="http://schemas.microsoft.com/office/drawing/2014/main" id="{6C9B76C0-FC59-0EDD-2206-C11F92BB4D79}"/>
              </a:ext>
            </a:extLst>
          </p:cNvPr>
          <p:cNvSpPr>
            <a:spLocks noGrp="1"/>
          </p:cNvSpPr>
          <p:nvPr>
            <p:ph type="sldNum" sz="quarter" idx="5"/>
          </p:nvPr>
        </p:nvSpPr>
        <p:spPr/>
        <p:txBody>
          <a:bodyPr/>
          <a:lstStyle/>
          <a:p>
            <a:fld id="{243680E6-E80D-46A8-B3AB-44F77A9AD1AD}" type="slidenum">
              <a:rPr lang="en-US" smtClean="0"/>
              <a:t>34</a:t>
            </a:fld>
            <a:endParaRPr lang="en-US" dirty="0"/>
          </a:p>
        </p:txBody>
      </p:sp>
    </p:spTree>
    <p:extLst>
      <p:ext uri="{BB962C8B-B14F-4D97-AF65-F5344CB8AC3E}">
        <p14:creationId xmlns:p14="http://schemas.microsoft.com/office/powerpoint/2010/main" val="41476191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35</a:t>
            </a:fld>
            <a:endParaRPr lang="en-US" dirty="0"/>
          </a:p>
        </p:txBody>
      </p:sp>
    </p:spTree>
    <p:extLst>
      <p:ext uri="{BB962C8B-B14F-4D97-AF65-F5344CB8AC3E}">
        <p14:creationId xmlns:p14="http://schemas.microsoft.com/office/powerpoint/2010/main" val="95579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900" dirty="0">
                <a:solidFill>
                  <a:srgbClr val="FFFFFF"/>
                </a:solidFill>
                <a:latin typeface="AvenirNextLTPro-Regular"/>
              </a:rPr>
              <a:t>We believe a common sense case can be made for the “to fund” approach based on an understanding of human capital, or the ability to earn income, which is depleted at retirement. We argue that Retirement risk is at its highest level the day retirement begins given your capital should be at its lifetime peak. Losses not have the greatest impact on your ability to sustain spending throughout your retirement. (</a:t>
            </a:r>
            <a:r>
              <a:rPr lang="en-US" sz="1900" dirty="0" err="1">
                <a:solidFill>
                  <a:srgbClr val="FFFFFF"/>
                </a:solidFill>
                <a:latin typeface="AvenirNextLTPro-Regular"/>
              </a:rPr>
              <a:t>iJoin</a:t>
            </a:r>
            <a:r>
              <a:rPr lang="en-US" sz="1900" dirty="0">
                <a:solidFill>
                  <a:srgbClr val="FFFFFF"/>
                </a:solidFill>
                <a:latin typeface="AvenirNextLTPro-Regular"/>
              </a:rPr>
              <a:t> addresses this as well). Blackrock whitepaper.</a:t>
            </a:r>
            <a:endParaRPr lang="en-US" dirty="0"/>
          </a:p>
        </p:txBody>
      </p:sp>
      <p:sp>
        <p:nvSpPr>
          <p:cNvPr id="4" name="Slide Number Placeholder 3"/>
          <p:cNvSpPr>
            <a:spLocks noGrp="1"/>
          </p:cNvSpPr>
          <p:nvPr>
            <p:ph type="sldNum" sz="quarter" idx="5"/>
          </p:nvPr>
        </p:nvSpPr>
        <p:spPr/>
        <p:txBody>
          <a:bodyPr/>
          <a:lstStyle/>
          <a:p>
            <a:fld id="{243680E6-E80D-46A8-B3AB-44F77A9AD1AD}" type="slidenum">
              <a:rPr lang="en-US" smtClean="0"/>
              <a:t>36</a:t>
            </a:fld>
            <a:endParaRPr lang="en-US" dirty="0"/>
          </a:p>
        </p:txBody>
      </p:sp>
    </p:spTree>
    <p:extLst>
      <p:ext uri="{BB962C8B-B14F-4D97-AF65-F5344CB8AC3E}">
        <p14:creationId xmlns:p14="http://schemas.microsoft.com/office/powerpoint/2010/main" val="470483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IMPROVE PARTCIPANT OUTCOMES</a:t>
            </a:r>
          </a:p>
          <a:p>
            <a:endParaRPr lang="en-US" dirty="0"/>
          </a:p>
          <a:p>
            <a:r>
              <a:rPr lang="en-US" dirty="0"/>
              <a:t>PROCESS FOR DOING A RETIREMENT NEEDS ANALYSIS</a:t>
            </a:r>
          </a:p>
          <a:p>
            <a:endParaRPr lang="en-US" dirty="0"/>
          </a:p>
          <a:p>
            <a:r>
              <a:rPr lang="en-US" dirty="0"/>
              <a:t>ECONOMIC REALITY – WHY WE DO WHAT WE DO</a:t>
            </a:r>
          </a:p>
          <a:p>
            <a:endParaRPr lang="en-US" dirty="0"/>
          </a:p>
          <a:p>
            <a:r>
              <a:rPr lang="en-US" dirty="0"/>
              <a:t>VIDEO</a:t>
            </a:r>
          </a:p>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42</a:t>
            </a:fld>
            <a:endParaRPr lang="en-US" dirty="0"/>
          </a:p>
        </p:txBody>
      </p:sp>
    </p:spTree>
    <p:extLst>
      <p:ext uri="{BB962C8B-B14F-4D97-AF65-F5344CB8AC3E}">
        <p14:creationId xmlns:p14="http://schemas.microsoft.com/office/powerpoint/2010/main" val="33072884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RETIREMENT NEEDS CALCULATION:</a:t>
            </a:r>
          </a:p>
          <a:p>
            <a:endParaRPr lang="en-US" dirty="0"/>
          </a:p>
          <a:p>
            <a:r>
              <a:rPr lang="en-US" dirty="0"/>
              <a:t>VIDEO – Retirement Education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43</a:t>
            </a:fld>
            <a:endParaRPr lang="en-US" dirty="0"/>
          </a:p>
        </p:txBody>
      </p:sp>
    </p:spTree>
    <p:extLst>
      <p:ext uri="{BB962C8B-B14F-4D97-AF65-F5344CB8AC3E}">
        <p14:creationId xmlns:p14="http://schemas.microsoft.com/office/powerpoint/2010/main" val="21595320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69346A-A03A-4883-98F5-FCEB8459C64B}" type="slidenum">
              <a:rPr lang="en-US" smtClean="0"/>
              <a:pPr/>
              <a:t>44</a:t>
            </a:fld>
            <a:endParaRPr lang="en-US" dirty="0"/>
          </a:p>
        </p:txBody>
      </p:sp>
    </p:spTree>
    <p:extLst>
      <p:ext uri="{BB962C8B-B14F-4D97-AF65-F5344CB8AC3E}">
        <p14:creationId xmlns:p14="http://schemas.microsoft.com/office/powerpoint/2010/main" val="2291388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resources to provide you a </a:t>
            </a:r>
            <a:r>
              <a:rPr lang="en-US" b="1" dirty="0">
                <a:solidFill>
                  <a:srgbClr val="FF0000"/>
                </a:solidFill>
              </a:rPr>
              <a:t>TOTAL BENEFIT SOLUTION</a:t>
            </a:r>
          </a:p>
          <a:p>
            <a:r>
              <a:rPr lang="en-US" dirty="0"/>
              <a:t>DEPTH OF RESOURCES</a:t>
            </a:r>
          </a:p>
          <a:p>
            <a:r>
              <a:rPr lang="en-US" dirty="0"/>
              <a:t>Strength of Organization</a:t>
            </a:r>
          </a:p>
          <a:p>
            <a:endParaRPr lang="en-US" dirty="0"/>
          </a:p>
          <a:p>
            <a:r>
              <a:rPr lang="en-US" dirty="0"/>
              <a:t>If we don’t have the answer we have the resources………. </a:t>
            </a:r>
          </a:p>
          <a:p>
            <a:r>
              <a:rPr lang="en-US" dirty="0"/>
              <a:t>Including a former practicing ERISA attorney</a:t>
            </a:r>
          </a:p>
          <a:p>
            <a:r>
              <a:rPr lang="en-US" dirty="0"/>
              <a:t>Health Care – Cost, Compliance, Communication</a:t>
            </a:r>
          </a:p>
          <a:p>
            <a:r>
              <a:rPr lang="en-US" dirty="0"/>
              <a:t>Executive compensation &amp; financial planning</a:t>
            </a:r>
          </a:p>
          <a:p>
            <a:r>
              <a:rPr lang="en-US" dirty="0"/>
              <a:t>Pension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a:t>
            </a:fld>
            <a:endParaRPr lang="en-US" dirty="0"/>
          </a:p>
        </p:txBody>
      </p:sp>
    </p:spTree>
    <p:extLst>
      <p:ext uri="{BB962C8B-B14F-4D97-AF65-F5344CB8AC3E}">
        <p14:creationId xmlns:p14="http://schemas.microsoft.com/office/powerpoint/2010/main" val="7084630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680E6-E80D-46A8-B3AB-44F77A9AD1AD}" type="slidenum">
              <a:rPr lang="en-US" smtClean="0"/>
              <a:t>45</a:t>
            </a:fld>
            <a:endParaRPr lang="en-US" dirty="0"/>
          </a:p>
        </p:txBody>
      </p:sp>
    </p:spTree>
    <p:extLst>
      <p:ext uri="{BB962C8B-B14F-4D97-AF65-F5344CB8AC3E}">
        <p14:creationId xmlns:p14="http://schemas.microsoft.com/office/powerpoint/2010/main" val="25229123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680E6-E80D-46A8-B3AB-44F77A9AD1AD}" type="slidenum">
              <a:rPr lang="en-US" smtClean="0"/>
              <a:t>46</a:t>
            </a:fld>
            <a:endParaRPr lang="en-US" dirty="0"/>
          </a:p>
        </p:txBody>
      </p:sp>
    </p:spTree>
    <p:extLst>
      <p:ext uri="{BB962C8B-B14F-4D97-AF65-F5344CB8AC3E}">
        <p14:creationId xmlns:p14="http://schemas.microsoft.com/office/powerpoint/2010/main" val="2145663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Newsletter designed to answer your questions</a:t>
            </a:r>
          </a:p>
          <a:p>
            <a:endParaRPr lang="en-US" dirty="0"/>
          </a:p>
          <a:p>
            <a:r>
              <a:rPr lang="en-US" dirty="0"/>
              <a:t>Sample employee communications</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47</a:t>
            </a:fld>
            <a:endParaRPr lang="en-US" dirty="0"/>
          </a:p>
        </p:txBody>
      </p:sp>
    </p:spTree>
    <p:extLst>
      <p:ext uri="{BB962C8B-B14F-4D97-AF65-F5344CB8AC3E}">
        <p14:creationId xmlns:p14="http://schemas.microsoft.com/office/powerpoint/2010/main" val="37865159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Participant Guidance:</a:t>
            </a:r>
          </a:p>
          <a:p>
            <a:endParaRPr lang="en-US" dirty="0"/>
          </a:p>
          <a:p>
            <a:pPr marL="177609" indent="-177609">
              <a:buFont typeface="Wingdings" panose="05000000000000000000" pitchFamily="2" charset="2"/>
              <a:buChar char="q"/>
            </a:pPr>
            <a:r>
              <a:rPr lang="en-US" dirty="0"/>
              <a:t>Education or </a:t>
            </a:r>
          </a:p>
          <a:p>
            <a:pPr marL="177609" indent="-177609">
              <a:buFont typeface="Wingdings" panose="05000000000000000000" pitchFamily="2" charset="2"/>
              <a:buChar char="q"/>
            </a:pPr>
            <a:r>
              <a:rPr lang="en-US" dirty="0"/>
              <a:t>Advice</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48</a:t>
            </a:fld>
            <a:endParaRPr lang="en-US" dirty="0"/>
          </a:p>
        </p:txBody>
      </p:sp>
    </p:spTree>
    <p:extLst>
      <p:ext uri="{BB962C8B-B14F-4D97-AF65-F5344CB8AC3E}">
        <p14:creationId xmlns:p14="http://schemas.microsoft.com/office/powerpoint/2010/main" val="42022670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What did you do to meet your 408(b)(2) fee disclosure obligation?</a:t>
            </a:r>
          </a:p>
          <a:p>
            <a:endParaRPr lang="en-US" b="1" dirty="0">
              <a:solidFill>
                <a:srgbClr val="FF0000"/>
              </a:solidFill>
            </a:endParaRPr>
          </a:p>
          <a:p>
            <a:pPr marL="177609" indent="-177609">
              <a:buFont typeface="Wingdings" pitchFamily="2" charset="2"/>
              <a:buChar char="q"/>
            </a:pPr>
            <a:r>
              <a:rPr lang="en-US" dirty="0"/>
              <a:t>Fair and Reasonable</a:t>
            </a:r>
          </a:p>
          <a:p>
            <a:pPr marL="177609" indent="-177609">
              <a:buFont typeface="Wingdings" pitchFamily="2" charset="2"/>
              <a:buChar char="q"/>
            </a:pPr>
            <a:r>
              <a:rPr lang="en-US" dirty="0"/>
              <a:t>Necessary</a:t>
            </a:r>
          </a:p>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49</a:t>
            </a:fld>
            <a:endParaRPr lang="en-US" dirty="0"/>
          </a:p>
        </p:txBody>
      </p:sp>
    </p:spTree>
    <p:extLst>
      <p:ext uri="{BB962C8B-B14F-4D97-AF65-F5344CB8AC3E}">
        <p14:creationId xmlns:p14="http://schemas.microsoft.com/office/powerpoint/2010/main" val="40122719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10D226-DAB7-4E45-BDCC-3B3812D0E776}" type="slidenum">
              <a:rPr lang="en-US" smtClean="0"/>
              <a:pPr/>
              <a:t>50</a:t>
            </a:fld>
            <a:endParaRPr lang="en-US" dirty="0"/>
          </a:p>
        </p:txBody>
      </p:sp>
    </p:spTree>
    <p:extLst>
      <p:ext uri="{BB962C8B-B14F-4D97-AF65-F5344CB8AC3E}">
        <p14:creationId xmlns:p14="http://schemas.microsoft.com/office/powerpoint/2010/main" val="364802899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400 Data points</a:t>
            </a:r>
          </a:p>
          <a:p>
            <a:r>
              <a:rPr lang="en-US" dirty="0"/>
              <a:t>Side by Side comparison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51</a:t>
            </a:fld>
            <a:endParaRPr lang="en-US" dirty="0"/>
          </a:p>
        </p:txBody>
      </p:sp>
    </p:spTree>
    <p:extLst>
      <p:ext uri="{BB962C8B-B14F-4D97-AF65-F5344CB8AC3E}">
        <p14:creationId xmlns:p14="http://schemas.microsoft.com/office/powerpoint/2010/main" val="10546527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have to also balance both</a:t>
            </a:r>
            <a:r>
              <a:rPr lang="en-US" baseline="0" dirty="0"/>
              <a:t> the plan and provider considerations when conducting a benchmarking study.</a:t>
            </a:r>
          </a:p>
          <a:p>
            <a:endParaRPr lang="en-US" baseline="0" dirty="0"/>
          </a:p>
          <a:p>
            <a:r>
              <a:rPr lang="en-US" baseline="0" dirty="0"/>
              <a:t>For the plan, you need to look at the plan’s size and complexity, service requirements and investment needs.</a:t>
            </a:r>
          </a:p>
          <a:p>
            <a:endParaRPr lang="en-US" baseline="0" dirty="0"/>
          </a:p>
          <a:p>
            <a:r>
              <a:rPr lang="en-US" baseline="0" dirty="0"/>
              <a:t>For the provider, there must be a demographics match, you need to evaluate their strengths and experience in the marketplace, and ensure that their system capabilities will work with your plan design.</a:t>
            </a:r>
            <a:endParaRPr lang="en-US" dirty="0"/>
          </a:p>
        </p:txBody>
      </p:sp>
      <p:sp>
        <p:nvSpPr>
          <p:cNvPr id="4" name="Slide Number Placeholder 3"/>
          <p:cNvSpPr>
            <a:spLocks noGrp="1"/>
          </p:cNvSpPr>
          <p:nvPr>
            <p:ph type="sldNum" sz="quarter" idx="10"/>
          </p:nvPr>
        </p:nvSpPr>
        <p:spPr/>
        <p:txBody>
          <a:bodyPr/>
          <a:lstStyle/>
          <a:p>
            <a:fld id="{44554256-9F30-45A7-9FC5-C156B12EEB60}" type="slidenum">
              <a:rPr lang="en-US" smtClean="0"/>
              <a:pPr/>
              <a:t>52</a:t>
            </a:fld>
            <a:endParaRPr lang="en-US" dirty="0"/>
          </a:p>
        </p:txBody>
      </p:sp>
    </p:spTree>
    <p:extLst>
      <p:ext uri="{BB962C8B-B14F-4D97-AF65-F5344CB8AC3E}">
        <p14:creationId xmlns:p14="http://schemas.microsoft.com/office/powerpoint/2010/main" val="6163751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010D226-DAB7-4E45-BDCC-3B3812D0E776}" type="slidenum">
              <a:rPr lang="en-US" smtClean="0"/>
              <a:pPr/>
              <a:t>53</a:t>
            </a:fld>
            <a:endParaRPr lang="en-US" dirty="0"/>
          </a:p>
        </p:txBody>
      </p:sp>
    </p:spTree>
    <p:extLst>
      <p:ext uri="{BB962C8B-B14F-4D97-AF65-F5344CB8AC3E}">
        <p14:creationId xmlns:p14="http://schemas.microsoft.com/office/powerpoint/2010/main" val="10244741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txBox="1">
            <a:spLocks noGrp="1" noChangeArrowheads="1"/>
          </p:cNvSpPr>
          <p:nvPr/>
        </p:nvSpPr>
        <p:spPr bwMode="auto">
          <a:xfrm>
            <a:off x="4364869" y="9516279"/>
            <a:ext cx="3339202" cy="501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066" tIns="50533" rIns="101066" bIns="50533" anchor="b"/>
          <a:lstStyle>
            <a:lvl1pPr defTabSz="917575" eaLnBrk="0" hangingPunct="0">
              <a:defRPr u="sng">
                <a:solidFill>
                  <a:schemeClr val="tx1"/>
                </a:solidFill>
                <a:latin typeface="Calibri" pitchFamily="34" charset="0"/>
                <a:ea typeface="ＭＳ Ｐゴシック" pitchFamily="34" charset="-128"/>
              </a:defRPr>
            </a:lvl1pPr>
            <a:lvl2pPr marL="742950" indent="-285750" defTabSz="917575" eaLnBrk="0" hangingPunct="0">
              <a:defRPr u="sng">
                <a:solidFill>
                  <a:schemeClr val="tx1"/>
                </a:solidFill>
                <a:latin typeface="Calibri" pitchFamily="34" charset="0"/>
                <a:ea typeface="ＭＳ Ｐゴシック" pitchFamily="34" charset="-128"/>
              </a:defRPr>
            </a:lvl2pPr>
            <a:lvl3pPr marL="1143000" indent="-228600" defTabSz="917575" eaLnBrk="0" hangingPunct="0">
              <a:defRPr u="sng">
                <a:solidFill>
                  <a:schemeClr val="tx1"/>
                </a:solidFill>
                <a:latin typeface="Calibri" pitchFamily="34" charset="0"/>
                <a:ea typeface="ＭＳ Ｐゴシック" pitchFamily="34" charset="-128"/>
              </a:defRPr>
            </a:lvl3pPr>
            <a:lvl4pPr marL="1600200" indent="-228600" defTabSz="917575" eaLnBrk="0" hangingPunct="0">
              <a:defRPr u="sng">
                <a:solidFill>
                  <a:schemeClr val="tx1"/>
                </a:solidFill>
                <a:latin typeface="Calibri" pitchFamily="34" charset="0"/>
                <a:ea typeface="ＭＳ Ｐゴシック" pitchFamily="34" charset="-128"/>
              </a:defRPr>
            </a:lvl4pPr>
            <a:lvl5pPr marL="2057400" indent="-228600" defTabSz="917575" eaLnBrk="0" hangingPunct="0">
              <a:defRPr u="sng">
                <a:solidFill>
                  <a:schemeClr val="tx1"/>
                </a:solidFill>
                <a:latin typeface="Calibri" pitchFamily="34" charset="0"/>
                <a:ea typeface="ＭＳ Ｐゴシック" pitchFamily="34" charset="-128"/>
              </a:defRPr>
            </a:lvl5pPr>
            <a:lvl6pPr marL="2514600" indent="-228600" defTabSz="917575" eaLnBrk="0" fontAlgn="base" hangingPunct="0">
              <a:spcBef>
                <a:spcPct val="0"/>
              </a:spcBef>
              <a:spcAft>
                <a:spcPct val="0"/>
              </a:spcAft>
              <a:defRPr u="sng">
                <a:solidFill>
                  <a:schemeClr val="tx1"/>
                </a:solidFill>
                <a:latin typeface="Calibri" pitchFamily="34" charset="0"/>
                <a:ea typeface="ＭＳ Ｐゴシック" pitchFamily="34" charset="-128"/>
              </a:defRPr>
            </a:lvl6pPr>
            <a:lvl7pPr marL="2971800" indent="-228600" defTabSz="917575" eaLnBrk="0" fontAlgn="base" hangingPunct="0">
              <a:spcBef>
                <a:spcPct val="0"/>
              </a:spcBef>
              <a:spcAft>
                <a:spcPct val="0"/>
              </a:spcAft>
              <a:defRPr u="sng">
                <a:solidFill>
                  <a:schemeClr val="tx1"/>
                </a:solidFill>
                <a:latin typeface="Calibri" pitchFamily="34" charset="0"/>
                <a:ea typeface="ＭＳ Ｐゴシック" pitchFamily="34" charset="-128"/>
              </a:defRPr>
            </a:lvl7pPr>
            <a:lvl8pPr marL="3429000" indent="-228600" defTabSz="917575" eaLnBrk="0" fontAlgn="base" hangingPunct="0">
              <a:spcBef>
                <a:spcPct val="0"/>
              </a:spcBef>
              <a:spcAft>
                <a:spcPct val="0"/>
              </a:spcAft>
              <a:defRPr u="sng">
                <a:solidFill>
                  <a:schemeClr val="tx1"/>
                </a:solidFill>
                <a:latin typeface="Calibri" pitchFamily="34" charset="0"/>
                <a:ea typeface="ＭＳ Ｐゴシック" pitchFamily="34" charset="-128"/>
              </a:defRPr>
            </a:lvl8pPr>
            <a:lvl9pPr marL="3886200" indent="-228600" defTabSz="917575" eaLnBrk="0" fontAlgn="base" hangingPunct="0">
              <a:spcBef>
                <a:spcPct val="0"/>
              </a:spcBef>
              <a:spcAft>
                <a:spcPct val="0"/>
              </a:spcAft>
              <a:defRPr u="sng">
                <a:solidFill>
                  <a:schemeClr val="tx1"/>
                </a:solidFill>
                <a:latin typeface="Calibri" pitchFamily="34" charset="0"/>
                <a:ea typeface="ＭＳ Ｐゴシック" pitchFamily="34" charset="-128"/>
              </a:defRPr>
            </a:lvl9pPr>
          </a:lstStyle>
          <a:p>
            <a:pPr algn="r" eaLnBrk="1" hangingPunct="1"/>
            <a:fld id="{029CEC57-F9A1-4863-8B11-3B0840FB5EF4}" type="slidenum">
              <a:rPr lang="en-US" sz="1200" u="none">
                <a:solidFill>
                  <a:srgbClr val="000000"/>
                </a:solidFill>
              </a:rPr>
              <a:pPr algn="r" eaLnBrk="1" hangingPunct="1"/>
              <a:t>54</a:t>
            </a:fld>
            <a:endParaRPr lang="en-US" sz="1200" u="none" dirty="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Notes Placeholder 4"/>
          <p:cNvSpPr>
            <a:spLocks noGrp="1"/>
          </p:cNvSpPr>
          <p:nvPr/>
        </p:nvSpPr>
        <p:spPr bwMode="auto">
          <a:xfrm>
            <a:off x="770596" y="4759850"/>
            <a:ext cx="6164681" cy="451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032" tIns="50519" rIns="101032" bIns="50519"/>
          <a:lstStyle/>
          <a:p>
            <a:pPr eaLnBrk="0" hangingPunct="0">
              <a:spcBef>
                <a:spcPct val="30000"/>
              </a:spcBef>
            </a:pPr>
            <a:endParaRPr lang="en-US" sz="1200" dirty="0">
              <a:solidFill>
                <a:srgbClr val="000000"/>
              </a:solidFill>
            </a:endParaRPr>
          </a:p>
        </p:txBody>
      </p:sp>
    </p:spTree>
    <p:extLst>
      <p:ext uri="{BB962C8B-B14F-4D97-AF65-F5344CB8AC3E}">
        <p14:creationId xmlns:p14="http://schemas.microsoft.com/office/powerpoint/2010/main" val="777929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the resources to provide you a </a:t>
            </a:r>
            <a:r>
              <a:rPr lang="en-US" b="1" dirty="0">
                <a:solidFill>
                  <a:srgbClr val="FF0000"/>
                </a:solidFill>
              </a:rPr>
              <a:t>TOTAL BENEFIT SOLUTION</a:t>
            </a:r>
          </a:p>
          <a:p>
            <a:r>
              <a:rPr lang="en-US" dirty="0"/>
              <a:t>DEPTH OF RESOURCES</a:t>
            </a:r>
          </a:p>
          <a:p>
            <a:r>
              <a:rPr lang="en-US" dirty="0"/>
              <a:t>Strength of Organization</a:t>
            </a:r>
          </a:p>
          <a:p>
            <a:endParaRPr lang="en-US" dirty="0"/>
          </a:p>
          <a:p>
            <a:r>
              <a:rPr lang="en-US" dirty="0"/>
              <a:t>If we don’t have the answer we have the resources………. </a:t>
            </a:r>
          </a:p>
          <a:p>
            <a:r>
              <a:rPr lang="en-US" dirty="0"/>
              <a:t>Including a former practicing ERISA attorney</a:t>
            </a:r>
          </a:p>
          <a:p>
            <a:r>
              <a:rPr lang="en-US" dirty="0"/>
              <a:t>Health Care – Cost, Compliance, Communication</a:t>
            </a:r>
          </a:p>
          <a:p>
            <a:r>
              <a:rPr lang="en-US" dirty="0"/>
              <a:t>Executive compensation &amp; financial planning</a:t>
            </a:r>
          </a:p>
          <a:p>
            <a:r>
              <a:rPr lang="en-US" dirty="0"/>
              <a:t>Pension</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6</a:t>
            </a:fld>
            <a:endParaRPr lang="en-US" dirty="0"/>
          </a:p>
        </p:txBody>
      </p:sp>
    </p:spTree>
    <p:extLst>
      <p:ext uri="{BB962C8B-B14F-4D97-AF65-F5344CB8AC3E}">
        <p14:creationId xmlns:p14="http://schemas.microsoft.com/office/powerpoint/2010/main" val="7841200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55</a:t>
            </a:fld>
            <a:endParaRPr lang="en-US" dirty="0"/>
          </a:p>
        </p:txBody>
      </p:sp>
    </p:spTree>
    <p:extLst>
      <p:ext uri="{BB962C8B-B14F-4D97-AF65-F5344CB8AC3E}">
        <p14:creationId xmlns:p14="http://schemas.microsoft.com/office/powerpoint/2010/main" val="13554211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normAutofit/>
          </a:bodyPr>
          <a:lstStyle/>
          <a:p>
            <a:pPr defTabSz="512179">
              <a:defRPr/>
            </a:pPr>
            <a:endParaRPr lang="en-US" dirty="0"/>
          </a:p>
        </p:txBody>
      </p:sp>
      <p:sp>
        <p:nvSpPr>
          <p:cNvPr id="4" name="Slide Number Placeholder 3"/>
          <p:cNvSpPr>
            <a:spLocks noGrp="1"/>
          </p:cNvSpPr>
          <p:nvPr>
            <p:ph type="sldNum" sz="quarter" idx="10"/>
          </p:nvPr>
        </p:nvSpPr>
        <p:spPr/>
        <p:txBody>
          <a:bodyPr/>
          <a:lstStyle/>
          <a:p>
            <a:fld id="{A90A4702-8DB0-5146-8693-B4B1DAD90533}" type="slidenum">
              <a:rPr lang="en-US" smtClean="0">
                <a:solidFill>
                  <a:prstClr val="black"/>
                </a:solidFill>
              </a:rPr>
              <a:pPr/>
              <a:t>56</a:t>
            </a:fld>
            <a:endParaRPr lang="en-US" dirty="0">
              <a:solidFill>
                <a:prstClr val="black"/>
              </a:solidFill>
            </a:endParaRPr>
          </a:p>
        </p:txBody>
      </p:sp>
    </p:spTree>
    <p:extLst>
      <p:ext uri="{BB962C8B-B14F-4D97-AF65-F5344CB8AC3E}">
        <p14:creationId xmlns:p14="http://schemas.microsoft.com/office/powerpoint/2010/main" val="28885749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TPSU</a:t>
            </a:r>
          </a:p>
          <a:p>
            <a:endParaRPr lang="en-US" dirty="0"/>
          </a:p>
          <a:p>
            <a:r>
              <a:rPr lang="en-US" dirty="0"/>
              <a:t> TRAU - Certified 401(k) Specialist</a:t>
            </a:r>
          </a:p>
          <a:p>
            <a:endParaRPr lang="en-US" dirty="0"/>
          </a:p>
          <a:p>
            <a:r>
              <a:rPr lang="en-US" dirty="0"/>
              <a:t>Membership has it’s privileges – Advisory Board  - Chatter Membership</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58</a:t>
            </a:fld>
            <a:endParaRPr lang="en-US" dirty="0"/>
          </a:p>
        </p:txBody>
      </p:sp>
    </p:spTree>
    <p:extLst>
      <p:ext uri="{BB962C8B-B14F-4D97-AF65-F5344CB8AC3E}">
        <p14:creationId xmlns:p14="http://schemas.microsoft.com/office/powerpoint/2010/main" val="3004272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Fiduciary Concerns?</a:t>
            </a:r>
          </a:p>
          <a:p>
            <a:endParaRPr lang="en-US" dirty="0"/>
          </a:p>
          <a:p>
            <a:r>
              <a:rPr lang="en-US" dirty="0"/>
              <a:t>We can work with a 3(16) Fiduciary that can be the named fiduciary in the plan document</a:t>
            </a:r>
          </a:p>
          <a:p>
            <a:endParaRPr lang="en-US" dirty="0"/>
          </a:p>
          <a:p>
            <a:r>
              <a:rPr lang="en-US" dirty="0"/>
              <a:t>We can’t audit our work </a:t>
            </a:r>
          </a:p>
          <a:p>
            <a:endParaRPr lang="en-US" dirty="0"/>
          </a:p>
          <a:p>
            <a:r>
              <a:rPr lang="en-US" dirty="0"/>
              <a:t>Are you comfortable with what you current advisor is providing?</a:t>
            </a:r>
          </a:p>
          <a:p>
            <a:endParaRPr lang="en-US" dirty="0"/>
          </a:p>
          <a:p>
            <a:r>
              <a:rPr lang="en-US" dirty="0"/>
              <a:t>Do you have a process for monitoring your advisor?</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7</a:t>
            </a:fld>
            <a:endParaRPr lang="en-US" dirty="0"/>
          </a:p>
        </p:txBody>
      </p:sp>
    </p:spTree>
    <p:extLst>
      <p:ext uri="{BB962C8B-B14F-4D97-AF65-F5344CB8AC3E}">
        <p14:creationId xmlns:p14="http://schemas.microsoft.com/office/powerpoint/2010/main" val="13554211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Fiduciary Concerns?</a:t>
            </a:r>
          </a:p>
          <a:p>
            <a:endParaRPr lang="en-US" dirty="0"/>
          </a:p>
          <a:p>
            <a:r>
              <a:rPr lang="en-US" dirty="0"/>
              <a:t>We can work with a 3(16) Fiduciary that can be the named fiduciary in the plan document</a:t>
            </a:r>
          </a:p>
          <a:p>
            <a:endParaRPr lang="en-US" dirty="0"/>
          </a:p>
          <a:p>
            <a:r>
              <a:rPr lang="en-US" dirty="0"/>
              <a:t>We can’t audit our work </a:t>
            </a:r>
          </a:p>
          <a:p>
            <a:endParaRPr lang="en-US" dirty="0"/>
          </a:p>
          <a:p>
            <a:r>
              <a:rPr lang="en-US" dirty="0"/>
              <a:t>Are you comfortable with what you current advisor is providing?</a:t>
            </a:r>
          </a:p>
          <a:p>
            <a:endParaRPr lang="en-US" dirty="0"/>
          </a:p>
          <a:p>
            <a:r>
              <a:rPr lang="en-US" dirty="0"/>
              <a:t>Do you have a process for monitoring your advisor?</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11</a:t>
            </a:fld>
            <a:endParaRPr lang="en-US" dirty="0"/>
          </a:p>
        </p:txBody>
      </p:sp>
    </p:spTree>
    <p:extLst>
      <p:ext uri="{BB962C8B-B14F-4D97-AF65-F5344CB8AC3E}">
        <p14:creationId xmlns:p14="http://schemas.microsoft.com/office/powerpoint/2010/main" val="1355421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57300" y="719138"/>
            <a:ext cx="4800600" cy="3600450"/>
          </a:xfrm>
        </p:spPr>
      </p:sp>
      <p:sp>
        <p:nvSpPr>
          <p:cNvPr id="3" name="Notes Placeholder 2"/>
          <p:cNvSpPr>
            <a:spLocks noGrp="1"/>
          </p:cNvSpPr>
          <p:nvPr>
            <p:ph type="body" idx="1"/>
          </p:nvPr>
        </p:nvSpPr>
        <p:spPr/>
        <p:txBody>
          <a:bodyPr>
            <a:normAutofit/>
          </a:bodyPr>
          <a:lstStyle/>
          <a:p>
            <a:pPr defTabSz="512179">
              <a:defRPr/>
            </a:pPr>
            <a:endParaRPr lang="en-US" dirty="0"/>
          </a:p>
        </p:txBody>
      </p:sp>
      <p:sp>
        <p:nvSpPr>
          <p:cNvPr id="4" name="Slide Number Placeholder 3"/>
          <p:cNvSpPr>
            <a:spLocks noGrp="1"/>
          </p:cNvSpPr>
          <p:nvPr>
            <p:ph type="sldNum" sz="quarter" idx="10"/>
          </p:nvPr>
        </p:nvSpPr>
        <p:spPr/>
        <p:txBody>
          <a:bodyPr/>
          <a:lstStyle/>
          <a:p>
            <a:fld id="{A90A4702-8DB0-5146-8693-B4B1DAD90533}"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38429006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solidFill>
                  <a:srgbClr val="FF0000"/>
                </a:solidFill>
              </a:rPr>
              <a:t>PROACTIVE</a:t>
            </a:r>
            <a:r>
              <a:rPr lang="en-US" b="1" dirty="0"/>
              <a:t> SERVICE PLAN</a:t>
            </a:r>
          </a:p>
          <a:p>
            <a:pPr marL="177609" indent="-177609">
              <a:buFont typeface="Wingdings" pitchFamily="2" charset="2"/>
              <a:buChar char="q"/>
            </a:pPr>
            <a:r>
              <a:rPr lang="en-US" dirty="0"/>
              <a:t>Goals / Objectives</a:t>
            </a:r>
          </a:p>
          <a:p>
            <a:pPr marL="177609" indent="-177609">
              <a:buFont typeface="Wingdings" pitchFamily="2" charset="2"/>
              <a:buChar char="q"/>
            </a:pPr>
            <a:r>
              <a:rPr lang="en-US" dirty="0"/>
              <a:t>Track Services - Progress</a:t>
            </a:r>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13</a:t>
            </a:fld>
            <a:endParaRPr lang="en-US" dirty="0"/>
          </a:p>
        </p:txBody>
      </p:sp>
    </p:spTree>
    <p:extLst>
      <p:ext uri="{BB962C8B-B14F-4D97-AF65-F5344CB8AC3E}">
        <p14:creationId xmlns:p14="http://schemas.microsoft.com/office/powerpoint/2010/main" val="3322398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AAB37E33-2194-4B42-A26E-196AF2321134}" type="slidenum">
              <a:rPr lang="en-US" smtClean="0"/>
              <a:pPr>
                <a:defRPr/>
              </a:pPr>
              <a:t>14</a:t>
            </a:fld>
            <a:endParaRPr lang="en-US" dirty="0"/>
          </a:p>
        </p:txBody>
      </p:sp>
    </p:spTree>
    <p:extLst>
      <p:ext uri="{BB962C8B-B14F-4D97-AF65-F5344CB8AC3E}">
        <p14:creationId xmlns:p14="http://schemas.microsoft.com/office/powerpoint/2010/main" val="30413347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 Id="rId4"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27" name="Rectangle 5"/>
          <p:cNvSpPr>
            <a:spLocks noChangeArrowheads="1"/>
          </p:cNvSpPr>
          <p:nvPr userDrawn="1"/>
        </p:nvSpPr>
        <p:spPr bwMode="auto">
          <a:xfrm>
            <a:off x="4724400" y="2514600"/>
            <a:ext cx="3429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defRPr/>
            </a:pPr>
            <a:r>
              <a:rPr lang="en-US" sz="1200" b="1" dirty="0">
                <a:solidFill>
                  <a:schemeClr val="bg1"/>
                </a:solidFill>
                <a:latin typeface="Calibri" pitchFamily="34" charset="0"/>
                <a:ea typeface="Roboto" pitchFamily="2" charset="0"/>
                <a:cs typeface="Calibri" pitchFamily="34" charset="0"/>
              </a:rPr>
              <a:t>LDintelligence  I  Liability Derived intelligence™</a:t>
            </a:r>
          </a:p>
        </p:txBody>
      </p:sp>
      <p:pic>
        <p:nvPicPr>
          <p:cNvPr id="6" name="Graphic 5">
            <a:extLst>
              <a:ext uri="{FF2B5EF4-FFF2-40B4-BE49-F238E27FC236}">
                <a16:creationId xmlns:a16="http://schemas.microsoft.com/office/drawing/2014/main" id="{2D0B07BA-DA7E-7141-9271-6506C8E4E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04800" y="6248400"/>
            <a:ext cx="2070719" cy="4445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
        <p:nvSpPr>
          <p:cNvPr id="6" name="Slide Number Placeholder 5"/>
          <p:cNvSpPr>
            <a:spLocks noGrp="1"/>
          </p:cNvSpPr>
          <p:nvPr>
            <p:ph type="sldNum" sz="quarter" idx="12"/>
          </p:nvPr>
        </p:nvSpPr>
        <p:spPr>
          <a:xfrm>
            <a:off x="612648" y="6172200"/>
            <a:ext cx="1981200" cy="365760"/>
          </a:xfrm>
          <a:prstGeom prst="rect">
            <a:avLst/>
          </a:prstGeom>
        </p:spPr>
        <p:txBody>
          <a:bodyPr/>
          <a:lstStyle/>
          <a:p>
            <a:fld id="{6A5FFEE5-67E1-4E33-BF2F-585EAE520646}" type="slidenum">
              <a:rPr lang="en-US" smtClean="0"/>
              <a:pPr/>
              <a:t>‹#›</a:t>
            </a:fld>
            <a:endParaRPr lang="en-US" dirty="0"/>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2278961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439587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Open Slide">
    <p:spTree>
      <p:nvGrpSpPr>
        <p:cNvPr id="1" name=""/>
        <p:cNvGrpSpPr/>
        <p:nvPr/>
      </p:nvGrpSpPr>
      <p:grpSpPr>
        <a:xfrm>
          <a:off x="0" y="0"/>
          <a:ext cx="0" cy="0"/>
          <a:chOff x="0" y="0"/>
          <a:chExt cx="0" cy="0"/>
        </a:xfrm>
      </p:grpSpPr>
      <p:sp>
        <p:nvSpPr>
          <p:cNvPr id="10" name="Title 1"/>
          <p:cNvSpPr>
            <a:spLocks noGrp="1"/>
          </p:cNvSpPr>
          <p:nvPr>
            <p:ph type="ctrTitle" hasCustomPrompt="1"/>
          </p:nvPr>
        </p:nvSpPr>
        <p:spPr>
          <a:xfrm>
            <a:off x="449263" y="325925"/>
            <a:ext cx="7742238" cy="428517"/>
          </a:xfrm>
        </p:spPr>
        <p:txBody>
          <a:bodyPr lIns="0" tIns="0" rIns="0" bIns="0" anchor="t" anchorCtr="0">
            <a:normAutofit/>
          </a:bodyPr>
          <a:lstStyle>
            <a:lvl1pPr algn="l">
              <a:defRPr sz="2801" b="1" i="0">
                <a:solidFill>
                  <a:schemeClr val="tx2"/>
                </a:solidFill>
                <a:latin typeface="Arial"/>
                <a:cs typeface="Arial"/>
              </a:defRPr>
            </a:lvl1pPr>
          </a:lstStyle>
          <a:p>
            <a:r>
              <a:rPr lang="en-US" dirty="0"/>
              <a:t>Click to Edit Text Slide Title</a:t>
            </a:r>
          </a:p>
        </p:txBody>
      </p:sp>
      <p:sp>
        <p:nvSpPr>
          <p:cNvPr id="8" name="Footer Placeholder 21"/>
          <p:cNvSpPr>
            <a:spLocks noGrp="1"/>
          </p:cNvSpPr>
          <p:nvPr>
            <p:ph type="ftr" sz="quarter" idx="3"/>
          </p:nvPr>
        </p:nvSpPr>
        <p:spPr>
          <a:xfrm>
            <a:off x="439494" y="6176964"/>
            <a:ext cx="6095455" cy="200185"/>
          </a:xfrm>
          <a:prstGeom prst="rect">
            <a:avLst/>
          </a:prstGeom>
        </p:spPr>
        <p:txBody>
          <a:bodyPr lIns="0" tIns="0" rIns="0" bIns="0" anchor="ctr"/>
          <a:lstStyle>
            <a:lvl1pPr algn="l">
              <a:defRPr sz="706">
                <a:solidFill>
                  <a:schemeClr val="tx2"/>
                </a:solidFill>
              </a:defRPr>
            </a:lvl1pPr>
          </a:lstStyle>
          <a:p>
            <a:endParaRPr lang="en-US" dirty="0"/>
          </a:p>
        </p:txBody>
      </p:sp>
      <p:sp>
        <p:nvSpPr>
          <p:cNvPr id="11" name="Slide Number Placeholder 22"/>
          <p:cNvSpPr>
            <a:spLocks noGrp="1"/>
          </p:cNvSpPr>
          <p:nvPr>
            <p:ph type="sldNum" sz="quarter" idx="4"/>
          </p:nvPr>
        </p:nvSpPr>
        <p:spPr>
          <a:xfrm>
            <a:off x="7705727" y="6407810"/>
            <a:ext cx="981075" cy="206546"/>
          </a:xfrm>
          <a:prstGeom prst="rect">
            <a:avLst/>
          </a:prstGeom>
        </p:spPr>
        <p:txBody>
          <a:bodyPr lIns="0" tIns="0" rIns="0" bIns="0" anchor="ctr"/>
          <a:lstStyle>
            <a:lvl1pPr algn="r">
              <a:defRPr sz="794">
                <a:solidFill>
                  <a:schemeClr val="tx2"/>
                </a:solidFill>
              </a:defRPr>
            </a:lvl1pPr>
          </a:lstStyle>
          <a:p>
            <a:fld id="{9061F5B3-D3D1-4E34-B802-F65422553442}" type="slidenum">
              <a:rPr lang="en-US" smtClean="0"/>
              <a:pPr/>
              <a:t>‹#›</a:t>
            </a:fld>
            <a:endParaRPr lang="en-US" dirty="0"/>
          </a:p>
        </p:txBody>
      </p:sp>
    </p:spTree>
    <p:extLst>
      <p:ext uri="{BB962C8B-B14F-4D97-AF65-F5344CB8AC3E}">
        <p14:creationId xmlns:p14="http://schemas.microsoft.com/office/powerpoint/2010/main" val="17391861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361BB12-3C38-429C-8FB3-C7DD97712BC2}"/>
              </a:ext>
            </a:extLst>
          </p:cNvPr>
          <p:cNvPicPr>
            <a:picLocks noChangeAspect="1"/>
          </p:cNvPicPr>
          <p:nvPr userDrawn="1"/>
        </p:nvPicPr>
        <p:blipFill rotWithShape="1">
          <a:blip r:embed="rId2">
            <a:extLst>
              <a:ext uri="{28A0092B-C50C-407E-A947-70E740481C1C}">
                <a14:useLocalDpi xmlns:a14="http://schemas.microsoft.com/office/drawing/2010/main"/>
              </a:ext>
            </a:extLst>
          </a:blip>
          <a:srcRect r="41739"/>
          <a:stretch/>
        </p:blipFill>
        <p:spPr>
          <a:xfrm>
            <a:off x="3855810" y="0"/>
            <a:ext cx="5288191" cy="6858000"/>
          </a:xfrm>
          <a:prstGeom prst="rect">
            <a:avLst/>
          </a:prstGeom>
        </p:spPr>
      </p:pic>
      <p:sp>
        <p:nvSpPr>
          <p:cNvPr id="2" name="Title 1">
            <a:extLst>
              <a:ext uri="{FF2B5EF4-FFF2-40B4-BE49-F238E27FC236}">
                <a16:creationId xmlns:a16="http://schemas.microsoft.com/office/drawing/2014/main" id="{FAEAF27B-56F7-4FA7-9550-9FB8FBE5F82F}"/>
              </a:ext>
            </a:extLst>
          </p:cNvPr>
          <p:cNvSpPr>
            <a:spLocks noGrp="1"/>
          </p:cNvSpPr>
          <p:nvPr>
            <p:ph type="title"/>
          </p:nvPr>
        </p:nvSpPr>
        <p:spPr>
          <a:xfrm>
            <a:off x="360484" y="457200"/>
            <a:ext cx="3891476" cy="1600200"/>
          </a:xfrm>
        </p:spPr>
        <p:txBody>
          <a:bodyPr anchor="b">
            <a:normAutofit/>
          </a:bodyPr>
          <a:lstStyle>
            <a:lvl1pPr>
              <a:defRPr sz="2700">
                <a:solidFill>
                  <a:schemeClr val="tx2"/>
                </a:solidFill>
              </a:defRPr>
            </a:lvl1pPr>
          </a:lstStyle>
          <a:p>
            <a:r>
              <a:rPr lang="en-US" dirty="0"/>
              <a:t>Click to edit Master title style</a:t>
            </a:r>
          </a:p>
        </p:txBody>
      </p:sp>
      <p:sp>
        <p:nvSpPr>
          <p:cNvPr id="4" name="Text Placeholder 3">
            <a:extLst>
              <a:ext uri="{FF2B5EF4-FFF2-40B4-BE49-F238E27FC236}">
                <a16:creationId xmlns:a16="http://schemas.microsoft.com/office/drawing/2014/main" id="{1C6B611E-781A-4AEF-87DD-09B61CCEF888}"/>
              </a:ext>
            </a:extLst>
          </p:cNvPr>
          <p:cNvSpPr>
            <a:spLocks noGrp="1"/>
          </p:cNvSpPr>
          <p:nvPr>
            <p:ph type="body" sz="half" idx="2"/>
          </p:nvPr>
        </p:nvSpPr>
        <p:spPr>
          <a:xfrm>
            <a:off x="360484" y="2057400"/>
            <a:ext cx="3891476" cy="4392168"/>
          </a:xfrm>
        </p:spPr>
        <p:txBody>
          <a:bodyPr/>
          <a:lstStyle>
            <a:lvl1pPr marL="0" indent="0">
              <a:buNone/>
              <a:defRPr sz="21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dirty="0"/>
              <a:t>Edit Master text styles</a:t>
            </a:r>
          </a:p>
        </p:txBody>
      </p:sp>
      <p:sp>
        <p:nvSpPr>
          <p:cNvPr id="9" name="Content Placeholder 4">
            <a:extLst>
              <a:ext uri="{FF2B5EF4-FFF2-40B4-BE49-F238E27FC236}">
                <a16:creationId xmlns:a16="http://schemas.microsoft.com/office/drawing/2014/main" id="{CECDC893-27C4-4510-8610-26D512F1F312}"/>
              </a:ext>
            </a:extLst>
          </p:cNvPr>
          <p:cNvSpPr>
            <a:spLocks noGrp="1"/>
          </p:cNvSpPr>
          <p:nvPr>
            <p:ph sz="quarter" idx="11" hasCustomPrompt="1"/>
          </p:nvPr>
        </p:nvSpPr>
        <p:spPr>
          <a:xfrm>
            <a:off x="4483894" y="461964"/>
            <a:ext cx="4318397" cy="5978525"/>
          </a:xfrm>
        </p:spPr>
        <p:txBody>
          <a:bodyPr/>
          <a:lstStyle>
            <a:lvl1pPr marL="0" indent="0">
              <a:buNone/>
              <a:defRPr/>
            </a:lvl1pPr>
          </a:lstStyle>
          <a:p>
            <a:pPr lvl="0"/>
            <a:r>
              <a:rPr lang="en-US" dirty="0"/>
              <a:t>Content! Picture suggested.</a:t>
            </a:r>
          </a:p>
        </p:txBody>
      </p:sp>
    </p:spTree>
    <p:extLst>
      <p:ext uri="{BB962C8B-B14F-4D97-AF65-F5344CB8AC3E}">
        <p14:creationId xmlns:p14="http://schemas.microsoft.com/office/powerpoint/2010/main" val="52980070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9A098-0E25-4AF2-95DC-6B11913F8C0F}"/>
              </a:ext>
            </a:extLst>
          </p:cNvPr>
          <p:cNvSpPr>
            <a:spLocks noGrp="1"/>
          </p:cNvSpPr>
          <p:nvPr>
            <p:ph type="title" hasCustomPrompt="1"/>
          </p:nvPr>
        </p:nvSpPr>
        <p:spPr>
          <a:xfrm>
            <a:off x="628650" y="365125"/>
            <a:ext cx="7276586" cy="5578475"/>
          </a:xfrm>
        </p:spPr>
        <p:txBody>
          <a:bodyPr anchor="b"/>
          <a:lstStyle>
            <a:lvl1pPr>
              <a:defRPr/>
            </a:lvl1pPr>
          </a:lstStyle>
          <a:p>
            <a:r>
              <a:rPr lang="en-US" dirty="0"/>
              <a:t>Callout</a:t>
            </a:r>
          </a:p>
        </p:txBody>
      </p:sp>
      <p:sp>
        <p:nvSpPr>
          <p:cNvPr id="3" name="TextBox 2">
            <a:extLst>
              <a:ext uri="{FF2B5EF4-FFF2-40B4-BE49-F238E27FC236}">
                <a16:creationId xmlns:a16="http://schemas.microsoft.com/office/drawing/2014/main" id="{93699673-3175-62F8-B6E1-7356EF98A7B9}"/>
              </a:ext>
            </a:extLst>
          </p:cNvPr>
          <p:cNvSpPr txBox="1"/>
          <p:nvPr userDrawn="1"/>
        </p:nvSpPr>
        <p:spPr>
          <a:xfrm>
            <a:off x="1617785" y="668215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141173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dirty="0"/>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Roboto" pitchFamily="2" charset="0"/>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Click to edit Master subtitle style</a:t>
            </a:r>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TextBox 24"/>
          <p:cNvSpPr txBox="1"/>
          <p:nvPr userDrawn="1"/>
        </p:nvSpPr>
        <p:spPr>
          <a:xfrm>
            <a:off x="6019800" y="6316097"/>
            <a:ext cx="2667000"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www.IDAwealth.com</a:t>
            </a:r>
          </a:p>
        </p:txBody>
      </p:sp>
      <p:sp>
        <p:nvSpPr>
          <p:cNvPr id="27" name="Rectangle 5"/>
          <p:cNvSpPr>
            <a:spLocks noChangeArrowheads="1"/>
          </p:cNvSpPr>
          <p:nvPr userDrawn="1"/>
        </p:nvSpPr>
        <p:spPr bwMode="auto">
          <a:xfrm>
            <a:off x="4724400" y="2971800"/>
            <a:ext cx="3429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defRPr/>
            </a:pPr>
            <a:r>
              <a:rPr lang="en-US" sz="1200" b="1" dirty="0">
                <a:solidFill>
                  <a:schemeClr val="bg1"/>
                </a:solidFill>
                <a:latin typeface="Calibri" pitchFamily="34" charset="0"/>
                <a:ea typeface="Roboto" pitchFamily="2" charset="0"/>
                <a:cs typeface="Calibri" pitchFamily="34" charset="0"/>
              </a:rPr>
              <a:t>LDintelligence  I  Liability Derived intelligence™</a:t>
            </a:r>
          </a:p>
        </p:txBody>
      </p:sp>
      <p:pic>
        <p:nvPicPr>
          <p:cNvPr id="13" name="Picture 12" descr="Header-no-words-blue.jpg"/>
          <p:cNvPicPr>
            <a:picLocks noChangeAspect="1"/>
          </p:cNvPicPr>
          <p:nvPr userDrawn="1"/>
        </p:nvPicPr>
        <p:blipFill>
          <a:blip r:embed="rId2" cstate="print"/>
          <a:srcRect t="54166"/>
          <a:stretch>
            <a:fillRect/>
          </a:stretch>
        </p:blipFill>
        <p:spPr>
          <a:xfrm>
            <a:off x="1" y="0"/>
            <a:ext cx="9144000" cy="914400"/>
          </a:xfrm>
          <a:prstGeom prst="rect">
            <a:avLst/>
          </a:prstGeom>
        </p:spPr>
      </p:pic>
      <p:pic>
        <p:nvPicPr>
          <p:cNvPr id="2" name="Graphic 1">
            <a:extLst>
              <a:ext uri="{FF2B5EF4-FFF2-40B4-BE49-F238E27FC236}">
                <a16:creationId xmlns:a16="http://schemas.microsoft.com/office/drawing/2014/main" id="{E0EF126F-ACEE-20C4-B89F-BD22D9BB51C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31735361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13597561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0" name="Picture 9" descr="Header-no-words-blue.jpg"/>
          <p:cNvPicPr>
            <a:picLocks noChangeAspect="1"/>
          </p:cNvPicPr>
          <p:nvPr userDrawn="1"/>
        </p:nvPicPr>
        <p:blipFill>
          <a:blip r:embed="rId2" cstate="print"/>
          <a:srcRect t="54166"/>
          <a:stretch>
            <a:fillRect/>
          </a:stretch>
        </p:blipFill>
        <p:spPr>
          <a:xfrm>
            <a:off x="1" y="0"/>
            <a:ext cx="9144000" cy="914400"/>
          </a:xfrm>
          <a:prstGeom prst="rect">
            <a:avLst/>
          </a:prstGeom>
        </p:spPr>
      </p:pic>
      <p:pic>
        <p:nvPicPr>
          <p:cNvPr id="5" name="Graphic 4">
            <a:extLst>
              <a:ext uri="{FF2B5EF4-FFF2-40B4-BE49-F238E27FC236}">
                <a16:creationId xmlns:a16="http://schemas.microsoft.com/office/drawing/2014/main" id="{7A482108-A473-38BE-27E4-CE750217B900}"/>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166637713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dirty="0"/>
              <a:t>Click to edit Master title style</a:t>
            </a:r>
          </a:p>
        </p:txBody>
      </p:sp>
      <p:sp>
        <p:nvSpPr>
          <p:cNvPr id="8" name="Content Placeholder 7"/>
          <p:cNvSpPr>
            <a:spLocks noGrp="1"/>
          </p:cNvSpPr>
          <p:nvPr>
            <p:ph sz="quarter" idx="1"/>
          </p:nvPr>
        </p:nvSpPr>
        <p:spPr>
          <a:xfrm>
            <a:off x="457200" y="1371600"/>
            <a:ext cx="8229600" cy="478536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9411956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rm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11" name="Content Placeholder 10"/>
          <p:cNvSpPr>
            <a:spLocks noGrp="1"/>
          </p:cNvSpPr>
          <p:nvPr>
            <p:ph sz="quarter" idx="2"/>
          </p:nvPr>
        </p:nvSpPr>
        <p:spPr>
          <a:xfrm>
            <a:off x="457200" y="2133600"/>
            <a:ext cx="4038600" cy="4038600"/>
          </a:xfrm>
        </p:spPr>
        <p:txBody>
          <a:bodyPr/>
          <a:lstStyle>
            <a:lvl1pPr>
              <a:defRPr sz="2000"/>
            </a:lvl1pPr>
            <a:lvl2pPr>
              <a:defRPr sz="20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normAutofit/>
          </a:bodyPr>
          <a:lstStyle>
            <a:lvl1pPr>
              <a:defRPr sz="2400"/>
            </a:lvl1pPr>
            <a:lvl2pPr>
              <a:defRPr sz="2000"/>
            </a:lvl2pPr>
            <a:lvl3pPr>
              <a:defRPr sz="1800"/>
            </a:lvl3pPr>
            <a:lvl4pPr>
              <a:defRPr sz="1600"/>
            </a:lvl4pPr>
            <a:lvl5pPr>
              <a:defRPr sz="14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extLst>
      <p:ext uri="{BB962C8B-B14F-4D97-AF65-F5344CB8AC3E}">
        <p14:creationId xmlns:p14="http://schemas.microsoft.com/office/powerpoint/2010/main" val="22999909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21897902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C8CB0B8F-99FE-16ED-AA15-1F8B76FA050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22151471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800" b="1">
                <a:solidFill>
                  <a:schemeClr val="tx2"/>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pic>
        <p:nvPicPr>
          <p:cNvPr id="4" name="Graphic 3">
            <a:extLst>
              <a:ext uri="{FF2B5EF4-FFF2-40B4-BE49-F238E27FC236}">
                <a16:creationId xmlns:a16="http://schemas.microsoft.com/office/drawing/2014/main" id="{89257499-0A8B-D0D3-5CFD-D899D63F755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8603433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6" name="Graphic 5">
            <a:extLst>
              <a:ext uri="{FF2B5EF4-FFF2-40B4-BE49-F238E27FC236}">
                <a16:creationId xmlns:a16="http://schemas.microsoft.com/office/drawing/2014/main" id="{51C7BFFF-260B-526B-19E3-9E18F2E39D9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6281" y="6280646"/>
            <a:ext cx="2070719" cy="444500"/>
          </a:xfrm>
          <a:prstGeom prst="rect">
            <a:avLst/>
          </a:prstGeom>
        </p:spPr>
      </p:pic>
    </p:spTree>
    <p:extLst>
      <p:ext uri="{BB962C8B-B14F-4D97-AF65-F5344CB8AC3E}">
        <p14:creationId xmlns:p14="http://schemas.microsoft.com/office/powerpoint/2010/main" val="3416437078"/>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2367718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
        <p:nvSpPr>
          <p:cNvPr id="6" name="Slide Number Placeholder 5"/>
          <p:cNvSpPr>
            <a:spLocks noGrp="1"/>
          </p:cNvSpPr>
          <p:nvPr>
            <p:ph type="sldNum" sz="quarter" idx="12"/>
          </p:nvPr>
        </p:nvSpPr>
        <p:spPr>
          <a:xfrm>
            <a:off x="612648" y="6172200"/>
            <a:ext cx="1981200" cy="365760"/>
          </a:xfrm>
          <a:prstGeom prst="rect">
            <a:avLst/>
          </a:prstGeom>
        </p:spPr>
        <p:txBody>
          <a:bodyPr/>
          <a:lstStyle/>
          <a:p>
            <a:fld id="{6A5FFEE5-67E1-4E33-BF2F-585EAE520646}" type="slidenum">
              <a:rPr lang="en-US" smtClean="0"/>
              <a:pPr/>
              <a:t>‹#›</a:t>
            </a:fld>
            <a:endParaRPr lang="en-US" dirty="0"/>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extLst>
      <p:ext uri="{BB962C8B-B14F-4D97-AF65-F5344CB8AC3E}">
        <p14:creationId xmlns:p14="http://schemas.microsoft.com/office/powerpoint/2010/main" val="34956096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5" name="Footer Placeholder 4"/>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8168689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extLst>
      <p:ext uri="{BB962C8B-B14F-4D97-AF65-F5344CB8AC3E}">
        <p14:creationId xmlns:p14="http://schemas.microsoft.com/office/powerpoint/2010/main" val="1874015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dirty="0"/>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a:t>Click to edit Master text styles</a:t>
            </a:r>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6" name="TextBox 15"/>
          <p:cNvSpPr txBox="1"/>
          <p:nvPr userDrawn="1"/>
        </p:nvSpPr>
        <p:spPr>
          <a:xfrm>
            <a:off x="6096000" y="6248400"/>
            <a:ext cx="2667000" cy="369332"/>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www.LDIadvisers.com</a:t>
            </a:r>
            <a:endParaRPr lang="en-US" dirty="0"/>
          </a:p>
        </p:txBody>
      </p:sp>
      <p:pic>
        <p:nvPicPr>
          <p:cNvPr id="10" name="Picture 9" descr="Header-no-words-blue.jpg"/>
          <p:cNvPicPr>
            <a:picLocks noChangeAspect="1"/>
          </p:cNvPicPr>
          <p:nvPr userDrawn="1"/>
        </p:nvPicPr>
        <p:blipFill>
          <a:blip r:embed="rId2" cstate="print"/>
          <a:srcRect t="54166"/>
          <a:stretch>
            <a:fillRect/>
          </a:stretch>
        </p:blipFill>
        <p:spPr>
          <a:xfrm>
            <a:off x="1" y="0"/>
            <a:ext cx="9144000" cy="9144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
        <p:nvSpPr>
          <p:cNvPr id="27" name="Rectangle 5"/>
          <p:cNvSpPr>
            <a:spLocks noChangeArrowheads="1"/>
          </p:cNvSpPr>
          <p:nvPr userDrawn="1"/>
        </p:nvSpPr>
        <p:spPr bwMode="auto">
          <a:xfrm>
            <a:off x="4724400" y="2514600"/>
            <a:ext cx="34290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r">
              <a:defRPr/>
            </a:pPr>
            <a:r>
              <a:rPr lang="en-US" sz="1200" b="1" dirty="0">
                <a:solidFill>
                  <a:schemeClr val="bg1"/>
                </a:solidFill>
                <a:latin typeface="Calibri" pitchFamily="34" charset="0"/>
                <a:ea typeface="Roboto" pitchFamily="2" charset="0"/>
                <a:cs typeface="Calibri" pitchFamily="34" charset="0"/>
              </a:rPr>
              <a:t>LDintelligence  I  Liability Derived intelligence™</a:t>
            </a:r>
          </a:p>
        </p:txBody>
      </p:sp>
      <p:pic>
        <p:nvPicPr>
          <p:cNvPr id="2" name="Graphic 1">
            <a:extLst>
              <a:ext uri="{FF2B5EF4-FFF2-40B4-BE49-F238E27FC236}">
                <a16:creationId xmlns:a16="http://schemas.microsoft.com/office/drawing/2014/main" id="{20A94B57-A0B5-A218-BBD6-886257D7B59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81000" y="6248400"/>
            <a:ext cx="2070719" cy="444500"/>
          </a:xfrm>
          <a:prstGeom prst="rect">
            <a:avLst/>
          </a:prstGeom>
        </p:spPr>
      </p:pic>
    </p:spTree>
    <p:extLst>
      <p:ext uri="{BB962C8B-B14F-4D97-AF65-F5344CB8AC3E}">
        <p14:creationId xmlns:p14="http://schemas.microsoft.com/office/powerpoint/2010/main" val="10712737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1DDD567-F47C-44A8-B8F9-C5A36B329D9E}" type="slidenum">
              <a:rPr lang="en-US" smtClean="0"/>
              <a:pPr/>
              <a:t>‹#›</a:t>
            </a:fld>
            <a:endParaRPr lang="en-US" dirty="0"/>
          </a:p>
        </p:txBody>
      </p:sp>
    </p:spTree>
    <p:extLst>
      <p:ext uri="{BB962C8B-B14F-4D97-AF65-F5344CB8AC3E}">
        <p14:creationId xmlns:p14="http://schemas.microsoft.com/office/powerpoint/2010/main" val="4929803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43949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dirty="0"/>
              <a:t>Click to edit Master title style</a:t>
            </a:r>
          </a:p>
        </p:txBody>
      </p:sp>
      <p:pic>
        <p:nvPicPr>
          <p:cNvPr id="6" name="Picture 2" descr="RPAG">
            <a:extLst>
              <a:ext uri="{FF2B5EF4-FFF2-40B4-BE49-F238E27FC236}">
                <a16:creationId xmlns:a16="http://schemas.microsoft.com/office/drawing/2014/main" id="{637C5B85-1C2D-4F43-96B8-D40E8663316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10600" y="6324600"/>
            <a:ext cx="354287" cy="419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normAutofit/>
          </a:bodyPr>
          <a:lstStyle>
            <a:lvl1pPr marL="0" indent="0">
              <a:buNone/>
              <a:defRPr sz="20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dirty="0"/>
              <a:t>Click to edit Master text styles</a:t>
            </a:r>
          </a:p>
        </p:txBody>
      </p:sp>
      <p:sp>
        <p:nvSpPr>
          <p:cNvPr id="11" name="Content Placeholder 10"/>
          <p:cNvSpPr>
            <a:spLocks noGrp="1"/>
          </p:cNvSpPr>
          <p:nvPr>
            <p:ph sz="quarter" idx="2"/>
          </p:nvPr>
        </p:nvSpPr>
        <p:spPr>
          <a:xfrm>
            <a:off x="457200" y="2133600"/>
            <a:ext cx="4038600" cy="4038600"/>
          </a:xfrm>
        </p:spPr>
        <p:txBody>
          <a:bodyPr/>
          <a:lstStyle>
            <a:lvl1pPr>
              <a:defRPr sz="2000"/>
            </a:lvl1pPr>
            <a:lvl2pPr>
              <a:defRPr sz="2000"/>
            </a:lvl2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13" name="Content Placeholder 12"/>
          <p:cNvSpPr>
            <a:spLocks noGrp="1"/>
          </p:cNvSpPr>
          <p:nvPr>
            <p:ph sz="quarter" idx="4"/>
          </p:nvPr>
        </p:nvSpPr>
        <p:spPr>
          <a:xfrm>
            <a:off x="4648200" y="2133600"/>
            <a:ext cx="4038600" cy="4038600"/>
          </a:xfrm>
        </p:spPr>
        <p:txBody>
          <a:bodyPr>
            <a:normAutofit/>
          </a:bodyPr>
          <a:lstStyle>
            <a:lvl1pPr>
              <a:defRPr sz="2400"/>
            </a:lvl1pPr>
            <a:lvl2pPr>
              <a:defRPr sz="2000"/>
            </a:lvl2pPr>
            <a:lvl3pPr>
              <a:defRPr sz="1800"/>
            </a:lvl3pPr>
            <a:lvl4pPr>
              <a:defRPr sz="1600"/>
            </a:lvl4pPr>
            <a:lvl5pPr>
              <a:defRPr sz="1400"/>
            </a:lvl5p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dirty="0"/>
              <a:t>Click to edit Master title style</a:t>
            </a:r>
          </a:p>
        </p:txBody>
      </p:sp>
      <p:pic>
        <p:nvPicPr>
          <p:cNvPr id="8" name="Picture 2" descr="RPAG">
            <a:extLst>
              <a:ext uri="{FF2B5EF4-FFF2-40B4-BE49-F238E27FC236}">
                <a16:creationId xmlns:a16="http://schemas.microsoft.com/office/drawing/2014/main" id="{637C5B85-1C2D-4F43-96B8-D40E86633168}"/>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610600" y="6324600"/>
            <a:ext cx="354287" cy="4197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a:xfrm>
            <a:off x="6400800" y="6356350"/>
            <a:ext cx="2289048" cy="365760"/>
          </a:xfrm>
          <a:prstGeom prst="rect">
            <a:avLst/>
          </a:prstGeom>
        </p:spPr>
        <p:txBody>
          <a:bodyPr/>
          <a:lstStyle/>
          <a:p>
            <a:fld id="{2C920074-EF76-4D73-8C46-01202F3B5C06}" type="datetimeFigureOut">
              <a:rPr lang="en-US" smtClean="0"/>
              <a:pPr/>
              <a:t>3/28/2025</a:t>
            </a:fld>
            <a:endParaRPr lang="en-US" dirty="0"/>
          </a:p>
        </p:txBody>
      </p:sp>
      <p:sp>
        <p:nvSpPr>
          <p:cNvPr id="4" name="Footer Placeholder 3"/>
          <p:cNvSpPr>
            <a:spLocks noGrp="1"/>
          </p:cNvSpPr>
          <p:nvPr>
            <p:ph type="ftr" sz="quarter" idx="11"/>
          </p:nvPr>
        </p:nvSpPr>
        <p:spPr>
          <a:xfrm>
            <a:off x="2898648" y="6356350"/>
            <a:ext cx="3505200" cy="365760"/>
          </a:xfrm>
          <a:prstGeom prst="rect">
            <a:avLst/>
          </a:prstGeom>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33400" y="61722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extBox 5"/>
          <p:cNvSpPr txBox="1"/>
          <p:nvPr userDrawn="1"/>
        </p:nvSpPr>
        <p:spPr>
          <a:xfrm>
            <a:off x="8077200" y="6324600"/>
            <a:ext cx="457200" cy="369332"/>
          </a:xfrm>
          <a:prstGeom prst="rect">
            <a:avLst/>
          </a:prstGeom>
          <a:noFill/>
        </p:spPr>
        <p:txBody>
          <a:bodyPr wrap="square" rtlCol="0">
            <a:spAutoFit/>
          </a:bodyPr>
          <a:lstStyle/>
          <a:p>
            <a:fld id="{10AE9D76-AC38-4AFF-B295-A38671F93848}" type="slidenum">
              <a:rPr lang="en-US" smtClean="0"/>
              <a:pPr/>
              <a:t>‹#›</a:t>
            </a:fld>
            <a:endParaRPr lang="en-US" dirty="0"/>
          </a:p>
        </p:txBody>
      </p:sp>
      <p:pic>
        <p:nvPicPr>
          <p:cNvPr id="2" name="Graphic 1">
            <a:extLst>
              <a:ext uri="{FF2B5EF4-FFF2-40B4-BE49-F238E27FC236}">
                <a16:creationId xmlns:a16="http://schemas.microsoft.com/office/drawing/2014/main" id="{4F7EC473-5401-0668-7F3E-8893294DD78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6281" y="6280646"/>
            <a:ext cx="2070719" cy="4445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1800" b="1">
                <a:solidFill>
                  <a:schemeClr val="tx2"/>
                </a:solidFill>
                <a:latin typeface="+mn-lt"/>
                <a:ea typeface="+mn-ea"/>
                <a:cs typeface="+mn-cs"/>
              </a:defRPr>
            </a:lvl1pPr>
          </a:lstStyle>
          <a:p>
            <a:r>
              <a:rPr kumimoji="0" lang="en-US" dirty="0"/>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dirty="0"/>
              <a:t>Click to edit Master text styles</a:t>
            </a:r>
          </a:p>
        </p:txBody>
      </p:sp>
      <p:sp>
        <p:nvSpPr>
          <p:cNvPr id="8" name="Straight Connector 7"/>
          <p:cNvSpPr>
            <a:spLocks noChangeShapeType="1"/>
          </p:cNvSpPr>
          <p:nvPr/>
        </p:nvSpPr>
        <p:spPr bwMode="auto">
          <a:xfrm>
            <a:off x="457200" y="6096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9" name="TextBox 8"/>
          <p:cNvSpPr txBox="1"/>
          <p:nvPr userDrawn="1"/>
        </p:nvSpPr>
        <p:spPr>
          <a:xfrm>
            <a:off x="8077200" y="6324600"/>
            <a:ext cx="457200" cy="369332"/>
          </a:xfrm>
          <a:prstGeom prst="rect">
            <a:avLst/>
          </a:prstGeom>
          <a:noFill/>
        </p:spPr>
        <p:txBody>
          <a:bodyPr wrap="square" rtlCol="0">
            <a:spAutoFit/>
          </a:bodyPr>
          <a:lstStyle/>
          <a:p>
            <a:fld id="{10AE9D76-AC38-4AFF-B295-A38671F93848}" type="slidenum">
              <a:rPr lang="en-US" smtClean="0"/>
              <a:pPr/>
              <a:t>‹#›</a:t>
            </a:fld>
            <a:endParaRPr lang="en-US" dirty="0"/>
          </a:p>
        </p:txBody>
      </p:sp>
      <p:pic>
        <p:nvPicPr>
          <p:cNvPr id="4" name="Graphic 3">
            <a:extLst>
              <a:ext uri="{FF2B5EF4-FFF2-40B4-BE49-F238E27FC236}">
                <a16:creationId xmlns:a16="http://schemas.microsoft.com/office/drawing/2014/main" id="{8D6135CC-A4B1-CFFD-CF10-53FEB1F17A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96281" y="6280646"/>
            <a:ext cx="2070719" cy="4445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dirty="0"/>
              <a:t>Click icon to add picture</a:t>
            </a:r>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457200" y="62484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pic>
        <p:nvPicPr>
          <p:cNvPr id="5" name="Graphic 4">
            <a:extLst>
              <a:ext uri="{FF2B5EF4-FFF2-40B4-BE49-F238E27FC236}">
                <a16:creationId xmlns:a16="http://schemas.microsoft.com/office/drawing/2014/main" id="{3FE996F9-6D82-EA5D-6CBC-0A9163DF1A6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33400" y="6261100"/>
            <a:ext cx="2070719" cy="444500"/>
          </a:xfrm>
          <a:prstGeom prst="rect">
            <a:avLst/>
          </a:prstGeom>
        </p:spPr>
      </p:pic>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2.jpe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4.sv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3.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8" name="Straight Connector 27"/>
          <p:cNvSpPr>
            <a:spLocks noChangeShapeType="1"/>
          </p:cNvSpPr>
          <p:nvPr/>
        </p:nvSpPr>
        <p:spPr bwMode="auto">
          <a:xfrm>
            <a:off x="457200" y="61722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Straight Connector 28"/>
          <p:cNvSpPr>
            <a:spLocks noChangeShapeType="1"/>
          </p:cNvSpPr>
          <p:nvPr/>
        </p:nvSpPr>
        <p:spPr bwMode="auto">
          <a:xfrm>
            <a:off x="457200" y="1143000"/>
            <a:ext cx="8229600" cy="0"/>
          </a:xfrm>
          <a:prstGeom prst="line">
            <a:avLst/>
          </a:prstGeom>
          <a:ln w="76200">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square" lIns="91440" tIns="45720" rIns="91440" bIns="45720" anchor="t" compatLnSpc="1"/>
          <a:lstStyle/>
          <a:p>
            <a:endParaRPr kumimoji="0" lang="en-US" dirty="0"/>
          </a:p>
        </p:txBody>
      </p:sp>
      <p:pic>
        <p:nvPicPr>
          <p:cNvPr id="9" name="Picture 8" descr="Header-no-words-blue.jpg"/>
          <p:cNvPicPr>
            <a:picLocks noChangeAspect="1"/>
          </p:cNvPicPr>
          <p:nvPr userDrawn="1"/>
        </p:nvPicPr>
        <p:blipFill>
          <a:blip r:embed="rId18" cstate="print"/>
          <a:srcRect l="3333" t="45231" r="20833" b="33704"/>
          <a:stretch>
            <a:fillRect/>
          </a:stretch>
        </p:blipFill>
        <p:spPr>
          <a:xfrm rot="5400000">
            <a:off x="-3238500" y="3238500"/>
            <a:ext cx="6858000" cy="381000"/>
          </a:xfrm>
          <a:prstGeom prst="rect">
            <a:avLst/>
          </a:prstGeom>
        </p:spPr>
      </p:pic>
      <p:sp>
        <p:nvSpPr>
          <p:cNvPr id="8" name="TextBox 7"/>
          <p:cNvSpPr txBox="1"/>
          <p:nvPr userDrawn="1"/>
        </p:nvSpPr>
        <p:spPr>
          <a:xfrm>
            <a:off x="8077200" y="6324600"/>
            <a:ext cx="457200" cy="369332"/>
          </a:xfrm>
          <a:prstGeom prst="rect">
            <a:avLst/>
          </a:prstGeom>
          <a:noFill/>
        </p:spPr>
        <p:txBody>
          <a:bodyPr wrap="square" rtlCol="0">
            <a:spAutoFit/>
          </a:bodyPr>
          <a:lstStyle/>
          <a:p>
            <a:fld id="{10AE9D76-AC38-4AFF-B295-A38671F93848}" type="slidenum">
              <a:rPr lang="en-US" smtClean="0"/>
              <a:pPr/>
              <a:t>‹#›</a:t>
            </a:fld>
            <a:endParaRPr lang="en-US" dirty="0"/>
          </a:p>
        </p:txBody>
      </p:sp>
      <p:pic>
        <p:nvPicPr>
          <p:cNvPr id="4" name="Graphic 3">
            <a:extLst>
              <a:ext uri="{FF2B5EF4-FFF2-40B4-BE49-F238E27FC236}">
                <a16:creationId xmlns:a16="http://schemas.microsoft.com/office/drawing/2014/main" id="{D23FE1E0-F2C9-FE0D-AACA-2F1B7408F0AB}"/>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596281" y="6280646"/>
            <a:ext cx="2070719" cy="444500"/>
          </a:xfrm>
          <a:prstGeom prst="rect">
            <a:avLst/>
          </a:prstGeom>
        </p:spPr>
      </p:pic>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 id="2147483955" r:id="rId9"/>
    <p:sldLayoutId id="2147483956" r:id="rId10"/>
    <p:sldLayoutId id="2147483957" r:id="rId11"/>
    <p:sldLayoutId id="2147483650" r:id="rId12"/>
    <p:sldLayoutId id="2147483654" r:id="rId13"/>
    <p:sldLayoutId id="2147483959" r:id="rId14"/>
    <p:sldLayoutId id="2147483960" r:id="rId15"/>
    <p:sldLayoutId id="2147483961" r:id="rId16"/>
  </p:sldLayoutIdLst>
  <p:txStyles>
    <p:titleStyle>
      <a:lvl1pPr algn="l" rtl="0" eaLnBrk="1" latinLnBrk="0" hangingPunct="1">
        <a:spcBef>
          <a:spcPct val="0"/>
        </a:spcBef>
        <a:buNone/>
        <a:defRPr kumimoji="0" sz="2800" kern="1200">
          <a:solidFill>
            <a:schemeClr val="tx2"/>
          </a:solidFill>
          <a:latin typeface="+mj-lt"/>
          <a:ea typeface="Roboto" pitchFamily="2" charset="0"/>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j-lt"/>
          <a:ea typeface="Roboto" pitchFamily="2" charset="0"/>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j-lt"/>
          <a:ea typeface="Roboto" pitchFamily="2" charset="0"/>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j-lt"/>
          <a:ea typeface="Roboto" pitchFamily="2" charset="0"/>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j-lt"/>
          <a:ea typeface="Roboto" pitchFamily="2" charset="0"/>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j-lt"/>
          <a:ea typeface="Roboto" pitchFamily="2" charset="0"/>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dirty="0"/>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9" name="Straight Connector 28"/>
          <p:cNvSpPr>
            <a:spLocks noChangeShapeType="1"/>
          </p:cNvSpPr>
          <p:nvPr/>
        </p:nvSpPr>
        <p:spPr bwMode="auto">
          <a:xfrm>
            <a:off x="457200" y="1143000"/>
            <a:ext cx="8229600" cy="0"/>
          </a:xfrm>
          <a:prstGeom prst="line">
            <a:avLst/>
          </a:prstGeom>
          <a:ln w="76200">
            <a:headEnd type="none" w="med" len="med"/>
            <a:tailEnd type="none" w="med" len="med"/>
          </a:ln>
        </p:spPr>
        <p:style>
          <a:lnRef idx="2">
            <a:schemeClr val="accent5"/>
          </a:lnRef>
          <a:fillRef idx="0">
            <a:schemeClr val="accent5"/>
          </a:fillRef>
          <a:effectRef idx="1">
            <a:schemeClr val="accent5"/>
          </a:effectRef>
          <a:fontRef idx="minor">
            <a:schemeClr val="tx1"/>
          </a:fontRef>
        </p:style>
        <p:txBody>
          <a:bodyPr vert="horz" wrap="square" lIns="91440" tIns="45720" rIns="91440" bIns="45720" anchor="t" compatLnSpc="1"/>
          <a:lstStyle/>
          <a:p>
            <a:endParaRPr kumimoji="0" lang="en-US"/>
          </a:p>
        </p:txBody>
      </p:sp>
      <p:pic>
        <p:nvPicPr>
          <p:cNvPr id="9" name="Picture 8" descr="Header-no-words-blue.jpg"/>
          <p:cNvPicPr>
            <a:picLocks noChangeAspect="1"/>
          </p:cNvPicPr>
          <p:nvPr userDrawn="1"/>
        </p:nvPicPr>
        <p:blipFill>
          <a:blip r:embed="rId18" cstate="print"/>
          <a:srcRect l="3333" t="45231" r="20833" b="33704"/>
          <a:stretch>
            <a:fillRect/>
          </a:stretch>
        </p:blipFill>
        <p:spPr>
          <a:xfrm rot="5400000">
            <a:off x="-3238500" y="3238500"/>
            <a:ext cx="6858000" cy="381000"/>
          </a:xfrm>
          <a:prstGeom prst="rect">
            <a:avLst/>
          </a:prstGeom>
        </p:spPr>
      </p:pic>
      <p:pic>
        <p:nvPicPr>
          <p:cNvPr id="6" name="Graphic 5">
            <a:extLst>
              <a:ext uri="{FF2B5EF4-FFF2-40B4-BE49-F238E27FC236}">
                <a16:creationId xmlns:a16="http://schemas.microsoft.com/office/drawing/2014/main" id="{07FB6B55-61FC-0418-C113-C48AEEC0B85B}"/>
              </a:ext>
            </a:extLst>
          </p:cNvPr>
          <p:cNvPicPr>
            <a:picLocks noChangeAspect="1"/>
          </p:cNvPicPr>
          <p:nvPr userDrawn="1"/>
        </p:nvPicPr>
        <p:blipFill>
          <a:blip r:embed="rId19">
            <a:extLst>
              <a:ext uri="{96DAC541-7B7A-43D3-8B79-37D633B846F1}">
                <asvg:svgBlip xmlns:asvg="http://schemas.microsoft.com/office/drawing/2016/SVG/main" r:embed="rId20"/>
              </a:ext>
            </a:extLst>
          </a:blip>
          <a:stretch>
            <a:fillRect/>
          </a:stretch>
        </p:blipFill>
        <p:spPr>
          <a:xfrm>
            <a:off x="596281" y="6280646"/>
            <a:ext cx="2070719" cy="444500"/>
          </a:xfrm>
          <a:prstGeom prst="rect">
            <a:avLst/>
          </a:prstGeom>
        </p:spPr>
      </p:pic>
    </p:spTree>
    <p:extLst>
      <p:ext uri="{BB962C8B-B14F-4D97-AF65-F5344CB8AC3E}">
        <p14:creationId xmlns:p14="http://schemas.microsoft.com/office/powerpoint/2010/main" val="734530117"/>
      </p:ext>
    </p:extLst>
  </p:cSld>
  <p:clrMap bg1="lt1" tx1="dk1" bg2="lt2" tx2="dk2" accent1="accent1" accent2="accent2" accent3="accent3" accent4="accent4" accent5="accent5" accent6="accent6" hlink="hlink" folHlink="folHlink"/>
  <p:sldLayoutIdLst>
    <p:sldLayoutId id="2147483963" r:id="rId1"/>
    <p:sldLayoutId id="2147483964" r:id="rId2"/>
    <p:sldLayoutId id="2147483965" r:id="rId3"/>
    <p:sldLayoutId id="2147483966" r:id="rId4"/>
    <p:sldLayoutId id="2147483967" r:id="rId5"/>
    <p:sldLayoutId id="2147483968" r:id="rId6"/>
    <p:sldLayoutId id="2147483969" r:id="rId7"/>
    <p:sldLayoutId id="2147483970" r:id="rId8"/>
    <p:sldLayoutId id="2147483971" r:id="rId9"/>
    <p:sldLayoutId id="2147483972" r:id="rId10"/>
    <p:sldLayoutId id="2147483973" r:id="rId11"/>
    <p:sldLayoutId id="2147483974" r:id="rId12"/>
    <p:sldLayoutId id="2147483975" r:id="rId13"/>
    <p:sldLayoutId id="2147483976" r:id="rId14"/>
    <p:sldLayoutId id="2147483977" r:id="rId15"/>
    <p:sldLayoutId id="2147483978" r:id="rId16"/>
  </p:sldLayoutIdLst>
  <p:txStyles>
    <p:titleStyle>
      <a:lvl1pPr algn="l" rtl="0" eaLnBrk="1" latinLnBrk="0" hangingPunct="1">
        <a:spcBef>
          <a:spcPct val="0"/>
        </a:spcBef>
        <a:buNone/>
        <a:defRPr kumimoji="0" sz="2800" kern="1200">
          <a:solidFill>
            <a:schemeClr val="tx2"/>
          </a:solidFill>
          <a:latin typeface="+mj-lt"/>
          <a:ea typeface="Roboto" pitchFamily="2" charset="0"/>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j-lt"/>
          <a:ea typeface="Roboto" pitchFamily="2" charset="0"/>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j-lt"/>
          <a:ea typeface="Roboto" pitchFamily="2" charset="0"/>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j-lt"/>
          <a:ea typeface="Roboto" pitchFamily="2" charset="0"/>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j-lt"/>
          <a:ea typeface="Roboto" pitchFamily="2" charset="0"/>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j-lt"/>
          <a:ea typeface="Roboto" pitchFamily="2" charset="0"/>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www.markovprocesses.com/index.htm" TargetMode="External"/><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40.png"/><Relationship Id="rId4" Type="http://schemas.openxmlformats.org/officeDocument/2006/relationships/image" Target="../media/image39.jpeg"/></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gif"/><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51.png"/><Relationship Id="rId4"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15.xml"/><Relationship Id="rId4" Type="http://schemas.openxmlformats.org/officeDocument/2006/relationships/image" Target="../media/image56.png"/></Relationships>
</file>

<file path=ppt/slides/_rels/slide3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2.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3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6.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4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chart" Target="../charts/chart7.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69.png"/><Relationship Id="rId4" Type="http://schemas.openxmlformats.org/officeDocument/2006/relationships/image" Target="../media/image68.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5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7.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8C46E72-86FA-4BF3-981B-BB1C26A891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9524"/>
          <a:stretch/>
        </p:blipFill>
        <p:spPr bwMode="auto">
          <a:xfrm>
            <a:off x="0" y="0"/>
            <a:ext cx="9144000" cy="6096000"/>
          </a:xfrm>
          <a:prstGeom prst="rect">
            <a:avLst/>
          </a:prstGeom>
          <a:noFill/>
          <a:extLst>
            <a:ext uri="{909E8E84-426E-40DD-AFC4-6F175D3DCCD1}">
              <a14:hiddenFill xmlns:a14="http://schemas.microsoft.com/office/drawing/2010/main">
                <a:solidFill>
                  <a:srgbClr val="FFFFFF"/>
                </a:solidFill>
              </a14:hiddenFill>
            </a:ext>
          </a:extLst>
        </p:spPr>
      </p:pic>
      <p:sp>
        <p:nvSpPr>
          <p:cNvPr id="9" name="Title 8"/>
          <p:cNvSpPr>
            <a:spLocks noGrp="1"/>
          </p:cNvSpPr>
          <p:nvPr>
            <p:ph type="ctrTitle" idx="4294967295"/>
          </p:nvPr>
        </p:nvSpPr>
        <p:spPr>
          <a:xfrm>
            <a:off x="183573" y="2686355"/>
            <a:ext cx="6858000" cy="990600"/>
          </a:xfrm>
        </p:spPr>
        <p:txBody>
          <a:bodyPr>
            <a:normAutofit fontScale="90000"/>
          </a:bodyPr>
          <a:lstStyle/>
          <a:p>
            <a:r>
              <a:rPr lang="en-US" sz="3600" dirty="0">
                <a:solidFill>
                  <a:schemeClr val="tx1">
                    <a:lumMod val="75000"/>
                  </a:schemeClr>
                </a:solidFill>
              </a:rPr>
              <a:t>Retirement Plan Fiduciary Considerations</a:t>
            </a:r>
          </a:p>
        </p:txBody>
      </p:sp>
      <p:pic>
        <p:nvPicPr>
          <p:cNvPr id="2" name="Picture 1">
            <a:extLst>
              <a:ext uri="{FF2B5EF4-FFF2-40B4-BE49-F238E27FC236}">
                <a16:creationId xmlns:a16="http://schemas.microsoft.com/office/drawing/2014/main" id="{C6D4BA79-6D7B-2E16-1485-2A02B5C0AEDA}"/>
              </a:ext>
            </a:extLst>
          </p:cNvPr>
          <p:cNvPicPr>
            <a:picLocks noChangeAspect="1"/>
          </p:cNvPicPr>
          <p:nvPr/>
        </p:nvPicPr>
        <p:blipFill>
          <a:blip r:embed="rId4"/>
          <a:stretch>
            <a:fillRect/>
          </a:stretch>
        </p:blipFill>
        <p:spPr>
          <a:xfrm>
            <a:off x="196908" y="198120"/>
            <a:ext cx="1542328" cy="990600"/>
          </a:xfrm>
          <a:prstGeom prst="rect">
            <a:avLst/>
          </a:prstGeom>
        </p:spPr>
      </p:pic>
      <p:sp>
        <p:nvSpPr>
          <p:cNvPr id="4" name="Subtitle 11">
            <a:extLst>
              <a:ext uri="{FF2B5EF4-FFF2-40B4-BE49-F238E27FC236}">
                <a16:creationId xmlns:a16="http://schemas.microsoft.com/office/drawing/2014/main" id="{707C3829-F74D-AC45-7B2C-5C1FA1FF942D}"/>
              </a:ext>
            </a:extLst>
          </p:cNvPr>
          <p:cNvSpPr txBox="1">
            <a:spLocks/>
          </p:cNvSpPr>
          <p:nvPr/>
        </p:nvSpPr>
        <p:spPr>
          <a:xfrm>
            <a:off x="193098" y="3810000"/>
            <a:ext cx="6858000" cy="53340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j-lt"/>
                <a:ea typeface="Roboto" pitchFamily="2" charset="0"/>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j-lt"/>
                <a:ea typeface="Roboto" pitchFamily="2" charset="0"/>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j-lt"/>
                <a:ea typeface="Roboto" pitchFamily="2" charset="0"/>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j-lt"/>
                <a:ea typeface="Roboto" pitchFamily="2" charset="0"/>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j-lt"/>
                <a:ea typeface="Roboto" pitchFamily="2" charset="0"/>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Font typeface="Wingdings 3"/>
              <a:buNone/>
            </a:pPr>
            <a:r>
              <a:rPr lang="en-US" sz="1800">
                <a:solidFill>
                  <a:schemeClr val="accent3">
                    <a:lumMod val="50000"/>
                  </a:schemeClr>
                </a:solidFill>
              </a:rPr>
              <a:t>Inspiring Leadership, Stewardship and Governance</a:t>
            </a:r>
            <a:endParaRPr lang="en-US" sz="1800" dirty="0">
              <a:solidFill>
                <a:schemeClr val="accent3">
                  <a:lumMod val="50000"/>
                </a:schemeClr>
              </a:solidFill>
            </a:endParaRPr>
          </a:p>
        </p:txBody>
      </p:sp>
    </p:spTree>
    <p:extLst>
      <p:ext uri="{BB962C8B-B14F-4D97-AF65-F5344CB8AC3E}">
        <p14:creationId xmlns:p14="http://schemas.microsoft.com/office/powerpoint/2010/main" val="247223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solidFill>
                  <a:schemeClr val="accent5">
                    <a:lumMod val="75000"/>
                  </a:schemeClr>
                </a:solidFill>
              </a:rPr>
              <a:t>3(21) vs 3(38) Fiduciary</a:t>
            </a:r>
          </a:p>
        </p:txBody>
      </p:sp>
      <p:sp>
        <p:nvSpPr>
          <p:cNvPr id="7" name="TextBox 6">
            <a:extLst>
              <a:ext uri="{FF2B5EF4-FFF2-40B4-BE49-F238E27FC236}">
                <a16:creationId xmlns:a16="http://schemas.microsoft.com/office/drawing/2014/main" id="{222C8987-3306-4A72-B25D-2DB6C548B6FC}"/>
              </a:ext>
            </a:extLst>
          </p:cNvPr>
          <p:cNvSpPr txBox="1"/>
          <p:nvPr/>
        </p:nvSpPr>
        <p:spPr>
          <a:xfrm>
            <a:off x="4572000" y="5486400"/>
            <a:ext cx="2957185" cy="230832"/>
          </a:xfrm>
          <a:prstGeom prst="rect">
            <a:avLst/>
          </a:prstGeom>
          <a:noFill/>
        </p:spPr>
        <p:txBody>
          <a:bodyPr wrap="square" rtlCol="0">
            <a:spAutoFit/>
          </a:bodyPr>
          <a:lstStyle/>
          <a:p>
            <a:pPr algn="r"/>
            <a:r>
              <a:rPr lang="en-US" sz="900" dirty="0"/>
              <a:t>(Source) New York Life Blog: Insights, May 15, 2017</a:t>
            </a:r>
          </a:p>
        </p:txBody>
      </p:sp>
      <p:pic>
        <p:nvPicPr>
          <p:cNvPr id="10" name="Picture 9">
            <a:extLst>
              <a:ext uri="{FF2B5EF4-FFF2-40B4-BE49-F238E27FC236}">
                <a16:creationId xmlns:a16="http://schemas.microsoft.com/office/drawing/2014/main" id="{9BD37DFF-12E6-4A80-845A-EFC6CD1A90F3}"/>
              </a:ext>
            </a:extLst>
          </p:cNvPr>
          <p:cNvPicPr>
            <a:picLocks noChangeAspect="1"/>
          </p:cNvPicPr>
          <p:nvPr/>
        </p:nvPicPr>
        <p:blipFill>
          <a:blip r:embed="rId2" cstate="print">
            <a:extLst>
              <a:ext uri="{28A0092B-C50C-407E-A947-70E740481C1C}">
                <a14:useLocalDpi xmlns:a14="http://schemas.microsoft.com/office/drawing/2010/main" val="0"/>
              </a:ext>
            </a:extLst>
          </a:blip>
          <a:srcRect l="34036" t="4001" b="5983"/>
          <a:stretch>
            <a:fillRect/>
          </a:stretch>
        </p:blipFill>
        <p:spPr>
          <a:xfrm>
            <a:off x="1097280" y="1371600"/>
            <a:ext cx="6949440" cy="4114800"/>
          </a:xfrm>
          <a:prstGeom prst="rect">
            <a:avLst/>
          </a:prstGeom>
          <a:ln>
            <a:solidFill>
              <a:schemeClr val="tx1"/>
            </a:solidFill>
          </a:ln>
        </p:spPr>
      </p:pic>
    </p:spTree>
    <p:extLst>
      <p:ext uri="{BB962C8B-B14F-4D97-AF65-F5344CB8AC3E}">
        <p14:creationId xmlns:p14="http://schemas.microsoft.com/office/powerpoint/2010/main" val="4157677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idx="4294967295"/>
          </p:nvPr>
        </p:nvSpPr>
        <p:spPr>
          <a:xfrm>
            <a:off x="1219200" y="3429000"/>
            <a:ext cx="6858000" cy="990600"/>
          </a:xfrm>
        </p:spPr>
        <p:txBody>
          <a:bodyPr anchor="ctr" anchorCtr="0">
            <a:normAutofit/>
          </a:bodyPr>
          <a:lstStyle/>
          <a:p>
            <a:pPr algn="ctr"/>
            <a:r>
              <a:rPr lang="en-US" sz="3600" baseline="30000" dirty="0">
                <a:latin typeface="Verdana" pitchFamily="34" charset="0"/>
              </a:rPr>
              <a:t>Plan Sponsor Fiduciary Compliance</a:t>
            </a:r>
            <a:endParaRPr lang="en-US" sz="3600" dirty="0"/>
          </a:p>
        </p:txBody>
      </p:sp>
      <p:sp>
        <p:nvSpPr>
          <p:cNvPr id="9" name="Subtitle 8"/>
          <p:cNvSpPr>
            <a:spLocks noGrp="1"/>
          </p:cNvSpPr>
          <p:nvPr>
            <p:ph type="subTitle" idx="4294967295"/>
          </p:nvPr>
        </p:nvSpPr>
        <p:spPr>
          <a:xfrm>
            <a:off x="1143000" y="4648200"/>
            <a:ext cx="7086600" cy="1066800"/>
          </a:xfrm>
        </p:spPr>
        <p:txBody>
          <a:bodyPr>
            <a:normAutofit fontScale="70000" lnSpcReduction="20000"/>
          </a:bodyPr>
          <a:lstStyle/>
          <a:p>
            <a:r>
              <a:rPr lang="en-US" dirty="0"/>
              <a:t>CEOs, Presidents, CFOs and other fiduciaries have personal liability for assets in the company’s retirement plan. </a:t>
            </a:r>
          </a:p>
          <a:p>
            <a:r>
              <a:rPr lang="en-US" dirty="0"/>
              <a:t>It is crucial that plan sponsors partner with an independent firm specializing in services that reduce exposure to fiduciary liability.</a:t>
            </a:r>
          </a:p>
        </p:txBody>
      </p:sp>
      <p:pic>
        <p:nvPicPr>
          <p:cNvPr id="6"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6003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6"/>
          <p:cNvSpPr/>
          <p:nvPr/>
        </p:nvSpPr>
        <p:spPr>
          <a:xfrm>
            <a:off x="787832" y="4330683"/>
            <a:ext cx="1005354" cy="517616"/>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Plan </a:t>
            </a:r>
            <a:br>
              <a:rPr lang="en-US" sz="1000" b="1" dirty="0">
                <a:solidFill>
                  <a:srgbClr val="545046"/>
                </a:solidFill>
              </a:rPr>
            </a:br>
            <a:r>
              <a:rPr lang="en-US" sz="1000" b="1" dirty="0">
                <a:solidFill>
                  <a:srgbClr val="545046"/>
                </a:solidFill>
              </a:rPr>
              <a:t>Design</a:t>
            </a:r>
          </a:p>
        </p:txBody>
      </p:sp>
      <p:sp>
        <p:nvSpPr>
          <p:cNvPr id="32" name="Oval 8"/>
          <p:cNvSpPr/>
          <p:nvPr/>
        </p:nvSpPr>
        <p:spPr>
          <a:xfrm>
            <a:off x="2055197" y="3898633"/>
            <a:ext cx="1005354" cy="547638"/>
          </a:xfrm>
          <a:prstGeom prst="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Benchmarking</a:t>
            </a:r>
          </a:p>
        </p:txBody>
      </p:sp>
      <p:sp>
        <p:nvSpPr>
          <p:cNvPr id="34" name="Oval 12"/>
          <p:cNvSpPr/>
          <p:nvPr/>
        </p:nvSpPr>
        <p:spPr>
          <a:xfrm>
            <a:off x="4838391" y="2877180"/>
            <a:ext cx="870552" cy="537783"/>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Core Fund &amp; Target Date or Target Return Fund Selection</a:t>
            </a:r>
          </a:p>
        </p:txBody>
      </p:sp>
      <p:sp>
        <p:nvSpPr>
          <p:cNvPr id="36" name="Oval 12"/>
          <p:cNvSpPr/>
          <p:nvPr/>
        </p:nvSpPr>
        <p:spPr>
          <a:xfrm>
            <a:off x="3402047" y="3346642"/>
            <a:ext cx="1005354" cy="526494"/>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Investment Advice</a:t>
            </a:r>
          </a:p>
        </p:txBody>
      </p:sp>
      <p:sp>
        <p:nvSpPr>
          <p:cNvPr id="38" name="Oval 12"/>
          <p:cNvSpPr/>
          <p:nvPr/>
        </p:nvSpPr>
        <p:spPr>
          <a:xfrm>
            <a:off x="6087722" y="2381631"/>
            <a:ext cx="1005354" cy="47816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Fiduciary Compliance</a:t>
            </a:r>
          </a:p>
        </p:txBody>
      </p:sp>
      <p:grpSp>
        <p:nvGrpSpPr>
          <p:cNvPr id="2" name="Group 23"/>
          <p:cNvGrpSpPr/>
          <p:nvPr/>
        </p:nvGrpSpPr>
        <p:grpSpPr>
          <a:xfrm>
            <a:off x="787832" y="4982895"/>
            <a:ext cx="1005354" cy="1064040"/>
            <a:chOff x="698930" y="4241800"/>
            <a:chExt cx="1295400" cy="1298448"/>
          </a:xfrm>
          <a:solidFill>
            <a:schemeClr val="accent2"/>
          </a:solidFill>
        </p:grpSpPr>
        <p:sp>
          <p:nvSpPr>
            <p:cNvPr id="41" name="Round Diagonal Corner Rectangle 40"/>
            <p:cNvSpPr/>
            <p:nvPr/>
          </p:nvSpPr>
          <p:spPr>
            <a:xfrm>
              <a:off x="698930" y="4241800"/>
              <a:ext cx="1295400" cy="1298448"/>
            </a:xfrm>
            <a:prstGeom prst="round2DiagRec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2" name="Oval 6"/>
            <p:cNvSpPr/>
            <p:nvPr/>
          </p:nvSpPr>
          <p:spPr>
            <a:xfrm>
              <a:off x="698930" y="4326466"/>
              <a:ext cx="1295400" cy="1124774"/>
            </a:xfrm>
            <a:prstGeom prst="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Creating plan design consistent </a:t>
              </a:r>
              <a:br>
                <a:rPr lang="en-US" sz="1000" dirty="0">
                  <a:solidFill>
                    <a:prstClr val="white"/>
                  </a:solidFill>
                </a:rPr>
              </a:br>
              <a:r>
                <a:rPr lang="en-US" sz="1000" dirty="0">
                  <a:solidFill>
                    <a:prstClr val="white"/>
                  </a:solidFill>
                </a:rPr>
                <a:t>with company philosophy</a:t>
              </a:r>
            </a:p>
          </p:txBody>
        </p:sp>
      </p:grpSp>
      <p:grpSp>
        <p:nvGrpSpPr>
          <p:cNvPr id="3" name="Group 42"/>
          <p:cNvGrpSpPr/>
          <p:nvPr/>
        </p:nvGrpSpPr>
        <p:grpSpPr>
          <a:xfrm>
            <a:off x="2055204" y="4474594"/>
            <a:ext cx="1005354" cy="1064040"/>
            <a:chOff x="1430282" y="3619500"/>
            <a:chExt cx="1295400" cy="1298448"/>
          </a:xfrm>
          <a:solidFill>
            <a:schemeClr val="accent4"/>
          </a:solidFill>
        </p:grpSpPr>
        <p:sp>
          <p:nvSpPr>
            <p:cNvPr id="44" name="Rectangle 43"/>
            <p:cNvSpPr/>
            <p:nvPr/>
          </p:nvSpPr>
          <p:spPr>
            <a:xfrm>
              <a:off x="1430282" y="3619500"/>
              <a:ext cx="1295400" cy="1298448"/>
            </a:xfrm>
            <a:prstGeom prst="round2DiagRec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5" name="Oval 8"/>
            <p:cNvSpPr/>
            <p:nvPr/>
          </p:nvSpPr>
          <p:spPr>
            <a:xfrm>
              <a:off x="1430282" y="3670962"/>
              <a:ext cx="1295400" cy="1121171"/>
            </a:xfrm>
            <a:prstGeom prst="round2Same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Balancing provider fees, services &amp; investments</a:t>
              </a:r>
            </a:p>
          </p:txBody>
        </p:sp>
      </p:grpSp>
      <p:grpSp>
        <p:nvGrpSpPr>
          <p:cNvPr id="4" name="Group 40"/>
          <p:cNvGrpSpPr/>
          <p:nvPr/>
        </p:nvGrpSpPr>
        <p:grpSpPr>
          <a:xfrm>
            <a:off x="3399372" y="4000179"/>
            <a:ext cx="1015210" cy="1064040"/>
            <a:chOff x="4969612" y="2286000"/>
            <a:chExt cx="1308100" cy="1298448"/>
          </a:xfrm>
        </p:grpSpPr>
        <p:sp>
          <p:nvSpPr>
            <p:cNvPr id="47" name="Round Diagonal Corner Rectangle 46"/>
            <p:cNvSpPr/>
            <p:nvPr/>
          </p:nvSpPr>
          <p:spPr>
            <a:xfrm>
              <a:off x="4969612" y="2286000"/>
              <a:ext cx="1295400" cy="1298448"/>
            </a:xfrm>
            <a:prstGeom prst="round2Diag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8" name="Oval 12"/>
            <p:cNvSpPr/>
            <p:nvPr/>
          </p:nvSpPr>
          <p:spPr>
            <a:xfrm>
              <a:off x="4982312" y="2362200"/>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Selecting skilled investment managers</a:t>
              </a:r>
            </a:p>
          </p:txBody>
        </p:sp>
      </p:grpSp>
      <p:grpSp>
        <p:nvGrpSpPr>
          <p:cNvPr id="5" name="Group 45"/>
          <p:cNvGrpSpPr/>
          <p:nvPr/>
        </p:nvGrpSpPr>
        <p:grpSpPr>
          <a:xfrm>
            <a:off x="4743547" y="3491877"/>
            <a:ext cx="1005354" cy="1064040"/>
            <a:chOff x="3860223" y="3048000"/>
            <a:chExt cx="1295400" cy="1298448"/>
          </a:xfrm>
        </p:grpSpPr>
        <p:sp>
          <p:nvSpPr>
            <p:cNvPr id="50" name="Round Diagonal Corner Rectangle 49"/>
            <p:cNvSpPr/>
            <p:nvPr/>
          </p:nvSpPr>
          <p:spPr>
            <a:xfrm>
              <a:off x="3860223" y="3048000"/>
              <a:ext cx="1295400" cy="1298448"/>
            </a:xfrm>
            <a:prstGeom prst="round2DiagRect">
              <a:avLst/>
            </a:prstGeom>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51" name="Oval 12"/>
            <p:cNvSpPr/>
            <p:nvPr/>
          </p:nvSpPr>
          <p:spPr>
            <a:xfrm>
              <a:off x="3904080" y="3098800"/>
              <a:ext cx="1213107"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FF0000"/>
                  </a:solidFill>
                </a:rPr>
                <a:t>Identify the LDIndex Targeted Return Portfolio for your participants</a:t>
              </a:r>
            </a:p>
          </p:txBody>
        </p:sp>
      </p:grpSp>
      <p:grpSp>
        <p:nvGrpSpPr>
          <p:cNvPr id="6" name="Group 51"/>
          <p:cNvGrpSpPr/>
          <p:nvPr/>
        </p:nvGrpSpPr>
        <p:grpSpPr>
          <a:xfrm>
            <a:off x="6093887" y="3017463"/>
            <a:ext cx="1020138" cy="1064040"/>
            <a:chOff x="6642098" y="1676400"/>
            <a:chExt cx="1314450" cy="1298448"/>
          </a:xfrm>
        </p:grpSpPr>
        <p:sp>
          <p:nvSpPr>
            <p:cNvPr id="53" name="Round Diagonal Corner Rectangle 52"/>
            <p:cNvSpPr/>
            <p:nvPr/>
          </p:nvSpPr>
          <p:spPr>
            <a:xfrm>
              <a:off x="6642098" y="1676400"/>
              <a:ext cx="1295400" cy="1298448"/>
            </a:xfrm>
            <a:prstGeom prst="round2DiagRect">
              <a:avLst/>
            </a:prstGeom>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54" name="Oval 12"/>
            <p:cNvSpPr/>
            <p:nvPr/>
          </p:nvSpPr>
          <p:spPr>
            <a:xfrm>
              <a:off x="6661148" y="1735667"/>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Providing assurance for fiduciaries</a:t>
              </a:r>
            </a:p>
          </p:txBody>
        </p:sp>
      </p:grpSp>
      <p:sp>
        <p:nvSpPr>
          <p:cNvPr id="35" name="Title 34"/>
          <p:cNvSpPr>
            <a:spLocks noGrp="1"/>
          </p:cNvSpPr>
          <p:nvPr>
            <p:ph type="title"/>
          </p:nvPr>
        </p:nvSpPr>
        <p:spPr/>
        <p:txBody>
          <a:bodyPr/>
          <a:lstStyle/>
          <a:p>
            <a:r>
              <a:rPr lang="en-US" dirty="0">
                <a:solidFill>
                  <a:schemeClr val="accent5">
                    <a:lumMod val="75000"/>
                  </a:schemeClr>
                </a:solidFill>
              </a:rPr>
              <a:t>Service Model – Structure</a:t>
            </a:r>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32280" y="1675874"/>
            <a:ext cx="817444" cy="759274"/>
          </a:xfrm>
          <a:prstGeom prst="rect">
            <a:avLst/>
          </a:prstGeom>
        </p:spPr>
      </p:pic>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91499" y="2162847"/>
            <a:ext cx="817444" cy="759274"/>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64871" y="3267870"/>
            <a:ext cx="817444" cy="759274"/>
          </a:xfrm>
          <a:prstGeom prst="rect">
            <a:avLst/>
          </a:prstGeom>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1759" y="3626188"/>
            <a:ext cx="817443" cy="760806"/>
          </a:xfrm>
          <a:prstGeom prst="rect">
            <a:avLst/>
          </a:prstGeom>
        </p:spPr>
      </p:pic>
      <p:sp>
        <p:nvSpPr>
          <p:cNvPr id="37" name="Oval 12"/>
          <p:cNvSpPr/>
          <p:nvPr/>
        </p:nvSpPr>
        <p:spPr>
          <a:xfrm>
            <a:off x="7431897" y="1903533"/>
            <a:ext cx="1005354" cy="47816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b="1" dirty="0">
                <a:solidFill>
                  <a:srgbClr val="545046"/>
                </a:solidFill>
              </a:rPr>
              <a:t>Participant Outcomes</a:t>
            </a:r>
          </a:p>
        </p:txBody>
      </p:sp>
      <p:grpSp>
        <p:nvGrpSpPr>
          <p:cNvPr id="7" name="Group 51"/>
          <p:cNvGrpSpPr/>
          <p:nvPr/>
        </p:nvGrpSpPr>
        <p:grpSpPr>
          <a:xfrm>
            <a:off x="7438062" y="2539365"/>
            <a:ext cx="1020138" cy="1064040"/>
            <a:chOff x="6642098" y="1676400"/>
            <a:chExt cx="1314450" cy="1298448"/>
          </a:xfrm>
        </p:grpSpPr>
        <p:sp>
          <p:nvSpPr>
            <p:cNvPr id="40" name="Round Diagonal Corner Rectangle 39"/>
            <p:cNvSpPr/>
            <p:nvPr/>
          </p:nvSpPr>
          <p:spPr>
            <a:xfrm>
              <a:off x="6642098" y="1676400"/>
              <a:ext cx="1295400" cy="1298448"/>
            </a:xfrm>
            <a:prstGeom prst="round2DiagRect">
              <a:avLst/>
            </a:prstGeom>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3" name="Oval 12"/>
            <p:cNvSpPr/>
            <p:nvPr/>
          </p:nvSpPr>
          <p:spPr>
            <a:xfrm>
              <a:off x="6661148" y="1735667"/>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Helping participants pursue retirement income potential</a:t>
              </a:r>
            </a:p>
          </p:txBody>
        </p:sp>
      </p:grpSp>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601108" y="1219200"/>
            <a:ext cx="817443" cy="760806"/>
          </a:xfrm>
          <a:prstGeom prst="rect">
            <a:avLst/>
          </a:prstGeom>
        </p:spPr>
      </p:pic>
      <p:pic>
        <p:nvPicPr>
          <p:cNvPr id="55" name="Picture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46605" y="2615413"/>
            <a:ext cx="833739" cy="775117"/>
          </a:xfrm>
          <a:prstGeom prst="rect">
            <a:avLst/>
          </a:prstGeom>
        </p:spPr>
      </p:pic>
    </p:spTree>
    <p:extLst>
      <p:ext uri="{BB962C8B-B14F-4D97-AF65-F5344CB8AC3E}">
        <p14:creationId xmlns:p14="http://schemas.microsoft.com/office/powerpoint/2010/main" val="115261386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5" name="Rectangle 31"/>
          <p:cNvSpPr>
            <a:spLocks noGrp="1" noChangeArrowheads="1"/>
          </p:cNvSpPr>
          <p:nvPr>
            <p:ph type="title"/>
          </p:nvPr>
        </p:nvSpPr>
        <p:spPr>
          <a:noFill/>
        </p:spPr>
        <p:txBody>
          <a:bodyPr/>
          <a:lstStyle/>
          <a:p>
            <a:pPr eaLnBrk="1" hangingPunct="1"/>
            <a:r>
              <a:rPr lang="en-US" dirty="0">
                <a:solidFill>
                  <a:schemeClr val="accent5">
                    <a:lumMod val="75000"/>
                  </a:schemeClr>
                </a:solidFill>
              </a:rPr>
              <a:t>Documented Service Plan: Your Road Map</a:t>
            </a:r>
          </a:p>
        </p:txBody>
      </p:sp>
      <p:sp>
        <p:nvSpPr>
          <p:cNvPr id="34" name="Content Placeholder 33"/>
          <p:cNvSpPr>
            <a:spLocks noGrp="1"/>
          </p:cNvSpPr>
          <p:nvPr>
            <p:ph sz="quarter" idx="1"/>
          </p:nvPr>
        </p:nvSpPr>
        <p:spPr/>
        <p:txBody>
          <a:bodyPr/>
          <a:lstStyle/>
          <a:p>
            <a:pPr marL="0" indent="0">
              <a:buNone/>
            </a:pPr>
            <a:r>
              <a:rPr lang="en-US" sz="2200" dirty="0"/>
              <a:t>At the start of each relationship we set goals and objectives via a written </a:t>
            </a:r>
            <a:r>
              <a:rPr lang="en-US" sz="2200" b="1" dirty="0">
                <a:solidFill>
                  <a:schemeClr val="accent1"/>
                </a:solidFill>
              </a:rPr>
              <a:t>Service Plan</a:t>
            </a:r>
            <a:r>
              <a:rPr lang="en-US" sz="2200" dirty="0"/>
              <a:t>. We then track the timing and frequency of each service delivered and post all deliverables on our secure plan sponsor portal. </a:t>
            </a:r>
          </a:p>
          <a:p>
            <a:endParaRPr lang="en-US" dirty="0"/>
          </a:p>
        </p:txBody>
      </p:sp>
      <p:grpSp>
        <p:nvGrpSpPr>
          <p:cNvPr id="2" name="Group 3"/>
          <p:cNvGrpSpPr>
            <a:grpSpLocks/>
          </p:cNvGrpSpPr>
          <p:nvPr/>
        </p:nvGrpSpPr>
        <p:grpSpPr bwMode="auto">
          <a:xfrm>
            <a:off x="1123950" y="3127375"/>
            <a:ext cx="7181850" cy="2133600"/>
            <a:chOff x="576" y="2208"/>
            <a:chExt cx="4128" cy="1344"/>
          </a:xfrm>
        </p:grpSpPr>
        <p:sp>
          <p:nvSpPr>
            <p:cNvPr id="348164" name="AutoShape 4"/>
            <p:cNvSpPr>
              <a:spLocks noChangeArrowheads="1"/>
            </p:cNvSpPr>
            <p:nvPr/>
          </p:nvSpPr>
          <p:spPr bwMode="gray">
            <a:xfrm>
              <a:off x="576" y="2208"/>
              <a:ext cx="4128" cy="1344"/>
            </a:xfrm>
            <a:prstGeom prst="roundRect">
              <a:avLst>
                <a:gd name="adj" fmla="val 16667"/>
              </a:avLst>
            </a:prstGeom>
            <a:gradFill rotWithShape="1">
              <a:gsLst>
                <a:gs pos="0">
                  <a:schemeClr val="accent1">
                    <a:gamma/>
                    <a:tint val="36471"/>
                    <a:invGamma/>
                  </a:schemeClr>
                </a:gs>
                <a:gs pos="100000">
                  <a:schemeClr val="accent1"/>
                </a:gs>
              </a:gsLst>
              <a:lin ang="5400000" scaled="1"/>
            </a:gradFill>
            <a:ln w="9525">
              <a:noFill/>
              <a:round/>
              <a:headEnd/>
              <a:tailEnd/>
            </a:ln>
            <a:effectLst/>
          </p:spPr>
          <p:txBody>
            <a:bodyPr wrap="none" anchor="ctr"/>
            <a:lstStyle/>
            <a:p>
              <a:pPr>
                <a:defRPr/>
              </a:pPr>
              <a:endParaRPr lang="en-US" dirty="0"/>
            </a:p>
          </p:txBody>
        </p:sp>
        <p:grpSp>
          <p:nvGrpSpPr>
            <p:cNvPr id="3" name="Group 5"/>
            <p:cNvGrpSpPr>
              <a:grpSpLocks/>
            </p:cNvGrpSpPr>
            <p:nvPr/>
          </p:nvGrpSpPr>
          <p:grpSpPr bwMode="auto">
            <a:xfrm rot="10778139">
              <a:off x="4224" y="2736"/>
              <a:ext cx="318" cy="313"/>
              <a:chOff x="1872" y="2352"/>
              <a:chExt cx="240" cy="240"/>
            </a:xfrm>
          </p:grpSpPr>
          <p:grpSp>
            <p:nvGrpSpPr>
              <p:cNvPr id="4" name="Group 6"/>
              <p:cNvGrpSpPr>
                <a:grpSpLocks/>
              </p:cNvGrpSpPr>
              <p:nvPr/>
            </p:nvGrpSpPr>
            <p:grpSpPr bwMode="auto">
              <a:xfrm>
                <a:off x="1968" y="2352"/>
                <a:ext cx="144" cy="240"/>
                <a:chOff x="1968" y="2352"/>
                <a:chExt cx="144" cy="240"/>
              </a:xfrm>
            </p:grpSpPr>
            <p:sp>
              <p:nvSpPr>
                <p:cNvPr id="15389" name="Oval 7"/>
                <p:cNvSpPr>
                  <a:spLocks noChangeArrowheads="1"/>
                </p:cNvSpPr>
                <p:nvPr/>
              </p:nvSpPr>
              <p:spPr bwMode="gray">
                <a:xfrm>
                  <a:off x="1968" y="2352"/>
                  <a:ext cx="48" cy="48"/>
                </a:xfrm>
                <a:prstGeom prst="ellipse">
                  <a:avLst/>
                </a:prstGeom>
                <a:solidFill>
                  <a:schemeClr val="bg1"/>
                </a:solidFill>
                <a:ln w="9525">
                  <a:noFill/>
                  <a:round/>
                  <a:headEnd/>
                  <a:tailEnd/>
                </a:ln>
              </p:spPr>
              <p:txBody>
                <a:bodyPr wrap="none" anchor="ctr"/>
                <a:lstStyle/>
                <a:p>
                  <a:endParaRPr lang="en-US" dirty="0"/>
                </a:p>
              </p:txBody>
            </p:sp>
            <p:sp>
              <p:nvSpPr>
                <p:cNvPr id="15390" name="Oval 8"/>
                <p:cNvSpPr>
                  <a:spLocks noChangeArrowheads="1"/>
                </p:cNvSpPr>
                <p:nvPr/>
              </p:nvSpPr>
              <p:spPr bwMode="gray">
                <a:xfrm>
                  <a:off x="2016" y="2400"/>
                  <a:ext cx="48" cy="48"/>
                </a:xfrm>
                <a:prstGeom prst="ellipse">
                  <a:avLst/>
                </a:prstGeom>
                <a:solidFill>
                  <a:schemeClr val="bg1"/>
                </a:solidFill>
                <a:ln w="9525">
                  <a:noFill/>
                  <a:round/>
                  <a:headEnd/>
                  <a:tailEnd/>
                </a:ln>
              </p:spPr>
              <p:txBody>
                <a:bodyPr wrap="none" anchor="ctr"/>
                <a:lstStyle/>
                <a:p>
                  <a:endParaRPr lang="en-US" dirty="0"/>
                </a:p>
              </p:txBody>
            </p:sp>
            <p:sp>
              <p:nvSpPr>
                <p:cNvPr id="15391" name="Oval 9"/>
                <p:cNvSpPr>
                  <a:spLocks noChangeArrowheads="1"/>
                </p:cNvSpPr>
                <p:nvPr/>
              </p:nvSpPr>
              <p:spPr bwMode="gray">
                <a:xfrm>
                  <a:off x="2064" y="2448"/>
                  <a:ext cx="48" cy="48"/>
                </a:xfrm>
                <a:prstGeom prst="ellipse">
                  <a:avLst/>
                </a:prstGeom>
                <a:solidFill>
                  <a:schemeClr val="bg1"/>
                </a:solidFill>
                <a:ln w="9525">
                  <a:noFill/>
                  <a:round/>
                  <a:headEnd/>
                  <a:tailEnd/>
                </a:ln>
              </p:spPr>
              <p:txBody>
                <a:bodyPr wrap="none" anchor="ctr"/>
                <a:lstStyle/>
                <a:p>
                  <a:endParaRPr lang="en-US" dirty="0"/>
                </a:p>
              </p:txBody>
            </p:sp>
            <p:sp>
              <p:nvSpPr>
                <p:cNvPr id="15392" name="Oval 10"/>
                <p:cNvSpPr>
                  <a:spLocks noChangeArrowheads="1"/>
                </p:cNvSpPr>
                <p:nvPr/>
              </p:nvSpPr>
              <p:spPr bwMode="gray">
                <a:xfrm>
                  <a:off x="2016" y="2496"/>
                  <a:ext cx="48" cy="48"/>
                </a:xfrm>
                <a:prstGeom prst="ellipse">
                  <a:avLst/>
                </a:prstGeom>
                <a:solidFill>
                  <a:schemeClr val="bg1"/>
                </a:solidFill>
                <a:ln w="9525">
                  <a:noFill/>
                  <a:round/>
                  <a:headEnd/>
                  <a:tailEnd/>
                </a:ln>
              </p:spPr>
              <p:txBody>
                <a:bodyPr wrap="none" anchor="ctr"/>
                <a:lstStyle/>
                <a:p>
                  <a:endParaRPr lang="en-US" dirty="0"/>
                </a:p>
              </p:txBody>
            </p:sp>
            <p:sp>
              <p:nvSpPr>
                <p:cNvPr id="15393" name="Oval 11"/>
                <p:cNvSpPr>
                  <a:spLocks noChangeArrowheads="1"/>
                </p:cNvSpPr>
                <p:nvPr/>
              </p:nvSpPr>
              <p:spPr bwMode="gray">
                <a:xfrm>
                  <a:off x="1968" y="2544"/>
                  <a:ext cx="48" cy="48"/>
                </a:xfrm>
                <a:prstGeom prst="ellipse">
                  <a:avLst/>
                </a:prstGeom>
                <a:solidFill>
                  <a:schemeClr val="bg1"/>
                </a:solidFill>
                <a:ln w="9525">
                  <a:noFill/>
                  <a:round/>
                  <a:headEnd/>
                  <a:tailEnd/>
                </a:ln>
              </p:spPr>
              <p:txBody>
                <a:bodyPr wrap="none" anchor="ctr"/>
                <a:lstStyle/>
                <a:p>
                  <a:endParaRPr lang="en-US" dirty="0"/>
                </a:p>
              </p:txBody>
            </p:sp>
          </p:grpSp>
          <p:grpSp>
            <p:nvGrpSpPr>
              <p:cNvPr id="5" name="Group 12"/>
              <p:cNvGrpSpPr>
                <a:grpSpLocks/>
              </p:cNvGrpSpPr>
              <p:nvPr/>
            </p:nvGrpSpPr>
            <p:grpSpPr bwMode="auto">
              <a:xfrm>
                <a:off x="1872" y="2352"/>
                <a:ext cx="144" cy="240"/>
                <a:chOff x="1968" y="2352"/>
                <a:chExt cx="144" cy="240"/>
              </a:xfrm>
            </p:grpSpPr>
            <p:sp>
              <p:nvSpPr>
                <p:cNvPr id="15384" name="Oval 13"/>
                <p:cNvSpPr>
                  <a:spLocks noChangeArrowheads="1"/>
                </p:cNvSpPr>
                <p:nvPr/>
              </p:nvSpPr>
              <p:spPr bwMode="gray">
                <a:xfrm>
                  <a:off x="1968" y="2352"/>
                  <a:ext cx="48" cy="48"/>
                </a:xfrm>
                <a:prstGeom prst="ellipse">
                  <a:avLst/>
                </a:prstGeom>
                <a:solidFill>
                  <a:schemeClr val="bg1"/>
                </a:solidFill>
                <a:ln w="9525">
                  <a:noFill/>
                  <a:round/>
                  <a:headEnd/>
                  <a:tailEnd/>
                </a:ln>
              </p:spPr>
              <p:txBody>
                <a:bodyPr wrap="none" anchor="ctr"/>
                <a:lstStyle/>
                <a:p>
                  <a:endParaRPr lang="en-US" dirty="0"/>
                </a:p>
              </p:txBody>
            </p:sp>
            <p:sp>
              <p:nvSpPr>
                <p:cNvPr id="15385" name="Oval 14"/>
                <p:cNvSpPr>
                  <a:spLocks noChangeArrowheads="1"/>
                </p:cNvSpPr>
                <p:nvPr/>
              </p:nvSpPr>
              <p:spPr bwMode="gray">
                <a:xfrm>
                  <a:off x="2016" y="2400"/>
                  <a:ext cx="48" cy="48"/>
                </a:xfrm>
                <a:prstGeom prst="ellipse">
                  <a:avLst/>
                </a:prstGeom>
                <a:solidFill>
                  <a:schemeClr val="bg1"/>
                </a:solidFill>
                <a:ln w="9525">
                  <a:noFill/>
                  <a:round/>
                  <a:headEnd/>
                  <a:tailEnd/>
                </a:ln>
              </p:spPr>
              <p:txBody>
                <a:bodyPr wrap="none" anchor="ctr"/>
                <a:lstStyle/>
                <a:p>
                  <a:endParaRPr lang="en-US" dirty="0"/>
                </a:p>
              </p:txBody>
            </p:sp>
            <p:sp>
              <p:nvSpPr>
                <p:cNvPr id="15386" name="Oval 15"/>
                <p:cNvSpPr>
                  <a:spLocks noChangeArrowheads="1"/>
                </p:cNvSpPr>
                <p:nvPr/>
              </p:nvSpPr>
              <p:spPr bwMode="gray">
                <a:xfrm>
                  <a:off x="2064" y="2448"/>
                  <a:ext cx="48" cy="48"/>
                </a:xfrm>
                <a:prstGeom prst="ellipse">
                  <a:avLst/>
                </a:prstGeom>
                <a:solidFill>
                  <a:schemeClr val="bg1"/>
                </a:solidFill>
                <a:ln w="9525">
                  <a:noFill/>
                  <a:round/>
                  <a:headEnd/>
                  <a:tailEnd/>
                </a:ln>
              </p:spPr>
              <p:txBody>
                <a:bodyPr wrap="none" anchor="ctr"/>
                <a:lstStyle/>
                <a:p>
                  <a:endParaRPr lang="en-US" dirty="0"/>
                </a:p>
              </p:txBody>
            </p:sp>
            <p:sp>
              <p:nvSpPr>
                <p:cNvPr id="15387" name="Oval 16"/>
                <p:cNvSpPr>
                  <a:spLocks noChangeArrowheads="1"/>
                </p:cNvSpPr>
                <p:nvPr/>
              </p:nvSpPr>
              <p:spPr bwMode="gray">
                <a:xfrm>
                  <a:off x="2016" y="2496"/>
                  <a:ext cx="48" cy="48"/>
                </a:xfrm>
                <a:prstGeom prst="ellipse">
                  <a:avLst/>
                </a:prstGeom>
                <a:solidFill>
                  <a:schemeClr val="bg1"/>
                </a:solidFill>
                <a:ln w="9525">
                  <a:noFill/>
                  <a:round/>
                  <a:headEnd/>
                  <a:tailEnd/>
                </a:ln>
              </p:spPr>
              <p:txBody>
                <a:bodyPr wrap="none" anchor="ctr"/>
                <a:lstStyle/>
                <a:p>
                  <a:endParaRPr lang="en-US" dirty="0"/>
                </a:p>
              </p:txBody>
            </p:sp>
            <p:sp>
              <p:nvSpPr>
                <p:cNvPr id="15388" name="Oval 17"/>
                <p:cNvSpPr>
                  <a:spLocks noChangeArrowheads="1"/>
                </p:cNvSpPr>
                <p:nvPr/>
              </p:nvSpPr>
              <p:spPr bwMode="gray">
                <a:xfrm>
                  <a:off x="1968" y="2544"/>
                  <a:ext cx="48" cy="48"/>
                </a:xfrm>
                <a:prstGeom prst="ellipse">
                  <a:avLst/>
                </a:prstGeom>
                <a:solidFill>
                  <a:schemeClr val="bg1"/>
                </a:solidFill>
                <a:ln w="9525">
                  <a:noFill/>
                  <a:round/>
                  <a:headEnd/>
                  <a:tailEnd/>
                </a:ln>
              </p:spPr>
              <p:txBody>
                <a:bodyPr wrap="none" anchor="ctr"/>
                <a:lstStyle/>
                <a:p>
                  <a:endParaRPr lang="en-US" dirty="0"/>
                </a:p>
              </p:txBody>
            </p:sp>
          </p:grpSp>
        </p:grpSp>
        <p:grpSp>
          <p:nvGrpSpPr>
            <p:cNvPr id="6" name="Group 18"/>
            <p:cNvGrpSpPr>
              <a:grpSpLocks/>
            </p:cNvGrpSpPr>
            <p:nvPr/>
          </p:nvGrpSpPr>
          <p:grpSpPr bwMode="auto">
            <a:xfrm>
              <a:off x="720" y="2736"/>
              <a:ext cx="318" cy="313"/>
              <a:chOff x="1872" y="2352"/>
              <a:chExt cx="240" cy="240"/>
            </a:xfrm>
          </p:grpSpPr>
          <p:grpSp>
            <p:nvGrpSpPr>
              <p:cNvPr id="7" name="Group 19"/>
              <p:cNvGrpSpPr>
                <a:grpSpLocks/>
              </p:cNvGrpSpPr>
              <p:nvPr/>
            </p:nvGrpSpPr>
            <p:grpSpPr bwMode="auto">
              <a:xfrm>
                <a:off x="1968" y="2352"/>
                <a:ext cx="144" cy="240"/>
                <a:chOff x="1968" y="2352"/>
                <a:chExt cx="144" cy="240"/>
              </a:xfrm>
            </p:grpSpPr>
            <p:sp>
              <p:nvSpPr>
                <p:cNvPr id="15377" name="Oval 20"/>
                <p:cNvSpPr>
                  <a:spLocks noChangeArrowheads="1"/>
                </p:cNvSpPr>
                <p:nvPr/>
              </p:nvSpPr>
              <p:spPr bwMode="gray">
                <a:xfrm>
                  <a:off x="1968" y="2352"/>
                  <a:ext cx="48" cy="48"/>
                </a:xfrm>
                <a:prstGeom prst="ellipse">
                  <a:avLst/>
                </a:prstGeom>
                <a:solidFill>
                  <a:schemeClr val="bg1"/>
                </a:solidFill>
                <a:ln w="9525">
                  <a:noFill/>
                  <a:round/>
                  <a:headEnd/>
                  <a:tailEnd/>
                </a:ln>
              </p:spPr>
              <p:txBody>
                <a:bodyPr wrap="none" anchor="ctr"/>
                <a:lstStyle/>
                <a:p>
                  <a:endParaRPr lang="en-US" dirty="0"/>
                </a:p>
              </p:txBody>
            </p:sp>
            <p:sp>
              <p:nvSpPr>
                <p:cNvPr id="15378" name="Oval 21"/>
                <p:cNvSpPr>
                  <a:spLocks noChangeArrowheads="1"/>
                </p:cNvSpPr>
                <p:nvPr/>
              </p:nvSpPr>
              <p:spPr bwMode="gray">
                <a:xfrm>
                  <a:off x="2016" y="2400"/>
                  <a:ext cx="48" cy="48"/>
                </a:xfrm>
                <a:prstGeom prst="ellipse">
                  <a:avLst/>
                </a:prstGeom>
                <a:solidFill>
                  <a:schemeClr val="bg1"/>
                </a:solidFill>
                <a:ln w="9525">
                  <a:noFill/>
                  <a:round/>
                  <a:headEnd/>
                  <a:tailEnd/>
                </a:ln>
              </p:spPr>
              <p:txBody>
                <a:bodyPr wrap="none" anchor="ctr"/>
                <a:lstStyle/>
                <a:p>
                  <a:endParaRPr lang="en-US" dirty="0"/>
                </a:p>
              </p:txBody>
            </p:sp>
            <p:sp>
              <p:nvSpPr>
                <p:cNvPr id="15379" name="Oval 22"/>
                <p:cNvSpPr>
                  <a:spLocks noChangeArrowheads="1"/>
                </p:cNvSpPr>
                <p:nvPr/>
              </p:nvSpPr>
              <p:spPr bwMode="gray">
                <a:xfrm>
                  <a:off x="2064" y="2448"/>
                  <a:ext cx="48" cy="48"/>
                </a:xfrm>
                <a:prstGeom prst="ellipse">
                  <a:avLst/>
                </a:prstGeom>
                <a:solidFill>
                  <a:schemeClr val="bg1"/>
                </a:solidFill>
                <a:ln w="9525">
                  <a:noFill/>
                  <a:round/>
                  <a:headEnd/>
                  <a:tailEnd/>
                </a:ln>
              </p:spPr>
              <p:txBody>
                <a:bodyPr wrap="none" anchor="ctr"/>
                <a:lstStyle/>
                <a:p>
                  <a:endParaRPr lang="en-US" dirty="0"/>
                </a:p>
              </p:txBody>
            </p:sp>
            <p:sp>
              <p:nvSpPr>
                <p:cNvPr id="15380" name="Oval 23"/>
                <p:cNvSpPr>
                  <a:spLocks noChangeArrowheads="1"/>
                </p:cNvSpPr>
                <p:nvPr/>
              </p:nvSpPr>
              <p:spPr bwMode="gray">
                <a:xfrm>
                  <a:off x="2016" y="2496"/>
                  <a:ext cx="48" cy="48"/>
                </a:xfrm>
                <a:prstGeom prst="ellipse">
                  <a:avLst/>
                </a:prstGeom>
                <a:solidFill>
                  <a:schemeClr val="bg1"/>
                </a:solidFill>
                <a:ln w="9525">
                  <a:noFill/>
                  <a:round/>
                  <a:headEnd/>
                  <a:tailEnd/>
                </a:ln>
              </p:spPr>
              <p:txBody>
                <a:bodyPr wrap="none" anchor="ctr"/>
                <a:lstStyle/>
                <a:p>
                  <a:endParaRPr lang="en-US" dirty="0"/>
                </a:p>
              </p:txBody>
            </p:sp>
            <p:sp>
              <p:nvSpPr>
                <p:cNvPr id="15381" name="Oval 24"/>
                <p:cNvSpPr>
                  <a:spLocks noChangeArrowheads="1"/>
                </p:cNvSpPr>
                <p:nvPr/>
              </p:nvSpPr>
              <p:spPr bwMode="gray">
                <a:xfrm>
                  <a:off x="1968" y="2544"/>
                  <a:ext cx="48" cy="48"/>
                </a:xfrm>
                <a:prstGeom prst="ellipse">
                  <a:avLst/>
                </a:prstGeom>
                <a:solidFill>
                  <a:schemeClr val="bg1"/>
                </a:solidFill>
                <a:ln w="9525">
                  <a:noFill/>
                  <a:round/>
                  <a:headEnd/>
                  <a:tailEnd/>
                </a:ln>
              </p:spPr>
              <p:txBody>
                <a:bodyPr wrap="none" anchor="ctr"/>
                <a:lstStyle/>
                <a:p>
                  <a:endParaRPr lang="en-US" dirty="0"/>
                </a:p>
              </p:txBody>
            </p:sp>
          </p:grpSp>
          <p:grpSp>
            <p:nvGrpSpPr>
              <p:cNvPr id="8" name="Group 25"/>
              <p:cNvGrpSpPr>
                <a:grpSpLocks/>
              </p:cNvGrpSpPr>
              <p:nvPr/>
            </p:nvGrpSpPr>
            <p:grpSpPr bwMode="auto">
              <a:xfrm>
                <a:off x="1872" y="2352"/>
                <a:ext cx="144" cy="240"/>
                <a:chOff x="1968" y="2352"/>
                <a:chExt cx="144" cy="240"/>
              </a:xfrm>
            </p:grpSpPr>
            <p:sp>
              <p:nvSpPr>
                <p:cNvPr id="15372" name="Oval 26"/>
                <p:cNvSpPr>
                  <a:spLocks noChangeArrowheads="1"/>
                </p:cNvSpPr>
                <p:nvPr/>
              </p:nvSpPr>
              <p:spPr bwMode="gray">
                <a:xfrm>
                  <a:off x="1968" y="2352"/>
                  <a:ext cx="48" cy="48"/>
                </a:xfrm>
                <a:prstGeom prst="ellipse">
                  <a:avLst/>
                </a:prstGeom>
                <a:solidFill>
                  <a:schemeClr val="bg1"/>
                </a:solidFill>
                <a:ln w="9525">
                  <a:noFill/>
                  <a:round/>
                  <a:headEnd/>
                  <a:tailEnd/>
                </a:ln>
              </p:spPr>
              <p:txBody>
                <a:bodyPr wrap="none" anchor="ctr"/>
                <a:lstStyle/>
                <a:p>
                  <a:endParaRPr lang="en-US" dirty="0"/>
                </a:p>
              </p:txBody>
            </p:sp>
            <p:sp>
              <p:nvSpPr>
                <p:cNvPr id="15373" name="Oval 27"/>
                <p:cNvSpPr>
                  <a:spLocks noChangeArrowheads="1"/>
                </p:cNvSpPr>
                <p:nvPr/>
              </p:nvSpPr>
              <p:spPr bwMode="gray">
                <a:xfrm>
                  <a:off x="2016" y="2400"/>
                  <a:ext cx="48" cy="48"/>
                </a:xfrm>
                <a:prstGeom prst="ellipse">
                  <a:avLst/>
                </a:prstGeom>
                <a:solidFill>
                  <a:schemeClr val="bg1"/>
                </a:solidFill>
                <a:ln w="9525">
                  <a:noFill/>
                  <a:round/>
                  <a:headEnd/>
                  <a:tailEnd/>
                </a:ln>
              </p:spPr>
              <p:txBody>
                <a:bodyPr wrap="none" anchor="ctr"/>
                <a:lstStyle/>
                <a:p>
                  <a:endParaRPr lang="en-US" dirty="0"/>
                </a:p>
              </p:txBody>
            </p:sp>
            <p:sp>
              <p:nvSpPr>
                <p:cNvPr id="15374" name="Oval 28"/>
                <p:cNvSpPr>
                  <a:spLocks noChangeArrowheads="1"/>
                </p:cNvSpPr>
                <p:nvPr/>
              </p:nvSpPr>
              <p:spPr bwMode="gray">
                <a:xfrm>
                  <a:off x="2064" y="2448"/>
                  <a:ext cx="48" cy="48"/>
                </a:xfrm>
                <a:prstGeom prst="ellipse">
                  <a:avLst/>
                </a:prstGeom>
                <a:solidFill>
                  <a:schemeClr val="bg1"/>
                </a:solidFill>
                <a:ln w="9525">
                  <a:noFill/>
                  <a:round/>
                  <a:headEnd/>
                  <a:tailEnd/>
                </a:ln>
              </p:spPr>
              <p:txBody>
                <a:bodyPr wrap="none" anchor="ctr"/>
                <a:lstStyle/>
                <a:p>
                  <a:endParaRPr lang="en-US" dirty="0"/>
                </a:p>
              </p:txBody>
            </p:sp>
            <p:sp>
              <p:nvSpPr>
                <p:cNvPr id="15375" name="Oval 29"/>
                <p:cNvSpPr>
                  <a:spLocks noChangeArrowheads="1"/>
                </p:cNvSpPr>
                <p:nvPr/>
              </p:nvSpPr>
              <p:spPr bwMode="gray">
                <a:xfrm>
                  <a:off x="2016" y="2496"/>
                  <a:ext cx="48" cy="48"/>
                </a:xfrm>
                <a:prstGeom prst="ellipse">
                  <a:avLst/>
                </a:prstGeom>
                <a:solidFill>
                  <a:schemeClr val="bg1"/>
                </a:solidFill>
                <a:ln w="9525">
                  <a:noFill/>
                  <a:round/>
                  <a:headEnd/>
                  <a:tailEnd/>
                </a:ln>
              </p:spPr>
              <p:txBody>
                <a:bodyPr wrap="none" anchor="ctr"/>
                <a:lstStyle/>
                <a:p>
                  <a:endParaRPr lang="en-US" dirty="0"/>
                </a:p>
              </p:txBody>
            </p:sp>
            <p:sp>
              <p:nvSpPr>
                <p:cNvPr id="15376" name="Oval 30"/>
                <p:cNvSpPr>
                  <a:spLocks noChangeArrowheads="1"/>
                </p:cNvSpPr>
                <p:nvPr/>
              </p:nvSpPr>
              <p:spPr bwMode="gray">
                <a:xfrm>
                  <a:off x="1968" y="2544"/>
                  <a:ext cx="48" cy="48"/>
                </a:xfrm>
                <a:prstGeom prst="ellipse">
                  <a:avLst/>
                </a:prstGeom>
                <a:solidFill>
                  <a:schemeClr val="bg1"/>
                </a:solidFill>
                <a:ln w="9525">
                  <a:noFill/>
                  <a:round/>
                  <a:headEnd/>
                  <a:tailEnd/>
                </a:ln>
              </p:spPr>
              <p:txBody>
                <a:bodyPr wrap="none" anchor="ctr"/>
                <a:lstStyle/>
                <a:p>
                  <a:endParaRPr lang="en-US" dirty="0"/>
                </a:p>
              </p:txBody>
            </p:sp>
          </p:grpSp>
        </p:grpSp>
      </p:grpSp>
      <p:pic>
        <p:nvPicPr>
          <p:cNvPr id="348192" name="Picture 32"/>
          <p:cNvPicPr>
            <a:picLocks noChangeAspect="1" noChangeArrowheads="1"/>
          </p:cNvPicPr>
          <p:nvPr/>
        </p:nvPicPr>
        <p:blipFill>
          <a:blip r:embed="rId3" cstate="print"/>
          <a:srcRect l="22169" t="26892" r="9584" b="15669"/>
          <a:stretch>
            <a:fillRect/>
          </a:stretch>
        </p:blipFill>
        <p:spPr bwMode="auto">
          <a:xfrm>
            <a:off x="1974850" y="2492375"/>
            <a:ext cx="5465763" cy="3451225"/>
          </a:xfrm>
          <a:prstGeom prst="rect">
            <a:avLst/>
          </a:prstGeom>
          <a:noFill/>
          <a:ln w="9525">
            <a:solidFill>
              <a:schemeClr val="tx2"/>
            </a:solidFill>
            <a:miter lim="800000"/>
            <a:headEnd/>
            <a:tailEnd/>
          </a:ln>
          <a:effectLst>
            <a:outerShdw dist="71842" dir="2700000" algn="ctr" rotWithShape="0">
              <a:schemeClr val="bg2"/>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1"/>
          <p:cNvSpPr txBox="1">
            <a:spLocks/>
          </p:cNvSpPr>
          <p:nvPr/>
        </p:nvSpPr>
        <p:spPr>
          <a:xfrm>
            <a:off x="1219200" y="5434835"/>
            <a:ext cx="6934200" cy="457200"/>
          </a:xfrm>
          <a:prstGeom prst="rect">
            <a:avLst/>
          </a:prstGeom>
        </p:spPr>
        <p:txBody>
          <a:bodyPr vert="horz" lIns="91440" tIns="45720" rIns="91440" bIns="45720" rtlCol="0">
            <a:normAutofit/>
          </a:bodyPr>
          <a:lstStyle/>
          <a:p>
            <a:pPr algn="ctr">
              <a:spcAft>
                <a:spcPts val="600"/>
              </a:spcAft>
            </a:pPr>
            <a:r>
              <a:rPr lang="en-US" sz="2000" dirty="0">
                <a:solidFill>
                  <a:schemeClr val="accent4"/>
                </a:solidFill>
                <a:cs typeface="Arial" charset="0"/>
              </a:rPr>
              <a:t>Fiduciary Guidance &amp; Assurance</a:t>
            </a:r>
            <a:endParaRPr lang="en-US" sz="2000" b="1" dirty="0">
              <a:solidFill>
                <a:schemeClr val="accent4"/>
              </a:solidFill>
              <a:cs typeface="Arial" charset="0"/>
            </a:endParaRPr>
          </a:p>
        </p:txBody>
      </p:sp>
      <p:cxnSp>
        <p:nvCxnSpPr>
          <p:cNvPr id="7" name="Straight Connector 6"/>
          <p:cNvCxnSpPr/>
          <p:nvPr/>
        </p:nvCxnSpPr>
        <p:spPr>
          <a:xfrm>
            <a:off x="1371600" y="5447535"/>
            <a:ext cx="6629400" cy="1588"/>
          </a:xfrm>
          <a:prstGeom prst="line">
            <a:avLst/>
          </a:prstGeom>
          <a:ln w="63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371600" y="5828535"/>
            <a:ext cx="6629400" cy="1588"/>
          </a:xfrm>
          <a:prstGeom prst="line">
            <a:avLst/>
          </a:prstGeom>
          <a:ln w="6350" cap="flat" cmpd="sng" algn="ctr">
            <a:solidFill>
              <a:schemeClr val="bg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9" name="Flowchart: Connector 35"/>
          <p:cNvSpPr/>
          <p:nvPr/>
        </p:nvSpPr>
        <p:spPr>
          <a:xfrm>
            <a:off x="2870200" y="1600200"/>
            <a:ext cx="3454400" cy="3454400"/>
          </a:xfrm>
          <a:prstGeom prst="flowChartConnector">
            <a:avLst/>
          </a:prstGeom>
          <a:solidFill>
            <a:schemeClr val="tx1">
              <a:alpha val="50000"/>
            </a:schemeClr>
          </a:solidFill>
          <a:ln>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white"/>
              </a:solidFill>
            </a:endParaRPr>
          </a:p>
        </p:txBody>
      </p:sp>
      <p:grpSp>
        <p:nvGrpSpPr>
          <p:cNvPr id="5" name="Group 32"/>
          <p:cNvGrpSpPr/>
          <p:nvPr/>
        </p:nvGrpSpPr>
        <p:grpSpPr>
          <a:xfrm>
            <a:off x="3222563" y="1968544"/>
            <a:ext cx="2743700" cy="2740477"/>
            <a:chOff x="3061866" y="1952265"/>
            <a:chExt cx="2837974" cy="2834640"/>
          </a:xfrm>
        </p:grpSpPr>
        <p:sp>
          <p:nvSpPr>
            <p:cNvPr id="17" name="Pie 16"/>
            <p:cNvSpPr/>
            <p:nvPr/>
          </p:nvSpPr>
          <p:spPr>
            <a:xfrm>
              <a:off x="3065199" y="1952265"/>
              <a:ext cx="2834641" cy="2834640"/>
            </a:xfrm>
            <a:prstGeom prst="pie">
              <a:avLst>
                <a:gd name="adj1" fmla="val 11914847"/>
                <a:gd name="adj2" fmla="val 20257265"/>
              </a:avLst>
            </a:prstGeom>
            <a:solidFill>
              <a:srgbClr val="15518D"/>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endParaRPr>
            </a:p>
          </p:txBody>
        </p:sp>
        <p:sp>
          <p:nvSpPr>
            <p:cNvPr id="18" name="Pie 17"/>
            <p:cNvSpPr/>
            <p:nvPr/>
          </p:nvSpPr>
          <p:spPr>
            <a:xfrm>
              <a:off x="3061866" y="1952265"/>
              <a:ext cx="2834640" cy="2834640"/>
            </a:xfrm>
            <a:prstGeom prst="pie">
              <a:avLst>
                <a:gd name="adj1" fmla="val 5380931"/>
                <a:gd name="adj2" fmla="val 11907307"/>
              </a:avLst>
            </a:prstGeom>
            <a:solidFill>
              <a:srgbClr val="E7835B"/>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endParaRPr>
            </a:p>
          </p:txBody>
        </p:sp>
        <p:sp>
          <p:nvSpPr>
            <p:cNvPr id="19" name="Pie 18"/>
            <p:cNvSpPr/>
            <p:nvPr/>
          </p:nvSpPr>
          <p:spPr>
            <a:xfrm>
              <a:off x="3063156" y="1952265"/>
              <a:ext cx="2834640" cy="2834640"/>
            </a:xfrm>
            <a:prstGeom prst="pie">
              <a:avLst>
                <a:gd name="adj1" fmla="val 20269308"/>
                <a:gd name="adj2" fmla="val 5369894"/>
              </a:avLst>
            </a:prstGeom>
            <a:solidFill>
              <a:srgbClr val="167B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dirty="0">
                <a:solidFill>
                  <a:prstClr val="black"/>
                </a:solidFill>
              </a:endParaRPr>
            </a:p>
          </p:txBody>
        </p:sp>
        <p:sp>
          <p:nvSpPr>
            <p:cNvPr id="20" name="Text Box 23"/>
            <p:cNvSpPr txBox="1">
              <a:spLocks noChangeArrowheads="1"/>
            </p:cNvSpPr>
            <p:nvPr/>
          </p:nvSpPr>
          <p:spPr bwMode="auto">
            <a:xfrm>
              <a:off x="4483943" y="3537458"/>
              <a:ext cx="1301239" cy="350187"/>
            </a:xfrm>
            <a:prstGeom prst="rect">
              <a:avLst/>
            </a:prstGeom>
            <a:noFill/>
            <a:ln w="9525">
              <a:noFill/>
              <a:miter lim="800000"/>
              <a:headEnd/>
              <a:tailEnd/>
            </a:ln>
          </p:spPr>
          <p:txBody>
            <a:bodyPr wrap="square">
              <a:spAutoFit/>
            </a:bodyPr>
            <a:lstStyle/>
            <a:p>
              <a:pPr algn="ctr" eaLnBrk="0" fontAlgn="base" hangingPunct="0">
                <a:spcBef>
                  <a:spcPct val="0"/>
                </a:spcBef>
                <a:spcAft>
                  <a:spcPct val="0"/>
                </a:spcAft>
              </a:pPr>
              <a:r>
                <a:rPr lang="en-US" sz="1600" dirty="0">
                  <a:solidFill>
                    <a:prstClr val="white"/>
                  </a:solidFill>
                  <a:latin typeface="Arial Narrow" pitchFamily="34" charset="0"/>
                </a:rPr>
                <a:t>EDUCATION</a:t>
              </a:r>
            </a:p>
          </p:txBody>
        </p:sp>
        <p:sp>
          <p:nvSpPr>
            <p:cNvPr id="21" name="Text Box 23"/>
            <p:cNvSpPr txBox="1">
              <a:spLocks noChangeArrowheads="1"/>
            </p:cNvSpPr>
            <p:nvPr/>
          </p:nvSpPr>
          <p:spPr bwMode="auto">
            <a:xfrm>
              <a:off x="3748306" y="2477674"/>
              <a:ext cx="1443235" cy="350187"/>
            </a:xfrm>
            <a:prstGeom prst="rect">
              <a:avLst/>
            </a:prstGeom>
            <a:noFill/>
            <a:ln w="9525">
              <a:noFill/>
              <a:miter lim="800000"/>
              <a:headEnd/>
              <a:tailEnd/>
            </a:ln>
          </p:spPr>
          <p:txBody>
            <a:bodyPr wrap="square">
              <a:spAutoFit/>
            </a:bodyPr>
            <a:lstStyle/>
            <a:p>
              <a:pPr algn="ctr" eaLnBrk="0" fontAlgn="base" hangingPunct="0">
                <a:spcBef>
                  <a:spcPct val="0"/>
                </a:spcBef>
                <a:spcAft>
                  <a:spcPct val="0"/>
                </a:spcAft>
              </a:pPr>
              <a:r>
                <a:rPr lang="en-US" sz="1600" dirty="0">
                  <a:solidFill>
                    <a:prstClr val="white"/>
                  </a:solidFill>
                  <a:latin typeface="Arial Narrow" pitchFamily="34" charset="0"/>
                </a:rPr>
                <a:t>DIAGNOSTIC</a:t>
              </a:r>
            </a:p>
          </p:txBody>
        </p:sp>
        <p:sp>
          <p:nvSpPr>
            <p:cNvPr id="22" name="Text Box 23"/>
            <p:cNvSpPr txBox="1">
              <a:spLocks noChangeArrowheads="1"/>
            </p:cNvSpPr>
            <p:nvPr/>
          </p:nvSpPr>
          <p:spPr bwMode="auto">
            <a:xfrm>
              <a:off x="3354214" y="3547463"/>
              <a:ext cx="1004257" cy="604868"/>
            </a:xfrm>
            <a:prstGeom prst="rect">
              <a:avLst/>
            </a:prstGeom>
            <a:noFill/>
            <a:ln w="9525">
              <a:noFill/>
              <a:miter lim="800000"/>
              <a:headEnd/>
              <a:tailEnd/>
            </a:ln>
          </p:spPr>
          <p:txBody>
            <a:bodyPr wrap="square">
              <a:spAutoFit/>
            </a:bodyPr>
            <a:lstStyle/>
            <a:p>
              <a:pPr algn="r" eaLnBrk="0" fontAlgn="base" hangingPunct="0">
                <a:spcBef>
                  <a:spcPct val="0"/>
                </a:spcBef>
                <a:spcAft>
                  <a:spcPct val="0"/>
                </a:spcAft>
              </a:pPr>
              <a:r>
                <a:rPr lang="en-US" sz="1600" dirty="0">
                  <a:solidFill>
                    <a:prstClr val="white"/>
                  </a:solidFill>
                  <a:latin typeface="Arial Narrow" pitchFamily="34" charset="0"/>
                </a:rPr>
                <a:t>ACTION </a:t>
              </a:r>
              <a:br>
                <a:rPr lang="en-US" sz="1600" dirty="0">
                  <a:solidFill>
                    <a:prstClr val="white"/>
                  </a:solidFill>
                  <a:latin typeface="Arial Narrow" pitchFamily="34" charset="0"/>
                </a:rPr>
              </a:br>
              <a:r>
                <a:rPr lang="en-US" sz="1600" dirty="0">
                  <a:solidFill>
                    <a:prstClr val="white"/>
                  </a:solidFill>
                  <a:latin typeface="Arial Narrow" pitchFamily="34" charset="0"/>
                </a:rPr>
                <a:t>PLAN</a:t>
              </a:r>
            </a:p>
          </p:txBody>
        </p:sp>
      </p:grpSp>
      <p:grpSp>
        <p:nvGrpSpPr>
          <p:cNvPr id="10" name="Group 25"/>
          <p:cNvGrpSpPr/>
          <p:nvPr/>
        </p:nvGrpSpPr>
        <p:grpSpPr>
          <a:xfrm>
            <a:off x="1480785" y="1714500"/>
            <a:ext cx="6646656" cy="3421598"/>
            <a:chOff x="1556985" y="1676400"/>
            <a:chExt cx="6646656" cy="3421598"/>
          </a:xfrm>
        </p:grpSpPr>
        <p:sp>
          <p:nvSpPr>
            <p:cNvPr id="13" name="TextBox 12"/>
            <p:cNvSpPr txBox="1"/>
            <p:nvPr/>
          </p:nvSpPr>
          <p:spPr>
            <a:xfrm>
              <a:off x="6324600" y="1676400"/>
              <a:ext cx="1879041" cy="584775"/>
            </a:xfrm>
            <a:prstGeom prst="rect">
              <a:avLst/>
            </a:prstGeom>
            <a:noFill/>
          </p:spPr>
          <p:txBody>
            <a:bodyPr wrap="none" rtlCol="0">
              <a:spAutoFit/>
            </a:bodyPr>
            <a:lstStyle/>
            <a:p>
              <a:pPr fontAlgn="base">
                <a:spcBef>
                  <a:spcPct val="0"/>
                </a:spcBef>
                <a:spcAft>
                  <a:spcPct val="0"/>
                </a:spcAft>
              </a:pPr>
              <a:r>
                <a:rPr lang="en-US" sz="3200" dirty="0">
                  <a:latin typeface="Helvetica Neue Light"/>
                  <a:cs typeface="Helvetica Neue Light"/>
                </a:rPr>
                <a:t>G</a:t>
              </a:r>
              <a:r>
                <a:rPr lang="en-US" sz="3200" i="0" dirty="0">
                  <a:latin typeface="Helvetica Neue Light"/>
                  <a:cs typeface="Helvetica Neue Light"/>
                </a:rPr>
                <a:t>uidance</a:t>
              </a:r>
            </a:p>
          </p:txBody>
        </p:sp>
        <p:sp>
          <p:nvSpPr>
            <p:cNvPr id="14" name="TextBox 13"/>
            <p:cNvSpPr txBox="1"/>
            <p:nvPr/>
          </p:nvSpPr>
          <p:spPr>
            <a:xfrm>
              <a:off x="1556985" y="4513223"/>
              <a:ext cx="1370888" cy="584775"/>
            </a:xfrm>
            <a:prstGeom prst="rect">
              <a:avLst/>
            </a:prstGeom>
            <a:noFill/>
          </p:spPr>
          <p:txBody>
            <a:bodyPr wrap="none" rtlCol="0">
              <a:spAutoFit/>
            </a:bodyPr>
            <a:lstStyle/>
            <a:p>
              <a:pPr fontAlgn="base">
                <a:spcBef>
                  <a:spcPct val="0"/>
                </a:spcBef>
                <a:spcAft>
                  <a:spcPct val="0"/>
                </a:spcAft>
              </a:pPr>
              <a:r>
                <a:rPr lang="en-US" sz="3200" dirty="0">
                  <a:latin typeface="Helvetica Neue Light"/>
                  <a:cs typeface="Helvetica Neue Light"/>
                </a:rPr>
                <a:t>A</a:t>
              </a:r>
              <a:r>
                <a:rPr lang="en-US" sz="3200" i="0" dirty="0">
                  <a:latin typeface="Helvetica Neue Light"/>
                  <a:cs typeface="Helvetica Neue Light"/>
                </a:rPr>
                <a:t>dvice</a:t>
              </a:r>
            </a:p>
          </p:txBody>
        </p:sp>
      </p:grpSp>
      <p:sp>
        <p:nvSpPr>
          <p:cNvPr id="12" name="TextBox 11"/>
          <p:cNvSpPr txBox="1"/>
          <p:nvPr/>
        </p:nvSpPr>
        <p:spPr>
          <a:xfrm>
            <a:off x="2900413" y="1854090"/>
            <a:ext cx="3430684" cy="3340100"/>
          </a:xfrm>
          <a:prstGeom prst="rect">
            <a:avLst/>
          </a:prstGeom>
          <a:noFill/>
        </p:spPr>
        <p:txBody>
          <a:bodyPr wrap="none" rtlCol="0">
            <a:prstTxWarp prst="textArchUp">
              <a:avLst/>
            </a:prstTxWarp>
            <a:spAutoFit/>
          </a:bodyPr>
          <a:lstStyle/>
          <a:p>
            <a:pPr algn="ctr" fontAlgn="base">
              <a:spcBef>
                <a:spcPct val="0"/>
              </a:spcBef>
              <a:spcAft>
                <a:spcPct val="0"/>
              </a:spcAft>
            </a:pPr>
            <a:r>
              <a:rPr lang="en-US" dirty="0">
                <a:solidFill>
                  <a:srgbClr val="003A63"/>
                </a:solidFill>
                <a:latin typeface="Arial Narrow" pitchFamily="34" charset="0"/>
              </a:rPr>
              <a:t>DOCUMENTATION</a:t>
            </a:r>
          </a:p>
        </p:txBody>
      </p:sp>
      <p:sp>
        <p:nvSpPr>
          <p:cNvPr id="23" name="Rectangle 2"/>
          <p:cNvSpPr>
            <a:spLocks noGrp="1" noChangeArrowheads="1"/>
          </p:cNvSpPr>
          <p:nvPr>
            <p:ph type="title"/>
          </p:nvPr>
        </p:nvSpPr>
        <p:spPr>
          <a:xfrm>
            <a:off x="475380" y="1106449"/>
            <a:ext cx="7620000" cy="762000"/>
          </a:xfrm>
        </p:spPr>
        <p:txBody>
          <a:bodyPr/>
          <a:lstStyle/>
          <a:p>
            <a:pPr eaLnBrk="1" hangingPunct="1"/>
            <a:r>
              <a:rPr lang="en-US" sz="3600" baseline="30000" dirty="0">
                <a:solidFill>
                  <a:schemeClr val="accent5">
                    <a:lumMod val="75000"/>
                  </a:schemeClr>
                </a:solidFill>
                <a:latin typeface="Verdana" pitchFamily="34" charset="0"/>
              </a:rPr>
              <a:t>Fiduciary Diagnostic™</a:t>
            </a:r>
            <a:endParaRPr lang="en-US" sz="3600" baseline="30000" dirty="0">
              <a:solidFill>
                <a:schemeClr val="accent5">
                  <a:lumMod val="75000"/>
                </a:schemeClr>
              </a:solidFill>
              <a:latin typeface="Verdana" pitchFamily="34" charset="0"/>
              <a:sym typeface="Symbol" pitchFamily="18" charset="2"/>
            </a:endParaRPr>
          </a:p>
        </p:txBody>
      </p:sp>
      <p:sp>
        <p:nvSpPr>
          <p:cNvPr id="24" name="Title 7">
            <a:extLst>
              <a:ext uri="{FF2B5EF4-FFF2-40B4-BE49-F238E27FC236}">
                <a16:creationId xmlns:a16="http://schemas.microsoft.com/office/drawing/2014/main" id="{DFCC2170-00B6-4B0B-9218-DADB61E4DDE7}"/>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extLst>
      <p:ext uri="{BB962C8B-B14F-4D97-AF65-F5344CB8AC3E}">
        <p14:creationId xmlns:p14="http://schemas.microsoft.com/office/powerpoint/2010/main" val="4057770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p:cNvPicPr>
            <a:picLocks noChangeAspect="1" noChangeArrowheads="1"/>
          </p:cNvPicPr>
          <p:nvPr/>
        </p:nvPicPr>
        <p:blipFill>
          <a:blip r:embed="rId3" cstate="print"/>
          <a:srcRect l="17836" t="20558" r="53174" b="29004"/>
          <a:stretch>
            <a:fillRect/>
          </a:stretch>
        </p:blipFill>
        <p:spPr bwMode="auto">
          <a:xfrm>
            <a:off x="1875824" y="3911950"/>
            <a:ext cx="1637692" cy="2136425"/>
          </a:xfrm>
          <a:prstGeom prst="rect">
            <a:avLst/>
          </a:prstGeom>
          <a:noFill/>
          <a:ln w="9525">
            <a:solidFill>
              <a:srgbClr val="C0C0C0"/>
            </a:solidFill>
            <a:miter lim="800000"/>
            <a:headEnd/>
            <a:tailEnd/>
          </a:ln>
        </p:spPr>
      </p:pic>
      <p:sp>
        <p:nvSpPr>
          <p:cNvPr id="31748" name="Rectangle 3"/>
          <p:cNvSpPr>
            <a:spLocks noGrp="1" noChangeArrowheads="1"/>
          </p:cNvSpPr>
          <p:nvPr>
            <p:ph type="title"/>
          </p:nvPr>
        </p:nvSpPr>
        <p:spPr>
          <a:xfrm>
            <a:off x="457200" y="685800"/>
            <a:ext cx="8229600" cy="990600"/>
          </a:xfrm>
        </p:spPr>
        <p:txBody>
          <a:bodyPr/>
          <a:lstStyle/>
          <a:p>
            <a:pPr eaLnBrk="1" hangingPunct="1"/>
            <a:r>
              <a:rPr lang="en-US" dirty="0"/>
              <a:t>Reference Guide</a:t>
            </a:r>
          </a:p>
        </p:txBody>
      </p:sp>
      <p:sp>
        <p:nvSpPr>
          <p:cNvPr id="10" name="Content Placeholder 9"/>
          <p:cNvSpPr>
            <a:spLocks noGrp="1"/>
          </p:cNvSpPr>
          <p:nvPr>
            <p:ph sz="quarter" idx="1"/>
          </p:nvPr>
        </p:nvSpPr>
        <p:spPr>
          <a:xfrm>
            <a:off x="533400" y="1767840"/>
            <a:ext cx="8382000" cy="4785360"/>
          </a:xfrm>
        </p:spPr>
        <p:txBody>
          <a:bodyPr/>
          <a:lstStyle/>
          <a:p>
            <a:pPr>
              <a:spcBef>
                <a:spcPct val="50000"/>
              </a:spcBef>
            </a:pPr>
            <a:r>
              <a:rPr lang="en-US" sz="2400" dirty="0">
                <a:solidFill>
                  <a:srgbClr val="C00000"/>
                </a:solidFill>
              </a:rPr>
              <a:t>Plan Sponsor Reference Guides</a:t>
            </a:r>
            <a:endParaRPr lang="en-US" sz="2400" dirty="0"/>
          </a:p>
          <a:p>
            <a:pPr lvl="1">
              <a:spcBef>
                <a:spcPct val="50000"/>
              </a:spcBef>
              <a:buClr>
                <a:srgbClr val="1B75BC"/>
              </a:buClr>
              <a:buSzPct val="75000"/>
              <a:buFont typeface="Wingdings" pitchFamily="2" charset="2"/>
              <a:buChar char="v"/>
            </a:pPr>
            <a:r>
              <a:rPr lang="en-US" sz="1600" dirty="0">
                <a:solidFill>
                  <a:srgbClr val="000000"/>
                </a:solidFill>
              </a:rPr>
              <a:t>Flow charts</a:t>
            </a:r>
          </a:p>
          <a:p>
            <a:pPr lvl="1">
              <a:spcBef>
                <a:spcPct val="50000"/>
              </a:spcBef>
              <a:buClr>
                <a:srgbClr val="1B75BC"/>
              </a:buClr>
              <a:buSzPct val="75000"/>
              <a:buFont typeface="Wingdings" pitchFamily="2" charset="2"/>
              <a:buChar char="v"/>
            </a:pPr>
            <a:r>
              <a:rPr lang="en-US" sz="1600" dirty="0">
                <a:solidFill>
                  <a:srgbClr val="000000"/>
                </a:solidFill>
              </a:rPr>
              <a:t>Checklists </a:t>
            </a:r>
          </a:p>
          <a:p>
            <a:pPr lvl="1">
              <a:spcBef>
                <a:spcPct val="50000"/>
              </a:spcBef>
              <a:buClr>
                <a:srgbClr val="1B75BC"/>
              </a:buClr>
              <a:buSzPct val="75000"/>
              <a:buFont typeface="Wingdings" pitchFamily="2" charset="2"/>
              <a:buChar char="v"/>
            </a:pPr>
            <a:r>
              <a:rPr lang="en-US" sz="1600" dirty="0">
                <a:solidFill>
                  <a:srgbClr val="000000"/>
                </a:solidFill>
              </a:rPr>
              <a:t>Sample responses </a:t>
            </a:r>
          </a:p>
          <a:p>
            <a:pPr>
              <a:spcBef>
                <a:spcPct val="50000"/>
              </a:spcBef>
            </a:pPr>
            <a:r>
              <a:rPr lang="en-US" sz="2400" dirty="0">
                <a:solidFill>
                  <a:srgbClr val="C00000"/>
                </a:solidFill>
              </a:rPr>
              <a:t>Fiduciary Reports for </a:t>
            </a:r>
            <a:r>
              <a:rPr lang="en-US" sz="2400" dirty="0">
                <a:sym typeface="Symbol" pitchFamily="18" charset="2"/>
              </a:rPr>
              <a:t>addressing day-to-day fiduciary questions</a:t>
            </a:r>
          </a:p>
          <a:p>
            <a:pPr>
              <a:buNone/>
            </a:pPr>
            <a:endParaRPr lang="en-US" dirty="0"/>
          </a:p>
        </p:txBody>
      </p:sp>
      <p:pic>
        <p:nvPicPr>
          <p:cNvPr id="31750" name="Picture 5"/>
          <p:cNvPicPr>
            <a:picLocks noChangeAspect="1" noChangeArrowheads="1"/>
          </p:cNvPicPr>
          <p:nvPr/>
        </p:nvPicPr>
        <p:blipFill>
          <a:blip r:embed="rId4" cstate="print"/>
          <a:srcRect l="7668" t="14780" r="50673" b="11113"/>
          <a:stretch>
            <a:fillRect/>
          </a:stretch>
        </p:blipFill>
        <p:spPr bwMode="auto">
          <a:xfrm rot="1439451">
            <a:off x="6118588" y="4104109"/>
            <a:ext cx="1238829" cy="1769968"/>
          </a:xfrm>
          <a:prstGeom prst="rect">
            <a:avLst/>
          </a:prstGeom>
          <a:noFill/>
          <a:ln w="9525">
            <a:solidFill>
              <a:schemeClr val="tx1"/>
            </a:solidFill>
            <a:miter lim="800000"/>
            <a:headEnd/>
            <a:tailEnd/>
          </a:ln>
        </p:spPr>
      </p:pic>
      <p:pic>
        <p:nvPicPr>
          <p:cNvPr id="31751" name="Picture 6"/>
          <p:cNvPicPr>
            <a:picLocks noChangeAspect="1" noChangeArrowheads="1"/>
          </p:cNvPicPr>
          <p:nvPr/>
        </p:nvPicPr>
        <p:blipFill>
          <a:blip r:embed="rId5" cstate="print"/>
          <a:srcRect l="27754" t="13002" r="27087" b="11113"/>
          <a:stretch>
            <a:fillRect/>
          </a:stretch>
        </p:blipFill>
        <p:spPr bwMode="auto">
          <a:xfrm rot="1428830">
            <a:off x="4329555" y="4091632"/>
            <a:ext cx="1315978" cy="1663148"/>
          </a:xfrm>
          <a:prstGeom prst="rect">
            <a:avLst/>
          </a:prstGeom>
          <a:noFill/>
          <a:ln w="9525">
            <a:solidFill>
              <a:schemeClr val="tx1"/>
            </a:solidFill>
            <a:miter lim="800000"/>
            <a:headEnd/>
            <a:tailEnd/>
          </a:ln>
        </p:spPr>
      </p:pic>
      <p:pic>
        <p:nvPicPr>
          <p:cNvPr id="31752" name="Picture 7"/>
          <p:cNvPicPr>
            <a:picLocks noChangeAspect="1" noChangeArrowheads="1"/>
          </p:cNvPicPr>
          <p:nvPr/>
        </p:nvPicPr>
        <p:blipFill>
          <a:blip r:embed="rId6" cstate="print"/>
          <a:srcRect l="7668" t="14780" r="50673" b="13890"/>
          <a:stretch>
            <a:fillRect/>
          </a:stretch>
        </p:blipFill>
        <p:spPr bwMode="auto">
          <a:xfrm>
            <a:off x="3962400" y="4191000"/>
            <a:ext cx="1376807" cy="1775904"/>
          </a:xfrm>
          <a:prstGeom prst="rect">
            <a:avLst/>
          </a:prstGeom>
          <a:noFill/>
          <a:ln w="9525">
            <a:solidFill>
              <a:schemeClr val="tx1"/>
            </a:solidFill>
            <a:miter lim="800000"/>
            <a:headEnd/>
            <a:tailEnd/>
          </a:ln>
        </p:spPr>
      </p:pic>
      <p:pic>
        <p:nvPicPr>
          <p:cNvPr id="31753" name="Picture 8"/>
          <p:cNvPicPr>
            <a:picLocks noChangeAspect="1" noChangeArrowheads="1"/>
          </p:cNvPicPr>
          <p:nvPr/>
        </p:nvPicPr>
        <p:blipFill>
          <a:blip r:embed="rId7" cstate="print"/>
          <a:srcRect l="7668" t="14780" r="50673" b="12001"/>
          <a:stretch>
            <a:fillRect/>
          </a:stretch>
        </p:blipFill>
        <p:spPr bwMode="auto">
          <a:xfrm>
            <a:off x="5781675" y="4192588"/>
            <a:ext cx="1315978" cy="1805575"/>
          </a:xfrm>
          <a:prstGeom prst="rect">
            <a:avLst/>
          </a:prstGeom>
          <a:noFill/>
          <a:ln w="9525">
            <a:solidFill>
              <a:schemeClr val="tx1"/>
            </a:solidFill>
            <a:miter lim="800000"/>
            <a:headEnd/>
            <a:tailEnd/>
          </a:ln>
        </p:spPr>
      </p:pic>
      <p:sp>
        <p:nvSpPr>
          <p:cNvPr id="9" name="Title 7">
            <a:extLst>
              <a:ext uri="{FF2B5EF4-FFF2-40B4-BE49-F238E27FC236}">
                <a16:creationId xmlns:a16="http://schemas.microsoft.com/office/drawing/2014/main" id="{F24B4FC5-BA33-46D6-B68D-EF79E3278060}"/>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1323596"/>
            <a:ext cx="8229600" cy="533400"/>
          </a:xfrm>
        </p:spPr>
        <p:txBody>
          <a:bodyPr>
            <a:normAutofit/>
          </a:bodyPr>
          <a:lstStyle/>
          <a:p>
            <a:r>
              <a:rPr lang="en-US" sz="3600" baseline="30000" dirty="0">
                <a:solidFill>
                  <a:schemeClr val="accent5">
                    <a:lumMod val="75000"/>
                  </a:schemeClr>
                </a:solidFill>
                <a:latin typeface="Verdana" pitchFamily="34" charset="0"/>
              </a:rPr>
              <a:t>ERISA Guidance &amp; Support</a:t>
            </a:r>
          </a:p>
        </p:txBody>
      </p:sp>
      <p:sp>
        <p:nvSpPr>
          <p:cNvPr id="8" name="Text Placeholder 7"/>
          <p:cNvSpPr>
            <a:spLocks noGrp="1"/>
          </p:cNvSpPr>
          <p:nvPr>
            <p:ph sz="quarter" idx="1"/>
          </p:nvPr>
        </p:nvSpPr>
        <p:spPr>
          <a:xfrm>
            <a:off x="457200" y="1687286"/>
            <a:ext cx="8229600" cy="4556760"/>
          </a:xfrm>
          <a:prstGeom prst="roundRect">
            <a:avLst>
              <a:gd name="adj" fmla="val 8494"/>
            </a:avLst>
          </a:prstGeom>
          <a:solidFill>
            <a:schemeClr val="bg1">
              <a:alpha val="84000"/>
            </a:schemeClr>
          </a:solidFill>
          <a:effectLst/>
        </p:spPr>
        <p:txBody>
          <a:bodyPr anchor="t" anchorCtr="0">
            <a:normAutofit/>
          </a:bodyPr>
          <a:lstStyle/>
          <a:p>
            <a:pPr marL="0" indent="0" defTabSz="806925">
              <a:spcAft>
                <a:spcPts val="590"/>
              </a:spcAft>
              <a:buClr>
                <a:srgbClr val="D86126"/>
              </a:buClr>
              <a:buSzPct val="100000"/>
              <a:buNone/>
            </a:pPr>
            <a:r>
              <a:rPr lang="en-US" sz="2400" dirty="0"/>
              <a:t>Navigating today’s ever-changing and increasingly complex legal and fiduciary compliance landscape can be challenging. </a:t>
            </a:r>
          </a:p>
          <a:p>
            <a:pPr marL="0" indent="0" defTabSz="806925">
              <a:spcAft>
                <a:spcPts val="590"/>
              </a:spcAft>
              <a:buClr>
                <a:srgbClr val="D86126"/>
              </a:buClr>
              <a:buSzPct val="100000"/>
              <a:buNone/>
            </a:pPr>
            <a:r>
              <a:rPr lang="en-US" sz="2400" dirty="0"/>
              <a:t>Our goal is to provide competent access to ERISA guidance.</a:t>
            </a:r>
          </a:p>
          <a:p>
            <a:pPr defTabSz="806925">
              <a:spcAft>
                <a:spcPts val="590"/>
              </a:spcAft>
              <a:buSzPct val="100000"/>
              <a:buFont typeface="Wingdings" pitchFamily="2" charset="2"/>
              <a:buChar char="v"/>
            </a:pPr>
            <a:r>
              <a:rPr lang="en-US" sz="2000" dirty="0">
                <a:solidFill>
                  <a:srgbClr val="000000"/>
                </a:solidFill>
              </a:rPr>
              <a:t>ERISA Attorney access</a:t>
            </a:r>
          </a:p>
          <a:p>
            <a:pPr defTabSz="806925">
              <a:spcAft>
                <a:spcPts val="590"/>
              </a:spcAft>
              <a:buSzPct val="100000"/>
              <a:buFont typeface="Wingdings" pitchFamily="2" charset="2"/>
              <a:buChar char="v"/>
            </a:pPr>
            <a:r>
              <a:rPr lang="en-US" sz="2000" dirty="0">
                <a:solidFill>
                  <a:srgbClr val="000000"/>
                </a:solidFill>
              </a:rPr>
              <a:t>Regulatory and legislative changes</a:t>
            </a:r>
          </a:p>
          <a:p>
            <a:pPr defTabSz="806925">
              <a:spcAft>
                <a:spcPts val="590"/>
              </a:spcAft>
              <a:buSzPct val="100000"/>
              <a:buFont typeface="Wingdings" pitchFamily="2" charset="2"/>
              <a:buChar char="v"/>
            </a:pPr>
            <a:r>
              <a:rPr lang="en-US" sz="2000" dirty="0">
                <a:solidFill>
                  <a:srgbClr val="000000"/>
                </a:solidFill>
              </a:rPr>
              <a:t>Relevant litigation developments</a:t>
            </a:r>
          </a:p>
          <a:p>
            <a:pPr defTabSz="806925">
              <a:spcAft>
                <a:spcPts val="590"/>
              </a:spcAft>
              <a:buSzPct val="100000"/>
              <a:buFont typeface="Wingdings" pitchFamily="2" charset="2"/>
              <a:buChar char="v"/>
            </a:pPr>
            <a:r>
              <a:rPr lang="en-US" sz="2000" dirty="0">
                <a:solidFill>
                  <a:srgbClr val="000000"/>
                </a:solidFill>
              </a:rPr>
              <a:t>IRS and DOL audits</a:t>
            </a:r>
          </a:p>
          <a:p>
            <a:pPr defTabSz="806925">
              <a:spcAft>
                <a:spcPts val="590"/>
              </a:spcAft>
              <a:buSzPct val="100000"/>
              <a:buFont typeface="Wingdings" pitchFamily="2" charset="2"/>
              <a:buChar char="v"/>
            </a:pPr>
            <a:r>
              <a:rPr lang="en-US" sz="2000" dirty="0">
                <a:solidFill>
                  <a:srgbClr val="000000"/>
                </a:solidFill>
              </a:rPr>
              <a:t>Annual audit assistance</a:t>
            </a:r>
          </a:p>
          <a:p>
            <a:pPr defTabSz="806925">
              <a:spcAft>
                <a:spcPts val="590"/>
              </a:spcAft>
              <a:buSzPct val="100000"/>
              <a:buFont typeface="Wingdings" pitchFamily="2" charset="2"/>
              <a:buChar char="v"/>
            </a:pPr>
            <a:r>
              <a:rPr lang="en-US" sz="2000" dirty="0">
                <a:solidFill>
                  <a:srgbClr val="000000"/>
                </a:solidFill>
              </a:rPr>
              <a:t>Client advocacy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3672840"/>
            <a:ext cx="3991285" cy="2137848"/>
          </a:xfrm>
          <a:prstGeom prst="rect">
            <a:avLst/>
          </a:prstGeom>
          <a:ln>
            <a:noFill/>
          </a:ln>
          <a:effectLst>
            <a:softEdge rad="112500"/>
          </a:effectLst>
        </p:spPr>
      </p:pic>
      <p:sp>
        <p:nvSpPr>
          <p:cNvPr id="5" name="Title 7">
            <a:extLst>
              <a:ext uri="{FF2B5EF4-FFF2-40B4-BE49-F238E27FC236}">
                <a16:creationId xmlns:a16="http://schemas.microsoft.com/office/drawing/2014/main" id="{D85C1731-A26B-4B10-923B-40F8F9948C3C}"/>
              </a:ext>
            </a:extLst>
          </p:cNvPr>
          <p:cNvSpPr txBox="1">
            <a:spLocks/>
          </p:cNvSpPr>
          <p:nvPr/>
        </p:nvSpPr>
        <p:spPr>
          <a:xfrm>
            <a:off x="457200" y="613954"/>
            <a:ext cx="5943600" cy="709642"/>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extLst>
      <p:ext uri="{BB962C8B-B14F-4D97-AF65-F5344CB8AC3E}">
        <p14:creationId xmlns:p14="http://schemas.microsoft.com/office/powerpoint/2010/main" val="27308790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5105400" y="2148840"/>
            <a:ext cx="3581400" cy="4191000"/>
            <a:chOff x="5105400" y="1981200"/>
            <a:chExt cx="3604158" cy="4188170"/>
          </a:xfrm>
        </p:grpSpPr>
        <p:pic>
          <p:nvPicPr>
            <p:cNvPr id="32772" name="Picture 3"/>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5105400" y="1981200"/>
              <a:ext cx="3236313" cy="4188170"/>
            </a:xfrm>
            <a:prstGeom prst="rect">
              <a:avLst/>
            </a:prstGeom>
            <a:noFill/>
            <a:ln w="9525">
              <a:solidFill>
                <a:schemeClr val="tx2"/>
              </a:solidFill>
              <a:miter lim="800000"/>
              <a:headEnd/>
              <a:tailEnd/>
            </a:ln>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146794">
              <a:off x="6352388" y="2892630"/>
              <a:ext cx="2357170" cy="3050455"/>
            </a:xfrm>
            <a:prstGeom prst="rect">
              <a:avLst/>
            </a:prstGeom>
            <a:ln>
              <a:solidFill>
                <a:schemeClr val="accent1"/>
              </a:solidFill>
            </a:ln>
          </p:spPr>
        </p:pic>
        <p:pic>
          <p:nvPicPr>
            <p:cNvPr id="8" name="Picture 7">
              <a:extLst>
                <a:ext uri="{FF2B5EF4-FFF2-40B4-BE49-F238E27FC236}">
                  <a16:creationId xmlns:a16="http://schemas.microsoft.com/office/drawing/2014/main" id="{0BC42FCE-767C-444B-8150-523DCD5578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72200" y="2209800"/>
              <a:ext cx="998530" cy="247111"/>
            </a:xfrm>
            <a:prstGeom prst="rect">
              <a:avLst/>
            </a:prstGeom>
          </p:spPr>
        </p:pic>
        <p:pic>
          <p:nvPicPr>
            <p:cNvPr id="9" name="Picture 8">
              <a:extLst>
                <a:ext uri="{FF2B5EF4-FFF2-40B4-BE49-F238E27FC236}">
                  <a16:creationId xmlns:a16="http://schemas.microsoft.com/office/drawing/2014/main" id="{5095266E-02A2-4478-A791-476B2B2D58E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163383">
              <a:off x="7404102" y="3130545"/>
              <a:ext cx="998530" cy="247111"/>
            </a:xfrm>
            <a:prstGeom prst="rect">
              <a:avLst/>
            </a:prstGeom>
          </p:spPr>
        </p:pic>
      </p:grpSp>
      <p:sp>
        <p:nvSpPr>
          <p:cNvPr id="12" name="Content Placeholder 11"/>
          <p:cNvSpPr>
            <a:spLocks noGrp="1"/>
          </p:cNvSpPr>
          <p:nvPr>
            <p:ph sz="quarter" idx="1"/>
          </p:nvPr>
        </p:nvSpPr>
        <p:spPr>
          <a:xfrm>
            <a:off x="457200" y="1676400"/>
            <a:ext cx="8229600" cy="4785360"/>
          </a:xfrm>
        </p:spPr>
        <p:txBody>
          <a:bodyPr/>
          <a:lstStyle/>
          <a:p>
            <a:pPr defTabSz="914466">
              <a:spcBef>
                <a:spcPts val="0"/>
              </a:spcBef>
              <a:spcAft>
                <a:spcPts val="669"/>
              </a:spcAft>
              <a:buClr>
                <a:schemeClr val="accent5"/>
              </a:buClr>
              <a:buSzPct val="100000"/>
              <a:buNone/>
            </a:pPr>
            <a:r>
              <a:rPr lang="en-US" sz="2400" dirty="0"/>
              <a:t>Everything required for compliance including:</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Investment committee charter</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Investment policy statement</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Investment monitoring reports</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Fee benchmarking reports</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Fiduciary compliance checklist</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Fiduciary file checklist</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Required notices and disclosures</a:t>
            </a:r>
          </a:p>
          <a:p>
            <a:pPr defTabSz="914466">
              <a:spcBef>
                <a:spcPts val="0"/>
              </a:spcBef>
              <a:spcAft>
                <a:spcPts val="669"/>
              </a:spcAft>
              <a:buClr>
                <a:srgbClr val="C00000"/>
              </a:buClr>
              <a:buSzPct val="100000"/>
              <a:buFont typeface="Wingdings" pitchFamily="2" charset="2"/>
              <a:buChar char="v"/>
            </a:pPr>
            <a:r>
              <a:rPr lang="en-US" sz="2000" kern="0" dirty="0">
                <a:solidFill>
                  <a:srgbClr val="000000"/>
                </a:solidFill>
                <a:latin typeface="+mn-lt"/>
              </a:rPr>
              <a:t>Meeting minutes </a:t>
            </a:r>
          </a:p>
          <a:p>
            <a:endParaRPr lang="en-US" dirty="0"/>
          </a:p>
        </p:txBody>
      </p:sp>
      <p:sp>
        <p:nvSpPr>
          <p:cNvPr id="10" name="Text Placeholder 7">
            <a:extLst>
              <a:ext uri="{FF2B5EF4-FFF2-40B4-BE49-F238E27FC236}">
                <a16:creationId xmlns:a16="http://schemas.microsoft.com/office/drawing/2014/main" id="{B7744792-2784-44CB-A36D-7FEEC5064235}"/>
              </a:ext>
            </a:extLst>
          </p:cNvPr>
          <p:cNvSpPr txBox="1">
            <a:spLocks/>
          </p:cNvSpPr>
          <p:nvPr/>
        </p:nvSpPr>
        <p:spPr bwMode="auto">
          <a:xfrm>
            <a:off x="592470" y="2566035"/>
            <a:ext cx="3469972" cy="39052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07975" indent="-307975" algn="l" defTabSz="820738" rtl="0" eaLnBrk="0" fontAlgn="base" hangingPunct="0">
              <a:spcBef>
                <a:spcPct val="20000"/>
              </a:spcBef>
              <a:spcAft>
                <a:spcPct val="0"/>
              </a:spcAft>
              <a:buFont typeface="Wingdings" pitchFamily="2" charset="2"/>
              <a:buChar char="§"/>
              <a:defRPr>
                <a:solidFill>
                  <a:srgbClr val="1D3261"/>
                </a:solidFill>
                <a:latin typeface="+mn-lt"/>
                <a:ea typeface="+mn-ea"/>
                <a:cs typeface="+mn-cs"/>
              </a:defRPr>
            </a:lvl1pPr>
            <a:lvl2pPr marL="666750" indent="-257175" algn="l" defTabSz="820738" rtl="0" eaLnBrk="0" fontAlgn="base" hangingPunct="0">
              <a:spcBef>
                <a:spcPct val="20000"/>
              </a:spcBef>
              <a:spcAft>
                <a:spcPct val="0"/>
              </a:spcAft>
              <a:buFont typeface="Arial" charset="0"/>
              <a:buChar char="­"/>
              <a:defRPr sz="1600">
                <a:solidFill>
                  <a:srgbClr val="1D3261"/>
                </a:solidFill>
                <a:latin typeface="+mn-lt"/>
              </a:defRPr>
            </a:lvl2pPr>
            <a:lvl3pPr marL="1025525" indent="-204788" algn="l" defTabSz="820738" rtl="0" eaLnBrk="0" fontAlgn="base" hangingPunct="0">
              <a:spcBef>
                <a:spcPct val="20000"/>
              </a:spcBef>
              <a:spcAft>
                <a:spcPct val="0"/>
              </a:spcAft>
              <a:buChar char="•"/>
              <a:defRPr sz="1400">
                <a:solidFill>
                  <a:srgbClr val="1D3261"/>
                </a:solidFill>
                <a:latin typeface="+mn-lt"/>
              </a:defRPr>
            </a:lvl3pPr>
            <a:lvl4pPr marL="1436688" indent="-206375" algn="l" defTabSz="820738" rtl="0" eaLnBrk="0" fontAlgn="base" hangingPunct="0">
              <a:spcBef>
                <a:spcPct val="20000"/>
              </a:spcBef>
              <a:spcAft>
                <a:spcPct val="0"/>
              </a:spcAft>
              <a:buFont typeface="Wingdings" pitchFamily="2" charset="2"/>
              <a:buChar char="w"/>
              <a:defRPr sz="1200">
                <a:solidFill>
                  <a:srgbClr val="003A62"/>
                </a:solidFill>
                <a:latin typeface="+mn-lt"/>
              </a:defRPr>
            </a:lvl4pPr>
            <a:lvl5pPr marL="1846263" indent="-204788" algn="l" defTabSz="820738" rtl="0" eaLnBrk="0" fontAlgn="base" hangingPunct="0">
              <a:spcBef>
                <a:spcPct val="20000"/>
              </a:spcBef>
              <a:spcAft>
                <a:spcPct val="0"/>
              </a:spcAft>
              <a:buChar char="»"/>
              <a:defRPr sz="1000">
                <a:solidFill>
                  <a:srgbClr val="003A62"/>
                </a:solidFill>
                <a:latin typeface="+mn-lt"/>
              </a:defRPr>
            </a:lvl5pPr>
            <a:lvl6pPr marL="2303463" indent="-204788" algn="l" defTabSz="820738" rtl="0" fontAlgn="base">
              <a:spcBef>
                <a:spcPct val="20000"/>
              </a:spcBef>
              <a:spcAft>
                <a:spcPct val="0"/>
              </a:spcAft>
              <a:buChar char="»"/>
              <a:defRPr sz="1000">
                <a:solidFill>
                  <a:srgbClr val="003A62"/>
                </a:solidFill>
                <a:latin typeface="+mn-lt"/>
              </a:defRPr>
            </a:lvl6pPr>
            <a:lvl7pPr marL="2760663" indent="-204788" algn="l" defTabSz="820738" rtl="0" fontAlgn="base">
              <a:spcBef>
                <a:spcPct val="20000"/>
              </a:spcBef>
              <a:spcAft>
                <a:spcPct val="0"/>
              </a:spcAft>
              <a:buChar char="»"/>
              <a:defRPr sz="1000">
                <a:solidFill>
                  <a:srgbClr val="003A62"/>
                </a:solidFill>
                <a:latin typeface="+mn-lt"/>
              </a:defRPr>
            </a:lvl7pPr>
            <a:lvl8pPr marL="3217863" indent="-204788" algn="l" defTabSz="820738" rtl="0" fontAlgn="base">
              <a:spcBef>
                <a:spcPct val="20000"/>
              </a:spcBef>
              <a:spcAft>
                <a:spcPct val="0"/>
              </a:spcAft>
              <a:buChar char="»"/>
              <a:defRPr sz="1000">
                <a:solidFill>
                  <a:srgbClr val="003A62"/>
                </a:solidFill>
                <a:latin typeface="+mn-lt"/>
              </a:defRPr>
            </a:lvl8pPr>
            <a:lvl9pPr marL="3675063" indent="-204788" algn="l" defTabSz="820738" rtl="0" fontAlgn="base">
              <a:spcBef>
                <a:spcPct val="20000"/>
              </a:spcBef>
              <a:spcAft>
                <a:spcPct val="0"/>
              </a:spcAft>
              <a:buChar char="»"/>
              <a:defRPr sz="1000">
                <a:solidFill>
                  <a:srgbClr val="003A62"/>
                </a:solidFill>
                <a:latin typeface="+mn-lt"/>
              </a:defRPr>
            </a:lvl9pPr>
          </a:lstStyle>
          <a:p>
            <a:pPr defTabSz="914466">
              <a:spcBef>
                <a:spcPts val="0"/>
              </a:spcBef>
              <a:spcAft>
                <a:spcPts val="669"/>
              </a:spcAft>
              <a:buClr>
                <a:schemeClr val="accent5"/>
              </a:buClr>
              <a:buSzPct val="100000"/>
            </a:pPr>
            <a:endParaRPr lang="en-US" sz="1600" i="0" kern="0" dirty="0"/>
          </a:p>
        </p:txBody>
      </p:sp>
      <p:sp>
        <p:nvSpPr>
          <p:cNvPr id="11" name="Title 10"/>
          <p:cNvSpPr>
            <a:spLocks noGrp="1"/>
          </p:cNvSpPr>
          <p:nvPr>
            <p:ph type="title"/>
          </p:nvPr>
        </p:nvSpPr>
        <p:spPr>
          <a:xfrm>
            <a:off x="457200" y="685800"/>
            <a:ext cx="8229600" cy="990600"/>
          </a:xfrm>
        </p:spPr>
        <p:txBody>
          <a:bodyPr/>
          <a:lstStyle/>
          <a:p>
            <a:r>
              <a:rPr lang="en-US" dirty="0"/>
              <a:t>Documentation</a:t>
            </a:r>
          </a:p>
        </p:txBody>
      </p:sp>
      <p:pic>
        <p:nvPicPr>
          <p:cNvPr id="14" name="Picture 2">
            <a:extLst>
              <a:ext uri="{FF2B5EF4-FFF2-40B4-BE49-F238E27FC236}">
                <a16:creationId xmlns:a16="http://schemas.microsoft.com/office/drawing/2014/main" id="{90BE9288-7117-46A0-9576-34D4BC8F06B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69994" y="2287146"/>
            <a:ext cx="1217606" cy="413443"/>
          </a:xfrm>
          <a:prstGeom prst="rect">
            <a:avLst/>
          </a:prstGeom>
          <a:solidFill>
            <a:schemeClr val="bg1"/>
          </a:solidFill>
        </p:spPr>
      </p:pic>
      <p:pic>
        <p:nvPicPr>
          <p:cNvPr id="16" name="Picture 2">
            <a:extLst>
              <a:ext uri="{FF2B5EF4-FFF2-40B4-BE49-F238E27FC236}">
                <a16:creationId xmlns:a16="http://schemas.microsoft.com/office/drawing/2014/main" id="{75D773C2-215C-4A6B-8631-D65287B894D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1124277">
            <a:off x="7345868" y="3249762"/>
            <a:ext cx="1137391" cy="345677"/>
          </a:xfrm>
          <a:prstGeom prst="rect">
            <a:avLst/>
          </a:prstGeom>
          <a:solidFill>
            <a:schemeClr val="bg1"/>
          </a:solidFill>
        </p:spPr>
      </p:pic>
      <p:sp>
        <p:nvSpPr>
          <p:cNvPr id="17" name="Title 7">
            <a:extLst>
              <a:ext uri="{FF2B5EF4-FFF2-40B4-BE49-F238E27FC236}">
                <a16:creationId xmlns:a16="http://schemas.microsoft.com/office/drawing/2014/main" id="{B16DA8C4-3EB2-460B-80E2-D2E9996C8089}"/>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
        <p:nvSpPr>
          <p:cNvPr id="5" name="Rectangle 4">
            <a:extLst>
              <a:ext uri="{FF2B5EF4-FFF2-40B4-BE49-F238E27FC236}">
                <a16:creationId xmlns:a16="http://schemas.microsoft.com/office/drawing/2014/main" id="{93448F6F-80B2-40E7-8C9C-7C26DB27BBFD}"/>
              </a:ext>
            </a:extLst>
          </p:cNvPr>
          <p:cNvSpPr/>
          <p:nvPr/>
        </p:nvSpPr>
        <p:spPr>
          <a:xfrm>
            <a:off x="5791200" y="2287146"/>
            <a:ext cx="1724457" cy="4134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36B3EE6-9273-4EAE-6D51-9B3F6393A922}"/>
              </a:ext>
            </a:extLst>
          </p:cNvPr>
          <p:cNvSpPr/>
          <p:nvPr/>
        </p:nvSpPr>
        <p:spPr>
          <a:xfrm rot="1152355">
            <a:off x="7316532" y="3184432"/>
            <a:ext cx="1191566" cy="3924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B4DF540-3638-EC49-1BF1-F69953F3849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99857" y="2341468"/>
            <a:ext cx="1426964" cy="285393"/>
          </a:xfrm>
          <a:prstGeom prst="rect">
            <a:avLst/>
          </a:prstGeom>
        </p:spPr>
      </p:pic>
      <p:pic>
        <p:nvPicPr>
          <p:cNvPr id="7" name="Picture 6">
            <a:extLst>
              <a:ext uri="{FF2B5EF4-FFF2-40B4-BE49-F238E27FC236}">
                <a16:creationId xmlns:a16="http://schemas.microsoft.com/office/drawing/2014/main" id="{D3B1363E-0DD6-832B-3B6F-250B834A734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133028">
            <a:off x="7371566" y="3274803"/>
            <a:ext cx="1058678" cy="211736"/>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Presentation1.jpg">
            <a:extLst>
              <a:ext uri="{FF2B5EF4-FFF2-40B4-BE49-F238E27FC236}">
                <a16:creationId xmlns:a16="http://schemas.microsoft.com/office/drawing/2014/main" id="{3BF795E9-80FE-4EBA-9F7D-92BF0C5943FB}"/>
              </a:ext>
            </a:extLst>
          </p:cNvPr>
          <p:cNvPicPr/>
          <p:nvPr/>
        </p:nvPicPr>
        <p:blipFill>
          <a:blip r:embed="rId2" cstate="print"/>
          <a:srcRect l="26836" t="12995" r="11864" b="28060"/>
          <a:stretch>
            <a:fillRect/>
          </a:stretch>
        </p:blipFill>
        <p:spPr>
          <a:xfrm>
            <a:off x="5181600" y="3048000"/>
            <a:ext cx="3730307" cy="2717605"/>
          </a:xfrm>
          <a:prstGeom prst="rect">
            <a:avLst/>
          </a:prstGeom>
        </p:spPr>
      </p:pic>
      <p:sp>
        <p:nvSpPr>
          <p:cNvPr id="2" name="Title 1">
            <a:extLst>
              <a:ext uri="{FF2B5EF4-FFF2-40B4-BE49-F238E27FC236}">
                <a16:creationId xmlns:a16="http://schemas.microsoft.com/office/drawing/2014/main" id="{18F40C80-137D-4C3E-86A0-86A923415C23}"/>
              </a:ext>
            </a:extLst>
          </p:cNvPr>
          <p:cNvSpPr>
            <a:spLocks noGrp="1"/>
          </p:cNvSpPr>
          <p:nvPr>
            <p:ph type="title"/>
          </p:nvPr>
        </p:nvSpPr>
        <p:spPr>
          <a:xfrm>
            <a:off x="457200" y="685800"/>
            <a:ext cx="8229600" cy="990600"/>
          </a:xfrm>
        </p:spPr>
        <p:txBody>
          <a:bodyPr/>
          <a:lstStyle/>
          <a:p>
            <a:r>
              <a:rPr lang="en-US" dirty="0"/>
              <a:t>Fiduciary Fitness Program</a:t>
            </a:r>
          </a:p>
        </p:txBody>
      </p:sp>
      <p:sp>
        <p:nvSpPr>
          <p:cNvPr id="7" name="Content Placeholder 6"/>
          <p:cNvSpPr>
            <a:spLocks noGrp="1"/>
          </p:cNvSpPr>
          <p:nvPr>
            <p:ph sz="quarter" idx="1"/>
          </p:nvPr>
        </p:nvSpPr>
        <p:spPr>
          <a:xfrm>
            <a:off x="457200" y="1752600"/>
            <a:ext cx="7772400" cy="4876800"/>
          </a:xfrm>
        </p:spPr>
        <p:txBody>
          <a:bodyPr>
            <a:normAutofit fontScale="55000" lnSpcReduction="20000"/>
          </a:bodyPr>
          <a:lstStyle/>
          <a:p>
            <a:pPr marL="0" indent="0" eaLnBrk="0" fontAlgn="base" hangingPunct="0">
              <a:spcBef>
                <a:spcPct val="0"/>
              </a:spcBef>
              <a:spcAft>
                <a:spcPct val="0"/>
              </a:spcAft>
              <a:buClrTx/>
              <a:buSzTx/>
              <a:buNone/>
              <a:tabLst>
                <a:tab pos="520700" algn="l"/>
              </a:tabLst>
            </a:pPr>
            <a:r>
              <a:rPr lang="en-US" altLang="en-US" sz="3800" b="1" dirty="0">
                <a:solidFill>
                  <a:schemeClr val="accent1"/>
                </a:solidFill>
                <a:ea typeface="Calibri" panose="020F0502020204030204" pitchFamily="34" charset="0"/>
                <a:cs typeface="Calibri" panose="020F0502020204030204" pitchFamily="34" charset="0"/>
              </a:rPr>
              <a:t>BEST PRACTICES APPROACH</a:t>
            </a:r>
            <a:endParaRPr lang="en-US" altLang="en-US" sz="3800" dirty="0">
              <a:solidFill>
                <a:schemeClr val="accent1"/>
              </a:solidFill>
            </a:endParaRPr>
          </a:p>
          <a:p>
            <a:pPr marL="0" lvl="0" indent="0" eaLnBrk="0" fontAlgn="base" hangingPunct="0">
              <a:spcBef>
                <a:spcPct val="0"/>
              </a:spcBef>
              <a:spcAft>
                <a:spcPct val="0"/>
              </a:spcAft>
              <a:buClrTx/>
              <a:buSzTx/>
              <a:buNone/>
              <a:tabLst>
                <a:tab pos="520700" algn="l"/>
              </a:tabLst>
            </a:pPr>
            <a:endParaRPr lang="en-US" altLang="en-US" sz="600" b="1" dirty="0">
              <a:solidFill>
                <a:srgbClr val="062E3A"/>
              </a:solidFill>
              <a:latin typeface="Calibri" panose="020F0502020204030204" pitchFamily="34" charset="0"/>
              <a:ea typeface="Calibri" panose="020F0502020204030204" pitchFamily="34" charset="0"/>
              <a:cs typeface="Calibri" panose="020F0502020204030204" pitchFamily="34" charset="0"/>
            </a:endParaRPr>
          </a:p>
          <a:p>
            <a:pPr marL="0" lvl="0" indent="0" eaLnBrk="0" fontAlgn="base" hangingPunct="0">
              <a:spcBef>
                <a:spcPct val="0"/>
              </a:spcBef>
              <a:spcAft>
                <a:spcPct val="0"/>
              </a:spcAft>
              <a:buClrTx/>
              <a:buSzTx/>
              <a:buNone/>
              <a:tabLst>
                <a:tab pos="520700" algn="l"/>
              </a:tabLst>
            </a:pPr>
            <a:r>
              <a:rPr lang="en-US" altLang="en-US" sz="3600" dirty="0">
                <a:latin typeface="Calibri" panose="020F0502020204030204" pitchFamily="34" charset="0"/>
                <a:ea typeface="Calibri" panose="020F0502020204030204" pitchFamily="34" charset="0"/>
                <a:cs typeface="Calibri" panose="020F0502020204030204" pitchFamily="34" charset="0"/>
              </a:rPr>
              <a:t>Compliance Program offers a holistic approach to fiduciary best practices.</a:t>
            </a:r>
          </a:p>
          <a:p>
            <a:pPr marL="0" lvl="0" indent="0" eaLnBrk="0" fontAlgn="base" hangingPunct="0">
              <a:spcBef>
                <a:spcPct val="0"/>
              </a:spcBef>
              <a:spcAft>
                <a:spcPct val="0"/>
              </a:spcAft>
              <a:buClrTx/>
              <a:buSzTx/>
              <a:buNone/>
              <a:tabLst>
                <a:tab pos="520700" algn="l"/>
              </a:tabLst>
            </a:pPr>
            <a:endParaRPr lang="en-US" altLang="en-US" sz="1600" dirty="0">
              <a:latin typeface="Calibri" panose="020F0502020204030204" pitchFamily="34" charset="0"/>
              <a:ea typeface="Calibri" panose="020F0502020204030204" pitchFamily="34" charset="0"/>
              <a:cs typeface="Calibri" panose="020F0502020204030204" pitchFamily="34" charset="0"/>
            </a:endParaRPr>
          </a:p>
          <a:p>
            <a:pPr marL="0" lvl="0" indent="0" eaLnBrk="0" fontAlgn="base" hangingPunct="0">
              <a:spcBef>
                <a:spcPct val="0"/>
              </a:spcBef>
              <a:spcAft>
                <a:spcPct val="0"/>
              </a:spcAft>
              <a:buClrTx/>
              <a:buSzTx/>
              <a:buNone/>
              <a:tabLst>
                <a:tab pos="520700" algn="l"/>
              </a:tabLst>
            </a:pPr>
            <a:r>
              <a:rPr lang="en-US" sz="3600" spc="-5" dirty="0">
                <a:latin typeface="Calibri" panose="020F0502020204030204" pitchFamily="34" charset="0"/>
                <a:cs typeface="Calibri" panose="020F0502020204030204" pitchFamily="34" charset="0"/>
              </a:rPr>
              <a:t>P</a:t>
            </a:r>
            <a:r>
              <a:rPr lang="en-US" sz="3600" spc="-5" dirty="0">
                <a:cs typeface="Calibri" panose="020F0502020204030204" pitchFamily="34" charset="0"/>
              </a:rPr>
              <a:t>rovides resources to help identify potential plan weaknesses and remedy those weaknesses through education, diligence and improved processes</a:t>
            </a:r>
            <a:r>
              <a:rPr lang="en-US" altLang="en-US" sz="3600" dirty="0">
                <a:latin typeface="Calibri" panose="020F0502020204030204" pitchFamily="34" charset="0"/>
                <a:ea typeface="Calibri" panose="020F0502020204030204" pitchFamily="34" charset="0"/>
                <a:cs typeface="Calibri" panose="020F0502020204030204" pitchFamily="34" charset="0"/>
              </a:rPr>
              <a:t>:</a:t>
            </a:r>
          </a:p>
          <a:p>
            <a:pPr marL="0" lvl="0" indent="0" eaLnBrk="0" fontAlgn="base" hangingPunct="0">
              <a:spcBef>
                <a:spcPct val="0"/>
              </a:spcBef>
              <a:spcAft>
                <a:spcPct val="0"/>
              </a:spcAft>
              <a:buClrTx/>
              <a:buSzTx/>
              <a:buNone/>
              <a:tabLst>
                <a:tab pos="520700" algn="l"/>
              </a:tabLst>
            </a:pPr>
            <a:endParaRPr lang="en-US" altLang="en-US" sz="1300" dirty="0"/>
          </a:p>
          <a:p>
            <a:pPr marL="285750" indent="-285750">
              <a:buFont typeface="Wingdings" pitchFamily="2" charset="2"/>
              <a:buChar char="v"/>
            </a:pPr>
            <a:r>
              <a:rPr lang="en-US" sz="2800" b="1" dirty="0">
                <a:solidFill>
                  <a:srgbClr val="000000"/>
                </a:solidFill>
                <a:latin typeface="Calibri" panose="020F0502020204030204" pitchFamily="34" charset="0"/>
                <a:cs typeface="Calibri" panose="020F0502020204030204" pitchFamily="34" charset="0"/>
              </a:rPr>
              <a:t>Fiduciary Diagnostic™</a:t>
            </a:r>
            <a:r>
              <a:rPr lang="en-US" sz="2800" dirty="0">
                <a:solidFill>
                  <a:srgbClr val="000000"/>
                </a:solidFill>
                <a:latin typeface="Calibri" panose="020F0502020204030204" pitchFamily="34" charset="0"/>
                <a:cs typeface="Calibri" panose="020F0502020204030204" pitchFamily="34" charset="0"/>
              </a:rPr>
              <a:t>: Demonstrates what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plan sponsors and fiduciaries need to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address and documents plan management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responsibilities</a:t>
            </a:r>
          </a:p>
          <a:p>
            <a:pPr marL="285750" indent="-285750">
              <a:buFont typeface="Wingdings" pitchFamily="2" charset="2"/>
              <a:buChar char="v"/>
            </a:pPr>
            <a:r>
              <a:rPr lang="en-US" sz="2800" b="1" dirty="0">
                <a:solidFill>
                  <a:srgbClr val="000000"/>
                </a:solidFill>
                <a:latin typeface="Calibri" panose="020F0502020204030204" pitchFamily="34" charset="0"/>
                <a:cs typeface="Calibri" panose="020F0502020204030204" pitchFamily="34" charset="0"/>
              </a:rPr>
              <a:t>Fiduciary Plan Review</a:t>
            </a:r>
            <a:r>
              <a:rPr lang="en-US" sz="2800" b="1" dirty="0">
                <a:solidFill>
                  <a:srgbClr val="000000"/>
                </a:solidFill>
                <a:latin typeface="Calibri" panose="020F0502020204030204" pitchFamily="34" charset="0"/>
                <a:cs typeface="Calibri" panose="020F0502020204030204" pitchFamily="34" charset="0"/>
                <a:sym typeface="Symbol" panose="05050102010706020507" pitchFamily="18" charset="2"/>
              </a:rPr>
              <a:t></a:t>
            </a:r>
            <a:r>
              <a:rPr lang="en-US" sz="2800" dirty="0">
                <a:solidFill>
                  <a:srgbClr val="000000"/>
                </a:solidFill>
                <a:latin typeface="Calibri" panose="020F0502020204030204" pitchFamily="34" charset="0"/>
                <a:cs typeface="Calibri" panose="020F0502020204030204" pitchFamily="34" charset="0"/>
              </a:rPr>
              <a:t>: Examines plan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design and documents prudent processes</a:t>
            </a:r>
          </a:p>
          <a:p>
            <a:pPr marL="285750" indent="-285750">
              <a:buFont typeface="Wingdings" pitchFamily="2" charset="2"/>
              <a:buChar char="v"/>
            </a:pPr>
            <a:r>
              <a:rPr lang="en-US" sz="2800" b="1" dirty="0">
                <a:solidFill>
                  <a:srgbClr val="000000"/>
                </a:solidFill>
                <a:latin typeface="Calibri" panose="020F0502020204030204" pitchFamily="34" charset="0"/>
                <a:cs typeface="Calibri" panose="020F0502020204030204" pitchFamily="34" charset="0"/>
              </a:rPr>
              <a:t>Education Modules</a:t>
            </a:r>
            <a:r>
              <a:rPr lang="en-US" sz="2800" dirty="0">
                <a:solidFill>
                  <a:srgbClr val="000000"/>
                </a:solidFill>
                <a:latin typeface="Calibri" panose="020F0502020204030204" pitchFamily="34" charset="0"/>
                <a:cs typeface="Calibri" panose="020F0502020204030204" pitchFamily="34" charset="0"/>
              </a:rPr>
              <a:t>: Contain 20+ education</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modules on topics from fiduciary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responsibilities to employer securities,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real property, and mergers and acquisitions</a:t>
            </a:r>
          </a:p>
          <a:p>
            <a:pPr marL="285750" lvl="0" indent="-285750">
              <a:buFont typeface="Wingdings" pitchFamily="2" charset="2"/>
              <a:buChar char="v"/>
            </a:pPr>
            <a:r>
              <a:rPr lang="en-US" sz="2800" b="1" dirty="0">
                <a:solidFill>
                  <a:srgbClr val="000000"/>
                </a:solidFill>
                <a:latin typeface="Calibri" panose="020F0502020204030204" pitchFamily="34" charset="0"/>
                <a:cs typeface="Calibri" panose="020F0502020204030204" pitchFamily="34" charset="0"/>
              </a:rPr>
              <a:t>Documentation Modules</a:t>
            </a:r>
            <a:r>
              <a:rPr lang="en-US" sz="2800" dirty="0">
                <a:solidFill>
                  <a:srgbClr val="000000"/>
                </a:solidFill>
                <a:latin typeface="Calibri" panose="020F0502020204030204" pitchFamily="34" charset="0"/>
                <a:cs typeface="Calibri" panose="020F0502020204030204" pitchFamily="34" charset="0"/>
              </a:rPr>
              <a:t>: Create positive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evidence that fiduciaries’ activities meet </a:t>
            </a:r>
            <a:br>
              <a:rPr lang="en-US" sz="2800" dirty="0">
                <a:solidFill>
                  <a:srgbClr val="000000"/>
                </a:solidFill>
                <a:latin typeface="Calibri" panose="020F0502020204030204" pitchFamily="34" charset="0"/>
                <a:cs typeface="Calibri" panose="020F0502020204030204" pitchFamily="34" charset="0"/>
              </a:rPr>
            </a:br>
            <a:r>
              <a:rPr lang="en-US" sz="2800" dirty="0">
                <a:solidFill>
                  <a:srgbClr val="000000"/>
                </a:solidFill>
                <a:latin typeface="Calibri" panose="020F0502020204030204" pitchFamily="34" charset="0"/>
                <a:cs typeface="Calibri" panose="020F0502020204030204" pitchFamily="34" charset="0"/>
              </a:rPr>
              <a:t>their responsibilities under ERISA and the Internal Revenue Code </a:t>
            </a:r>
          </a:p>
        </p:txBody>
      </p:sp>
      <p:sp>
        <p:nvSpPr>
          <p:cNvPr id="5" name="Title 7">
            <a:extLst>
              <a:ext uri="{FF2B5EF4-FFF2-40B4-BE49-F238E27FC236}">
                <a16:creationId xmlns:a16="http://schemas.microsoft.com/office/drawing/2014/main" id="{E414909C-1472-492E-81CE-7712815569D7}"/>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extLst>
      <p:ext uri="{BB962C8B-B14F-4D97-AF65-F5344CB8AC3E}">
        <p14:creationId xmlns:p14="http://schemas.microsoft.com/office/powerpoint/2010/main" val="144619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457200" y="642486"/>
            <a:ext cx="8229600" cy="990600"/>
          </a:xfrm>
        </p:spPr>
        <p:txBody>
          <a:bodyPr/>
          <a:lstStyle/>
          <a:p>
            <a:pPr eaLnBrk="1" hangingPunct="1"/>
            <a:r>
              <a:rPr lang="en-US" sz="2800" dirty="0"/>
              <a:t>Fiduciary Diagnostic</a:t>
            </a:r>
            <a:r>
              <a:rPr lang="en-US" sz="2800" dirty="0">
                <a:cs typeface="Arial"/>
              </a:rPr>
              <a:t>™</a:t>
            </a:r>
            <a:endParaRPr lang="en-US" dirty="0">
              <a:sym typeface="Symbol" pitchFamily="18" charset="2"/>
            </a:endParaRPr>
          </a:p>
        </p:txBody>
      </p:sp>
      <p:sp>
        <p:nvSpPr>
          <p:cNvPr id="7" name="Content Placeholder 6"/>
          <p:cNvSpPr>
            <a:spLocks noGrp="1"/>
          </p:cNvSpPr>
          <p:nvPr>
            <p:ph sz="quarter" idx="1"/>
          </p:nvPr>
        </p:nvSpPr>
        <p:spPr>
          <a:xfrm>
            <a:off x="457200" y="1615440"/>
            <a:ext cx="8229600" cy="4785360"/>
          </a:xfrm>
        </p:spPr>
        <p:txBody>
          <a:bodyPr/>
          <a:lstStyle/>
          <a:p>
            <a:pPr>
              <a:spcBef>
                <a:spcPct val="50000"/>
              </a:spcBef>
              <a:buNone/>
            </a:pPr>
            <a:r>
              <a:rPr lang="en-US" sz="2400" b="1" dirty="0">
                <a:solidFill>
                  <a:srgbClr val="C00000"/>
                </a:solidFill>
              </a:rPr>
              <a:t>Fiduciary Report Card</a:t>
            </a:r>
            <a:r>
              <a:rPr lang="en-US" sz="2400" b="1" dirty="0">
                <a:solidFill>
                  <a:srgbClr val="C00000"/>
                </a:solidFill>
                <a:sym typeface="Symbol" pitchFamily="18" charset="2"/>
              </a:rPr>
              <a:t> Checklist</a:t>
            </a:r>
          </a:p>
          <a:p>
            <a:pPr marL="273368" indent="-260350">
              <a:spcBef>
                <a:spcPts val="0"/>
              </a:spcBef>
              <a:spcAft>
                <a:spcPts val="600"/>
              </a:spcAft>
              <a:buClr>
                <a:schemeClr val="tx1"/>
              </a:buClr>
              <a:buFont typeface="Wingdings" pitchFamily="2" charset="2"/>
              <a:buChar char="v"/>
            </a:pPr>
            <a:r>
              <a:rPr lang="en-US" sz="1600" dirty="0">
                <a:solidFill>
                  <a:srgbClr val="000000"/>
                </a:solidFill>
              </a:rPr>
              <a:t>Periodic compliance gap analysis</a:t>
            </a:r>
          </a:p>
          <a:p>
            <a:pPr marL="273368" indent="-260350">
              <a:spcBef>
                <a:spcPts val="0"/>
              </a:spcBef>
              <a:spcAft>
                <a:spcPts val="600"/>
              </a:spcAft>
              <a:buClr>
                <a:schemeClr val="tx1"/>
              </a:buClr>
              <a:buFont typeface="Wingdings" pitchFamily="2" charset="2"/>
              <a:buChar char="v"/>
            </a:pPr>
            <a:r>
              <a:rPr lang="en-US" sz="1600" dirty="0">
                <a:solidFill>
                  <a:srgbClr val="000000"/>
                </a:solidFill>
              </a:rPr>
              <a:t>Ensures everything is in order for safe and secure operation</a:t>
            </a:r>
          </a:p>
          <a:p>
            <a:pPr marL="273368" indent="-260350">
              <a:spcBef>
                <a:spcPts val="0"/>
              </a:spcBef>
              <a:spcAft>
                <a:spcPts val="600"/>
              </a:spcAft>
              <a:buClr>
                <a:schemeClr val="tx1"/>
              </a:buClr>
              <a:buFont typeface="Wingdings" pitchFamily="2" charset="2"/>
              <a:buChar char="v"/>
            </a:pPr>
            <a:r>
              <a:rPr lang="en-US" sz="1600" dirty="0">
                <a:solidFill>
                  <a:srgbClr val="000000"/>
                </a:solidFill>
              </a:rPr>
              <a:t>Covers hundreds of fiduciary requirements in 20+ separate education modules</a:t>
            </a:r>
          </a:p>
          <a:p>
            <a:pPr>
              <a:buNone/>
            </a:pPr>
            <a:endParaRPr lang="en-US" dirty="0"/>
          </a:p>
        </p:txBody>
      </p:sp>
      <p:pic>
        <p:nvPicPr>
          <p:cNvPr id="6" name="Picture 1"/>
          <p:cNvPicPr>
            <a:picLocks noChangeAspect="1" noChangeArrowheads="1"/>
          </p:cNvPicPr>
          <p:nvPr/>
        </p:nvPicPr>
        <p:blipFill>
          <a:blip r:embed="rId3" cstate="print"/>
          <a:srcRect l="16718" t="25445" r="15776" b="14050"/>
          <a:stretch>
            <a:fillRect/>
          </a:stretch>
        </p:blipFill>
        <p:spPr bwMode="auto">
          <a:xfrm>
            <a:off x="1981201" y="2975635"/>
            <a:ext cx="4271996" cy="3044165"/>
          </a:xfrm>
          <a:prstGeom prst="rect">
            <a:avLst/>
          </a:prstGeom>
          <a:noFill/>
          <a:ln w="3175">
            <a:solidFill>
              <a:schemeClr val="bg2">
                <a:lumMod val="50000"/>
              </a:schemeClr>
            </a:solidFill>
            <a:miter lim="800000"/>
            <a:headEnd/>
            <a:tailEnd/>
          </a:ln>
          <a:effectLst>
            <a:outerShdw blurRad="50800" dist="38100" dir="2700000" algn="tl" rotWithShape="0">
              <a:prstClr val="black">
                <a:alpha val="40000"/>
              </a:prstClr>
            </a:outerShdw>
          </a:effectLst>
        </p:spPr>
      </p:pic>
      <p:sp>
        <p:nvSpPr>
          <p:cNvPr id="5" name="Title 7">
            <a:extLst>
              <a:ext uri="{FF2B5EF4-FFF2-40B4-BE49-F238E27FC236}">
                <a16:creationId xmlns:a16="http://schemas.microsoft.com/office/drawing/2014/main" id="{D8C27E22-F60E-484A-ABB5-7CEC2DA51B93}"/>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accent5">
                    <a:lumMod val="75000"/>
                  </a:schemeClr>
                </a:solidFill>
              </a:rPr>
              <a:t>Table of Contents</a:t>
            </a:r>
          </a:p>
        </p:txBody>
      </p:sp>
      <p:sp>
        <p:nvSpPr>
          <p:cNvPr id="6" name="Content Placeholder 5"/>
          <p:cNvSpPr>
            <a:spLocks noGrp="1"/>
          </p:cNvSpPr>
          <p:nvPr>
            <p:ph sz="quarter" idx="1"/>
          </p:nvPr>
        </p:nvSpPr>
        <p:spPr>
          <a:xfrm>
            <a:off x="685800" y="1371600"/>
            <a:ext cx="8229600" cy="4785360"/>
          </a:xfrm>
        </p:spPr>
        <p:txBody>
          <a:bodyPr>
            <a:noAutofit/>
          </a:bodyPr>
          <a:lstStyle/>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Introduction…………………………………………………………………………...…….	Slide 3</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ERISA 3(21) versus 3(38) Fiduciary……………...……………………….…..…. 	Slide 7</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Plan Sponsor Fiduciary Compliance……………………………………........... 	Slide 11</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Investment Analysis………………………………..…………………………………….	Slide 22</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205663" algn="l"/>
              </a:tabLst>
            </a:pPr>
            <a:r>
              <a:rPr lang="en-US" sz="2000" dirty="0">
                <a:solidFill>
                  <a:srgbClr val="000000"/>
                </a:solidFill>
              </a:rPr>
              <a:t>Investment Implementation…………………..…………………………………… 	Slide 31</a:t>
            </a:r>
          </a:p>
          <a:p>
            <a:pPr marL="0" indent="0">
              <a:lnSpc>
                <a:spcPts val="1700"/>
              </a:lnSpc>
              <a:spcBef>
                <a:spcPts val="400"/>
              </a:spcBef>
              <a:spcAft>
                <a:spcPts val="400"/>
              </a:spcAft>
              <a:buClr>
                <a:schemeClr val="tx1"/>
              </a:buClr>
              <a:buNone/>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Education and Communication……..……………………………………………. 	Slide41 </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Fee Benchmarking and Vendor Searches……..............................…..	Slide 48</a:t>
            </a:r>
          </a:p>
          <a:p>
            <a:pPr>
              <a:lnSpc>
                <a:spcPts val="1700"/>
              </a:lnSpc>
              <a:spcBef>
                <a:spcPts val="400"/>
              </a:spcBef>
              <a:spcAft>
                <a:spcPts val="400"/>
              </a:spcAft>
              <a:buClr>
                <a:schemeClr val="tx1"/>
              </a:buClr>
              <a:buFont typeface="Wingdings" panose="05000000000000000000" pitchFamily="2" charset="2"/>
              <a:buChar char="Ø"/>
              <a:tabLst>
                <a:tab pos="7199313" algn="l"/>
              </a:tabLst>
            </a:pPr>
            <a:endParaRPr lang="en-US" sz="2000" dirty="0">
              <a:solidFill>
                <a:srgbClr val="000000"/>
              </a:solidFill>
            </a:endParaRPr>
          </a:p>
          <a:p>
            <a:pPr defTabSz="920750">
              <a:lnSpc>
                <a:spcPts val="1700"/>
              </a:lnSpc>
              <a:spcBef>
                <a:spcPts val="400"/>
              </a:spcBef>
              <a:spcAft>
                <a:spcPts val="400"/>
              </a:spcAft>
              <a:buClr>
                <a:schemeClr val="tx1"/>
              </a:buClr>
              <a:buFont typeface="Wingdings" panose="05000000000000000000" pitchFamily="2" charset="2"/>
              <a:buChar char="Ø"/>
              <a:tabLst>
                <a:tab pos="7199313" algn="l"/>
              </a:tabLst>
            </a:pPr>
            <a:r>
              <a:rPr lang="en-US" sz="2000" dirty="0">
                <a:solidFill>
                  <a:srgbClr val="000000"/>
                </a:solidFill>
              </a:rPr>
              <a:t>Summary / Closing………………………………………………………………………. 	</a:t>
            </a:r>
            <a:r>
              <a:rPr lang="en-US" sz="2000">
                <a:solidFill>
                  <a:srgbClr val="000000"/>
                </a:solidFill>
              </a:rPr>
              <a:t>Slide 54 </a:t>
            </a:r>
            <a:endParaRPr lang="en-US" sz="2000" dirty="0"/>
          </a:p>
        </p:txBody>
      </p:sp>
    </p:spTree>
    <p:extLst>
      <p:ext uri="{BB962C8B-B14F-4D97-AF65-F5344CB8AC3E}">
        <p14:creationId xmlns:p14="http://schemas.microsoft.com/office/powerpoint/2010/main" val="7740881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685800"/>
            <a:ext cx="8229600" cy="990600"/>
          </a:xfrm>
        </p:spPr>
        <p:txBody>
          <a:bodyPr/>
          <a:lstStyle/>
          <a:p>
            <a:r>
              <a:rPr lang="en-US" dirty="0"/>
              <a:t>Fiduciary Education Modules</a:t>
            </a:r>
          </a:p>
        </p:txBody>
      </p:sp>
      <p:sp>
        <p:nvSpPr>
          <p:cNvPr id="7" name="Content Placeholder 6"/>
          <p:cNvSpPr>
            <a:spLocks noGrp="1"/>
          </p:cNvSpPr>
          <p:nvPr>
            <p:ph sz="quarter" idx="1"/>
          </p:nvPr>
        </p:nvSpPr>
        <p:spPr>
          <a:xfrm>
            <a:off x="457200" y="1844040"/>
            <a:ext cx="8229600" cy="4785360"/>
          </a:xfrm>
        </p:spPr>
        <p:txBody>
          <a:bodyPr/>
          <a:lstStyle/>
          <a:p>
            <a:pPr marL="0" indent="0">
              <a:buNone/>
            </a:pPr>
            <a:r>
              <a:rPr lang="en-US" sz="2400" dirty="0"/>
              <a:t>Fiduciary Education Modules provide resources to inform committee members regarding ERISA’s fiduciary requirements.</a:t>
            </a:r>
          </a:p>
          <a:p>
            <a:endParaRPr lang="en-US" dirty="0"/>
          </a:p>
        </p:txBody>
      </p:sp>
      <p:graphicFrame>
        <p:nvGraphicFramePr>
          <p:cNvPr id="23" name="Table 22"/>
          <p:cNvGraphicFramePr>
            <a:graphicFrameLocks noGrp="1"/>
          </p:cNvGraphicFramePr>
          <p:nvPr>
            <p:extLst>
              <p:ext uri="{D42A27DB-BD31-4B8C-83A1-F6EECF244321}">
                <p14:modId xmlns:p14="http://schemas.microsoft.com/office/powerpoint/2010/main" val="3415273376"/>
              </p:ext>
            </p:extLst>
          </p:nvPr>
        </p:nvGraphicFramePr>
        <p:xfrm>
          <a:off x="789107" y="2774523"/>
          <a:ext cx="7565785" cy="2924394"/>
        </p:xfrm>
        <a:graphic>
          <a:graphicData uri="http://schemas.openxmlformats.org/drawingml/2006/table">
            <a:tbl>
              <a:tblPr firstRow="1" bandRow="1">
                <a:tableStyleId>{5940675A-B579-460E-94D1-54222C63F5DA}</a:tableStyleId>
              </a:tblPr>
              <a:tblGrid>
                <a:gridCol w="2394236">
                  <a:extLst>
                    <a:ext uri="{9D8B030D-6E8A-4147-A177-3AD203B41FA5}">
                      <a16:colId xmlns:a16="http://schemas.microsoft.com/office/drawing/2014/main" val="20000"/>
                    </a:ext>
                  </a:extLst>
                </a:gridCol>
                <a:gridCol w="2681544">
                  <a:extLst>
                    <a:ext uri="{9D8B030D-6E8A-4147-A177-3AD203B41FA5}">
                      <a16:colId xmlns:a16="http://schemas.microsoft.com/office/drawing/2014/main" val="20001"/>
                    </a:ext>
                  </a:extLst>
                </a:gridCol>
                <a:gridCol w="2490005">
                  <a:extLst>
                    <a:ext uri="{9D8B030D-6E8A-4147-A177-3AD203B41FA5}">
                      <a16:colId xmlns:a16="http://schemas.microsoft.com/office/drawing/2014/main" val="20002"/>
                    </a:ext>
                  </a:extLst>
                </a:gridCol>
              </a:tblGrid>
              <a:tr h="417560">
                <a:tc>
                  <a:txBody>
                    <a:bodyPr/>
                    <a:lstStyle/>
                    <a:p>
                      <a:r>
                        <a:rPr lang="en-US" sz="1400" dirty="0">
                          <a:solidFill>
                            <a:schemeClr val="tx1"/>
                          </a:solidFill>
                        </a:rPr>
                        <a:t>Fiduciary</a:t>
                      </a:r>
                      <a:r>
                        <a:rPr lang="en-US" sz="1400" baseline="0" dirty="0">
                          <a:solidFill>
                            <a:schemeClr val="tx1"/>
                          </a:solidFill>
                        </a:rPr>
                        <a:t> </a:t>
                      </a:r>
                      <a:r>
                        <a:rPr lang="en-US" sz="1400" dirty="0">
                          <a:solidFill>
                            <a:schemeClr val="tx1"/>
                          </a:solidFill>
                        </a:rPr>
                        <a:t>Overview</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r>
                        <a:rPr lang="en-US" sz="1400" dirty="0">
                          <a:solidFill>
                            <a:schemeClr val="tx1"/>
                          </a:solidFill>
                        </a:rPr>
                        <a:t>Maintaining Your Fiduciary File</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r>
                        <a:rPr lang="en-US" sz="1400" dirty="0">
                          <a:solidFill>
                            <a:schemeClr val="tx1"/>
                          </a:solidFill>
                        </a:rPr>
                        <a:t>404a-5 Disclosure Regulations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0"/>
                  </a:ext>
                </a:extLst>
              </a:tr>
              <a:tr h="4175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Fiduciary Responsibilities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Investing in Employer Securities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Controlled Groups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1"/>
                  </a:ext>
                </a:extLst>
              </a:tr>
              <a:tr h="4175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Fiduciary Liabilities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Minimizing Risk Strategies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Mergers &amp; Acquisitions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2"/>
                  </a:ext>
                </a:extLst>
              </a:tr>
              <a:tr h="4175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Selecting Service Providers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Claims &amp; Appeals Procedures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Timely Deposits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3"/>
                  </a:ext>
                </a:extLst>
              </a:tr>
              <a:tr h="4175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Fees &amp; Expenses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Participant Experience</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Elective Contributions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4"/>
                  </a:ext>
                </a:extLst>
              </a:tr>
              <a:tr h="41903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Selecting Investments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Prohibited Transactions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TDF Selection</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5"/>
                  </a:ext>
                </a:extLst>
              </a:tr>
              <a:tr h="41756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ERISA 404(a) &amp; 404(c)</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408(b)(2) Disclosure Regulations</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DOMA</a:t>
                      </a:r>
                    </a:p>
                  </a:txBody>
                  <a:tcPr marL="88751" marR="88751" marT="44375" marB="44375"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accent5"/>
                      </a:solidFill>
                      <a:prstDash val="solid"/>
                      <a:round/>
                      <a:headEnd type="none" w="med" len="med"/>
                      <a:tailEnd type="none" w="med" len="med"/>
                    </a:lnT>
                    <a:lnB w="12700" cap="flat" cmpd="sng" algn="ctr">
                      <a:solidFill>
                        <a:schemeClr val="accent5"/>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5" name="Title 7">
            <a:extLst>
              <a:ext uri="{FF2B5EF4-FFF2-40B4-BE49-F238E27FC236}">
                <a16:creationId xmlns:a16="http://schemas.microsoft.com/office/drawing/2014/main" id="{126FF63F-ABE3-4696-ABA3-3330524F460A}"/>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pic>
        <p:nvPicPr>
          <p:cNvPr id="2" name="Picture 1">
            <a:extLst>
              <a:ext uri="{FF2B5EF4-FFF2-40B4-BE49-F238E27FC236}">
                <a16:creationId xmlns:a16="http://schemas.microsoft.com/office/drawing/2014/main" id="{805ED086-E2D3-7DB5-8E18-131E21D45E2E}"/>
              </a:ext>
            </a:extLst>
          </p:cNvPr>
          <p:cNvPicPr>
            <a:picLocks noChangeAspect="1"/>
          </p:cNvPicPr>
          <p:nvPr/>
        </p:nvPicPr>
        <p:blipFill>
          <a:blip r:embed="rId3" cstate="print">
            <a:extLst>
              <a:ext uri="{28A0092B-C50C-407E-A947-70E740481C1C}">
                <a14:useLocalDpi xmlns:a14="http://schemas.microsoft.com/office/drawing/2010/main" val="0"/>
              </a:ext>
            </a:extLst>
          </a:blip>
          <a:srcRect t="24397" b="22744"/>
          <a:stretch>
            <a:fillRect/>
          </a:stretch>
        </p:blipFill>
        <p:spPr>
          <a:xfrm>
            <a:off x="5894508" y="5752360"/>
            <a:ext cx="2792292" cy="681225"/>
          </a:xfrm>
          <a:prstGeom prst="rect">
            <a:avLst/>
          </a:prstGeom>
        </p:spPr>
      </p:pic>
    </p:spTree>
    <p:extLst>
      <p:ext uri="{BB962C8B-B14F-4D97-AF65-F5344CB8AC3E}">
        <p14:creationId xmlns:p14="http://schemas.microsoft.com/office/powerpoint/2010/main" val="34123293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457200" y="685800"/>
            <a:ext cx="8229600" cy="990600"/>
          </a:xfrm>
        </p:spPr>
        <p:txBody>
          <a:bodyPr/>
          <a:lstStyle/>
          <a:p>
            <a:r>
              <a:rPr lang="en-US" dirty="0"/>
              <a:t>Fiduciary Electronic File Cabinet (Briefcase</a:t>
            </a:r>
            <a:r>
              <a:rPr lang="en-US" sz="2400" dirty="0">
                <a:sym typeface="Symbol" pitchFamily="18" charset="2"/>
              </a:rPr>
              <a:t></a:t>
            </a:r>
            <a:r>
              <a:rPr lang="en-US" dirty="0">
                <a:sym typeface="Symbol" pitchFamily="18" charset="2"/>
              </a:rPr>
              <a:t>)</a:t>
            </a:r>
            <a:endParaRPr lang="en-US" dirty="0"/>
          </a:p>
        </p:txBody>
      </p:sp>
      <p:sp>
        <p:nvSpPr>
          <p:cNvPr id="10" name="Content Placeholder 9"/>
          <p:cNvSpPr>
            <a:spLocks noGrp="1"/>
          </p:cNvSpPr>
          <p:nvPr>
            <p:ph sz="quarter" idx="1"/>
          </p:nvPr>
        </p:nvSpPr>
        <p:spPr>
          <a:xfrm>
            <a:off x="489574" y="1676401"/>
            <a:ext cx="8197225" cy="4191000"/>
          </a:xfrm>
        </p:spPr>
        <p:txBody>
          <a:bodyPr>
            <a:normAutofit fontScale="70000" lnSpcReduction="20000"/>
          </a:bodyPr>
          <a:lstStyle/>
          <a:p>
            <a:pPr marL="0" indent="0" defTabSz="914466">
              <a:spcAft>
                <a:spcPts val="669"/>
              </a:spcAft>
              <a:buClr>
                <a:schemeClr val="accent5"/>
              </a:buClr>
              <a:buSzPct val="100000"/>
              <a:buNone/>
            </a:pPr>
            <a:r>
              <a:rPr lang="en-US" sz="2800" kern="0" dirty="0"/>
              <a:t>Online, cloud-based, electronic file storage system provides 24/7 access to all your important fiduciary documents</a:t>
            </a:r>
            <a:r>
              <a:rPr lang="en-US" sz="2800" kern="0" dirty="0">
                <a:solidFill>
                  <a:srgbClr val="D86126"/>
                </a:solidFill>
              </a:rPr>
              <a:t>.</a:t>
            </a:r>
          </a:p>
          <a:p>
            <a:pPr defTabSz="914466">
              <a:spcAft>
                <a:spcPts val="669"/>
              </a:spcAft>
              <a:buClr>
                <a:srgbClr val="C00000"/>
              </a:buClr>
              <a:buSzPct val="100000"/>
              <a:buFont typeface="Wingdings" pitchFamily="2" charset="2"/>
              <a:buChar char="v"/>
            </a:pPr>
            <a:r>
              <a:rPr lang="en-US" sz="2400" kern="0" dirty="0">
                <a:solidFill>
                  <a:srgbClr val="000000"/>
                </a:solidFill>
              </a:rPr>
              <a:t>Plan documents</a:t>
            </a:r>
          </a:p>
          <a:p>
            <a:pPr defTabSz="914466">
              <a:spcAft>
                <a:spcPts val="669"/>
              </a:spcAft>
              <a:buClr>
                <a:srgbClr val="C00000"/>
              </a:buClr>
              <a:buSzPct val="100000"/>
              <a:buFont typeface="Wingdings" pitchFamily="2" charset="2"/>
              <a:buChar char="v"/>
            </a:pPr>
            <a:r>
              <a:rPr lang="en-US" sz="2400" kern="0" dirty="0">
                <a:solidFill>
                  <a:srgbClr val="000000"/>
                </a:solidFill>
              </a:rPr>
              <a:t>Committee charter</a:t>
            </a:r>
          </a:p>
          <a:p>
            <a:pPr defTabSz="914466">
              <a:spcAft>
                <a:spcPts val="669"/>
              </a:spcAft>
              <a:buClr>
                <a:srgbClr val="C00000"/>
              </a:buClr>
              <a:buSzPct val="100000"/>
              <a:buFont typeface="Wingdings" pitchFamily="2" charset="2"/>
              <a:buChar char="v"/>
            </a:pPr>
            <a:r>
              <a:rPr lang="en-US" sz="2400" kern="0" dirty="0">
                <a:solidFill>
                  <a:srgbClr val="000000"/>
                </a:solidFill>
              </a:rPr>
              <a:t>Investment policy statement</a:t>
            </a:r>
          </a:p>
          <a:p>
            <a:pPr defTabSz="914466">
              <a:spcAft>
                <a:spcPts val="669"/>
              </a:spcAft>
              <a:buClr>
                <a:srgbClr val="C00000"/>
              </a:buClr>
              <a:buSzPct val="100000"/>
              <a:buFont typeface="Wingdings" pitchFamily="2" charset="2"/>
              <a:buChar char="v"/>
            </a:pPr>
            <a:r>
              <a:rPr lang="en-US" sz="2400" kern="0" dirty="0">
                <a:solidFill>
                  <a:srgbClr val="000000"/>
                </a:solidFill>
              </a:rPr>
              <a:t>Meeting minutes</a:t>
            </a:r>
          </a:p>
          <a:p>
            <a:pPr defTabSz="914466">
              <a:spcAft>
                <a:spcPts val="669"/>
              </a:spcAft>
              <a:buClr>
                <a:srgbClr val="C00000"/>
              </a:buClr>
              <a:buSzPct val="100000"/>
              <a:buFont typeface="Wingdings" pitchFamily="2" charset="2"/>
              <a:buChar char="v"/>
            </a:pPr>
            <a:r>
              <a:rPr lang="en-US" sz="2400" kern="0" dirty="0">
                <a:solidFill>
                  <a:srgbClr val="000000"/>
                </a:solidFill>
              </a:rPr>
              <a:t>Investment monitoring reports</a:t>
            </a:r>
          </a:p>
          <a:p>
            <a:pPr defTabSz="914466">
              <a:spcAft>
                <a:spcPts val="669"/>
              </a:spcAft>
              <a:buClr>
                <a:srgbClr val="C00000"/>
              </a:buClr>
              <a:buSzPct val="100000"/>
              <a:buFont typeface="Wingdings" pitchFamily="2" charset="2"/>
              <a:buChar char="v"/>
            </a:pPr>
            <a:r>
              <a:rPr lang="en-US" sz="2400" kern="0" dirty="0">
                <a:solidFill>
                  <a:srgbClr val="000000"/>
                </a:solidFill>
              </a:rPr>
              <a:t>Fee benchmarking studies</a:t>
            </a:r>
          </a:p>
          <a:p>
            <a:pPr defTabSz="914466">
              <a:spcAft>
                <a:spcPts val="669"/>
              </a:spcAft>
              <a:buClr>
                <a:srgbClr val="C00000"/>
              </a:buClr>
              <a:buSzPct val="100000"/>
              <a:buFont typeface="Wingdings" pitchFamily="2" charset="2"/>
              <a:buChar char="v"/>
            </a:pPr>
            <a:r>
              <a:rPr lang="en-US" sz="2400" kern="0" dirty="0">
                <a:solidFill>
                  <a:srgbClr val="000000"/>
                </a:solidFill>
              </a:rPr>
              <a:t>Required disclosures and notices</a:t>
            </a:r>
            <a:br>
              <a:rPr lang="en-US" sz="2400" kern="0" dirty="0">
                <a:solidFill>
                  <a:srgbClr val="000000"/>
                </a:solidFill>
              </a:rPr>
            </a:br>
            <a:r>
              <a:rPr lang="en-US" sz="2400" kern="0" dirty="0">
                <a:solidFill>
                  <a:srgbClr val="000000"/>
                </a:solidFill>
              </a:rPr>
              <a:t> / compliance documentation</a:t>
            </a:r>
          </a:p>
          <a:p>
            <a:pPr defTabSz="914466">
              <a:spcAft>
                <a:spcPts val="669"/>
              </a:spcAft>
              <a:buClr>
                <a:srgbClr val="C00000"/>
              </a:buClr>
              <a:buSzPct val="100000"/>
              <a:buFont typeface="Wingdings" pitchFamily="2" charset="2"/>
              <a:buChar char="v"/>
            </a:pPr>
            <a:r>
              <a:rPr lang="en-US" sz="2400" kern="0" dirty="0">
                <a:solidFill>
                  <a:srgbClr val="000000"/>
                </a:solidFill>
              </a:rPr>
              <a:t>Participant education materials</a:t>
            </a:r>
          </a:p>
          <a:p>
            <a:pPr defTabSz="914466">
              <a:spcAft>
                <a:spcPts val="669"/>
              </a:spcAft>
              <a:buClr>
                <a:srgbClr val="C00000"/>
              </a:buClr>
              <a:buSzPct val="100000"/>
              <a:buFont typeface="Wingdings" pitchFamily="2" charset="2"/>
              <a:buChar char="v"/>
            </a:pPr>
            <a:r>
              <a:rPr lang="en-US" sz="2400" kern="0" dirty="0">
                <a:solidFill>
                  <a:srgbClr val="000000"/>
                </a:solidFill>
              </a:rPr>
              <a:t>Newsletters</a:t>
            </a:r>
          </a:p>
        </p:txBody>
      </p:sp>
      <p:sp>
        <p:nvSpPr>
          <p:cNvPr id="8" name="Content Placeholder 1"/>
          <p:cNvSpPr txBox="1">
            <a:spLocks/>
          </p:cNvSpPr>
          <p:nvPr/>
        </p:nvSpPr>
        <p:spPr>
          <a:xfrm>
            <a:off x="423863" y="1201832"/>
            <a:ext cx="8197225" cy="4877114"/>
          </a:xfrm>
          <a:prstGeom prst="rect">
            <a:avLst/>
          </a:prstGeom>
        </p:spPr>
        <p:txBody>
          <a:bodyPr>
            <a:normAutofit/>
          </a:bodyPr>
          <a:lstStyle>
            <a:lvl1pPr marL="307975" indent="-307975" algn="l" defTabSz="820738" rtl="0" eaLnBrk="0" fontAlgn="base" hangingPunct="0">
              <a:spcBef>
                <a:spcPct val="20000"/>
              </a:spcBef>
              <a:spcAft>
                <a:spcPct val="0"/>
              </a:spcAft>
              <a:buFont typeface="Wingdings" pitchFamily="2" charset="2"/>
              <a:buChar char="§"/>
              <a:defRPr>
                <a:solidFill>
                  <a:srgbClr val="1D3261"/>
                </a:solidFill>
                <a:latin typeface="+mn-lt"/>
                <a:ea typeface="+mn-ea"/>
                <a:cs typeface="+mn-cs"/>
              </a:defRPr>
            </a:lvl1pPr>
            <a:lvl2pPr marL="666750" indent="-257175" algn="l" defTabSz="820738" rtl="0" eaLnBrk="0" fontAlgn="base" hangingPunct="0">
              <a:spcBef>
                <a:spcPct val="20000"/>
              </a:spcBef>
              <a:spcAft>
                <a:spcPct val="0"/>
              </a:spcAft>
              <a:buFont typeface="Arial" charset="0"/>
              <a:buChar char="­"/>
              <a:defRPr sz="1600">
                <a:solidFill>
                  <a:srgbClr val="1D3261"/>
                </a:solidFill>
                <a:latin typeface="+mn-lt"/>
              </a:defRPr>
            </a:lvl2pPr>
            <a:lvl3pPr marL="1025525" indent="-204788" algn="l" defTabSz="820738" rtl="0" eaLnBrk="0" fontAlgn="base" hangingPunct="0">
              <a:spcBef>
                <a:spcPct val="20000"/>
              </a:spcBef>
              <a:spcAft>
                <a:spcPct val="0"/>
              </a:spcAft>
              <a:buChar char="•"/>
              <a:defRPr sz="1400">
                <a:solidFill>
                  <a:srgbClr val="1D3261"/>
                </a:solidFill>
                <a:latin typeface="+mn-lt"/>
              </a:defRPr>
            </a:lvl3pPr>
            <a:lvl4pPr marL="1436688" indent="-206375" algn="l" defTabSz="820738" rtl="0" eaLnBrk="0" fontAlgn="base" hangingPunct="0">
              <a:spcBef>
                <a:spcPct val="20000"/>
              </a:spcBef>
              <a:spcAft>
                <a:spcPct val="0"/>
              </a:spcAft>
              <a:buFont typeface="Wingdings" pitchFamily="2" charset="2"/>
              <a:buChar char="w"/>
              <a:defRPr sz="1200">
                <a:solidFill>
                  <a:srgbClr val="003A62"/>
                </a:solidFill>
                <a:latin typeface="+mn-lt"/>
              </a:defRPr>
            </a:lvl4pPr>
            <a:lvl5pPr marL="1846263" indent="-204788" algn="l" defTabSz="820738" rtl="0" eaLnBrk="0" fontAlgn="base" hangingPunct="0">
              <a:spcBef>
                <a:spcPct val="20000"/>
              </a:spcBef>
              <a:spcAft>
                <a:spcPct val="0"/>
              </a:spcAft>
              <a:buChar char="»"/>
              <a:defRPr sz="1000">
                <a:solidFill>
                  <a:srgbClr val="003A62"/>
                </a:solidFill>
                <a:latin typeface="+mn-lt"/>
              </a:defRPr>
            </a:lvl5pPr>
            <a:lvl6pPr marL="2303463" indent="-204788" algn="l" defTabSz="820738" rtl="0" fontAlgn="base">
              <a:spcBef>
                <a:spcPct val="20000"/>
              </a:spcBef>
              <a:spcAft>
                <a:spcPct val="0"/>
              </a:spcAft>
              <a:buChar char="»"/>
              <a:defRPr sz="1000">
                <a:solidFill>
                  <a:srgbClr val="003A62"/>
                </a:solidFill>
                <a:latin typeface="+mn-lt"/>
              </a:defRPr>
            </a:lvl6pPr>
            <a:lvl7pPr marL="2760663" indent="-204788" algn="l" defTabSz="820738" rtl="0" fontAlgn="base">
              <a:spcBef>
                <a:spcPct val="20000"/>
              </a:spcBef>
              <a:spcAft>
                <a:spcPct val="0"/>
              </a:spcAft>
              <a:buChar char="»"/>
              <a:defRPr sz="1000">
                <a:solidFill>
                  <a:srgbClr val="003A62"/>
                </a:solidFill>
                <a:latin typeface="+mn-lt"/>
              </a:defRPr>
            </a:lvl7pPr>
            <a:lvl8pPr marL="3217863" indent="-204788" algn="l" defTabSz="820738" rtl="0" fontAlgn="base">
              <a:spcBef>
                <a:spcPct val="20000"/>
              </a:spcBef>
              <a:spcAft>
                <a:spcPct val="0"/>
              </a:spcAft>
              <a:buChar char="»"/>
              <a:defRPr sz="1000">
                <a:solidFill>
                  <a:srgbClr val="003A62"/>
                </a:solidFill>
                <a:latin typeface="+mn-lt"/>
              </a:defRPr>
            </a:lvl8pPr>
            <a:lvl9pPr marL="3675063" indent="-204788" algn="l" defTabSz="820738" rtl="0" fontAlgn="base">
              <a:spcBef>
                <a:spcPct val="20000"/>
              </a:spcBef>
              <a:spcAft>
                <a:spcPct val="0"/>
              </a:spcAft>
              <a:buChar char="»"/>
              <a:defRPr sz="1000">
                <a:solidFill>
                  <a:srgbClr val="003A62"/>
                </a:solidFill>
                <a:latin typeface="+mn-lt"/>
              </a:defRPr>
            </a:lvl9pPr>
          </a:lstStyle>
          <a:p>
            <a:pPr marL="0" indent="-228573" defTabSz="820642">
              <a:spcBef>
                <a:spcPts val="0"/>
              </a:spcBef>
              <a:spcAft>
                <a:spcPts val="1200"/>
              </a:spcAft>
              <a:buClr>
                <a:schemeClr val="tx1">
                  <a:lumMod val="65000"/>
                  <a:lumOff val="35000"/>
                </a:schemeClr>
              </a:buClr>
              <a:buFont typeface="Wingdings" pitchFamily="2" charset="2"/>
              <a:buNone/>
            </a:pPr>
            <a:endParaRPr lang="en-US" i="0" kern="0" dirty="0"/>
          </a:p>
        </p:txBody>
      </p:sp>
      <p:sp>
        <p:nvSpPr>
          <p:cNvPr id="16" name="Text Placeholder 5">
            <a:extLst>
              <a:ext uri="{FF2B5EF4-FFF2-40B4-BE49-F238E27FC236}">
                <a16:creationId xmlns:a16="http://schemas.microsoft.com/office/drawing/2014/main" id="{47C3AFBF-F340-47FD-BD8F-9F6F78DB4352}"/>
              </a:ext>
            </a:extLst>
          </p:cNvPr>
          <p:cNvSpPr txBox="1">
            <a:spLocks/>
          </p:cNvSpPr>
          <p:nvPr/>
        </p:nvSpPr>
        <p:spPr bwMode="auto">
          <a:xfrm>
            <a:off x="310415" y="1406961"/>
            <a:ext cx="7487605" cy="790184"/>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07975" indent="-307975" algn="l" defTabSz="820738" rtl="0" eaLnBrk="0" fontAlgn="base" hangingPunct="0">
              <a:spcBef>
                <a:spcPct val="20000"/>
              </a:spcBef>
              <a:spcAft>
                <a:spcPct val="0"/>
              </a:spcAft>
              <a:buFont typeface="Wingdings" pitchFamily="2" charset="2"/>
              <a:buChar char="§"/>
              <a:defRPr>
                <a:solidFill>
                  <a:srgbClr val="1D3261"/>
                </a:solidFill>
                <a:latin typeface="+mn-lt"/>
                <a:ea typeface="+mn-ea"/>
                <a:cs typeface="+mn-cs"/>
              </a:defRPr>
            </a:lvl1pPr>
            <a:lvl2pPr marL="666750" indent="-257175" algn="l" defTabSz="820738" rtl="0" eaLnBrk="0" fontAlgn="base" hangingPunct="0">
              <a:spcBef>
                <a:spcPct val="20000"/>
              </a:spcBef>
              <a:spcAft>
                <a:spcPct val="0"/>
              </a:spcAft>
              <a:buFont typeface="Arial" charset="0"/>
              <a:buChar char="­"/>
              <a:defRPr sz="1600">
                <a:solidFill>
                  <a:srgbClr val="1D3261"/>
                </a:solidFill>
                <a:latin typeface="+mn-lt"/>
              </a:defRPr>
            </a:lvl2pPr>
            <a:lvl3pPr marL="1025525" indent="-204788" algn="l" defTabSz="820738" rtl="0" eaLnBrk="0" fontAlgn="base" hangingPunct="0">
              <a:spcBef>
                <a:spcPct val="20000"/>
              </a:spcBef>
              <a:spcAft>
                <a:spcPct val="0"/>
              </a:spcAft>
              <a:buChar char="•"/>
              <a:defRPr sz="1400">
                <a:solidFill>
                  <a:srgbClr val="1D3261"/>
                </a:solidFill>
                <a:latin typeface="+mn-lt"/>
              </a:defRPr>
            </a:lvl3pPr>
            <a:lvl4pPr marL="1436688" indent="-206375" algn="l" defTabSz="820738" rtl="0" eaLnBrk="0" fontAlgn="base" hangingPunct="0">
              <a:spcBef>
                <a:spcPct val="20000"/>
              </a:spcBef>
              <a:spcAft>
                <a:spcPct val="0"/>
              </a:spcAft>
              <a:buFont typeface="Wingdings" pitchFamily="2" charset="2"/>
              <a:buChar char="w"/>
              <a:defRPr sz="1200">
                <a:solidFill>
                  <a:srgbClr val="003A62"/>
                </a:solidFill>
                <a:latin typeface="+mn-lt"/>
              </a:defRPr>
            </a:lvl4pPr>
            <a:lvl5pPr marL="1846263" indent="-204788" algn="l" defTabSz="820738" rtl="0" eaLnBrk="0" fontAlgn="base" hangingPunct="0">
              <a:spcBef>
                <a:spcPct val="20000"/>
              </a:spcBef>
              <a:spcAft>
                <a:spcPct val="0"/>
              </a:spcAft>
              <a:buChar char="»"/>
              <a:defRPr sz="1000">
                <a:solidFill>
                  <a:srgbClr val="003A62"/>
                </a:solidFill>
                <a:latin typeface="+mn-lt"/>
              </a:defRPr>
            </a:lvl5pPr>
            <a:lvl6pPr marL="2303463" indent="-204788" algn="l" defTabSz="820738" rtl="0" fontAlgn="base">
              <a:spcBef>
                <a:spcPct val="20000"/>
              </a:spcBef>
              <a:spcAft>
                <a:spcPct val="0"/>
              </a:spcAft>
              <a:buChar char="»"/>
              <a:defRPr sz="1000">
                <a:solidFill>
                  <a:srgbClr val="003A62"/>
                </a:solidFill>
                <a:latin typeface="+mn-lt"/>
              </a:defRPr>
            </a:lvl6pPr>
            <a:lvl7pPr marL="2760663" indent="-204788" algn="l" defTabSz="820738" rtl="0" fontAlgn="base">
              <a:spcBef>
                <a:spcPct val="20000"/>
              </a:spcBef>
              <a:spcAft>
                <a:spcPct val="0"/>
              </a:spcAft>
              <a:buChar char="»"/>
              <a:defRPr sz="1000">
                <a:solidFill>
                  <a:srgbClr val="003A62"/>
                </a:solidFill>
                <a:latin typeface="+mn-lt"/>
              </a:defRPr>
            </a:lvl7pPr>
            <a:lvl8pPr marL="3217863" indent="-204788" algn="l" defTabSz="820738" rtl="0" fontAlgn="base">
              <a:spcBef>
                <a:spcPct val="20000"/>
              </a:spcBef>
              <a:spcAft>
                <a:spcPct val="0"/>
              </a:spcAft>
              <a:buChar char="»"/>
              <a:defRPr sz="1000">
                <a:solidFill>
                  <a:srgbClr val="003A62"/>
                </a:solidFill>
                <a:latin typeface="+mn-lt"/>
              </a:defRPr>
            </a:lvl8pPr>
            <a:lvl9pPr marL="3675063" indent="-204788" algn="l" defTabSz="820738" rtl="0" fontAlgn="base">
              <a:spcBef>
                <a:spcPct val="20000"/>
              </a:spcBef>
              <a:spcAft>
                <a:spcPct val="0"/>
              </a:spcAft>
              <a:buChar char="»"/>
              <a:defRPr sz="1000">
                <a:solidFill>
                  <a:srgbClr val="003A62"/>
                </a:solidFill>
                <a:latin typeface="+mn-lt"/>
              </a:defRPr>
            </a:lvl9pPr>
          </a:lstStyle>
          <a:p>
            <a:pPr marL="0" indent="0">
              <a:buFont typeface="Wingdings" pitchFamily="2" charset="2"/>
              <a:buNone/>
            </a:pPr>
            <a:endParaRPr lang="en-US" sz="1600" i="0" kern="0" dirty="0">
              <a:solidFill>
                <a:srgbClr val="D86126"/>
              </a:solidFill>
            </a:endParaRPr>
          </a:p>
        </p:txBody>
      </p:sp>
      <p:pic>
        <p:nvPicPr>
          <p:cNvPr id="17" name="Picture 16">
            <a:extLst>
              <a:ext uri="{FF2B5EF4-FFF2-40B4-BE49-F238E27FC236}">
                <a16:creationId xmlns:a16="http://schemas.microsoft.com/office/drawing/2014/main" id="{7AC7BEA2-AB92-4262-8F78-A4F8F872A1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67200" y="2994794"/>
            <a:ext cx="4742111" cy="3177406"/>
          </a:xfrm>
          <a:prstGeom prst="rect">
            <a:avLst/>
          </a:prstGeom>
        </p:spPr>
      </p:pic>
      <p:sp>
        <p:nvSpPr>
          <p:cNvPr id="7" name="Title 7">
            <a:extLst>
              <a:ext uri="{FF2B5EF4-FFF2-40B4-BE49-F238E27FC236}">
                <a16:creationId xmlns:a16="http://schemas.microsoft.com/office/drawing/2014/main" id="{D8D98C78-2B76-47F4-911B-7D8F02A26560}"/>
              </a:ext>
            </a:extLst>
          </p:cNvPr>
          <p:cNvSpPr txBox="1">
            <a:spLocks/>
          </p:cNvSpPr>
          <p:nvPr/>
        </p:nvSpPr>
        <p:spPr>
          <a:xfrm>
            <a:off x="-304800" y="457072"/>
            <a:ext cx="6858000" cy="990600"/>
          </a:xfrm>
          <a:prstGeom prst="rect">
            <a:avLst/>
          </a:prstGeom>
        </p:spPr>
        <p:txBody>
          <a:bodyPr vert="horz" anchor="ctr"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algn="ctr"/>
            <a:r>
              <a:rPr lang="en-US" sz="3600" baseline="30000" dirty="0">
                <a:solidFill>
                  <a:schemeClr val="accent5">
                    <a:lumMod val="75000"/>
                  </a:schemeClr>
                </a:solidFill>
                <a:latin typeface="Verdana" pitchFamily="34" charset="0"/>
              </a:rPr>
              <a:t>Plan Sponsor Fiduciary Compliance</a:t>
            </a:r>
            <a:endParaRPr lang="en-US" sz="3600" dirty="0">
              <a:solidFill>
                <a:schemeClr val="accent5">
                  <a:lumMod val="75000"/>
                </a:schemeClr>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ctrTitle" idx="4294967295"/>
          </p:nvPr>
        </p:nvSpPr>
        <p:spPr>
          <a:xfrm>
            <a:off x="1143000" y="3363686"/>
            <a:ext cx="6858000" cy="990600"/>
          </a:xfrm>
        </p:spPr>
        <p:txBody>
          <a:bodyPr anchor="ctr" anchorCtr="0">
            <a:noAutofit/>
          </a:bodyPr>
          <a:lstStyle/>
          <a:p>
            <a:pPr algn="ctr"/>
            <a:r>
              <a:rPr lang="en-US" sz="3600" baseline="30000" dirty="0">
                <a:latin typeface="Verdana" pitchFamily="34" charset="0"/>
              </a:rPr>
              <a:t>Investment Analysis</a:t>
            </a:r>
          </a:p>
        </p:txBody>
      </p:sp>
      <p:sp>
        <p:nvSpPr>
          <p:cNvPr id="9" name="Subtitle 8"/>
          <p:cNvSpPr>
            <a:spLocks noGrp="1"/>
          </p:cNvSpPr>
          <p:nvPr>
            <p:ph type="subTitle" idx="4294967295"/>
          </p:nvPr>
        </p:nvSpPr>
        <p:spPr>
          <a:xfrm>
            <a:off x="723900" y="4343400"/>
            <a:ext cx="7696200" cy="1524000"/>
          </a:xfrm>
        </p:spPr>
        <p:txBody>
          <a:bodyPr>
            <a:noAutofit/>
          </a:bodyPr>
          <a:lstStyle/>
          <a:p>
            <a:r>
              <a:rPr lang="en-US" sz="1800" dirty="0"/>
              <a:t>Choosing and monitoring the appropriate investments offered in your plan is a serious fiduciary task, as it can impact a participant’s retirement experience. </a:t>
            </a:r>
          </a:p>
          <a:p>
            <a:r>
              <a:rPr lang="en-US" sz="1800" b="1" dirty="0">
                <a:solidFill>
                  <a:srgbClr val="F79646"/>
                </a:solidFill>
                <a:ea typeface="Calibri" panose="020F0502020204030204" pitchFamily="34" charset="0"/>
                <a:cs typeface="Calibri" panose="020F0502020204030204" pitchFamily="34" charset="0"/>
              </a:rPr>
              <a:t>Intelligence</a:t>
            </a:r>
            <a:r>
              <a:rPr lang="en-US" sz="1800" b="1" dirty="0">
                <a:solidFill>
                  <a:srgbClr val="2B8885"/>
                </a:solidFill>
                <a:ea typeface="Calibri" panose="020F0502020204030204" pitchFamily="34" charset="0"/>
                <a:cs typeface="Calibri" panose="020F0502020204030204" pitchFamily="34" charset="0"/>
              </a:rPr>
              <a:t> </a:t>
            </a:r>
            <a:r>
              <a:rPr lang="en-US" sz="1800" b="1" dirty="0">
                <a:solidFill>
                  <a:srgbClr val="9CA340"/>
                </a:solidFill>
                <a:ea typeface="Calibri" panose="020F0502020204030204" pitchFamily="34" charset="0"/>
                <a:cs typeface="Calibri" panose="020F0502020204030204" pitchFamily="34" charset="0"/>
              </a:rPr>
              <a:t>Driven </a:t>
            </a:r>
            <a:r>
              <a:rPr lang="en-US" sz="1800" b="1" dirty="0">
                <a:solidFill>
                  <a:srgbClr val="2B8885"/>
                </a:solidFill>
                <a:ea typeface="Calibri" panose="020F0502020204030204" pitchFamily="34" charset="0"/>
                <a:cs typeface="Calibri" panose="020F0502020204030204" pitchFamily="34" charset="0"/>
              </a:rPr>
              <a:t>Advisers</a:t>
            </a:r>
            <a:r>
              <a:rPr lang="en-US" sz="1800" dirty="0"/>
              <a:t> provides independent investment analysis to assist you with this important responsibility.</a:t>
            </a:r>
          </a:p>
        </p:txBody>
      </p:sp>
    </p:spTree>
    <p:extLst>
      <p:ext uri="{BB962C8B-B14F-4D97-AF65-F5344CB8AC3E}">
        <p14:creationId xmlns:p14="http://schemas.microsoft.com/office/powerpoint/2010/main" val="11360031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p:cNvSpPr>
            <a:spLocks noGrp="1"/>
          </p:cNvSpPr>
          <p:nvPr>
            <p:ph type="title"/>
          </p:nvPr>
        </p:nvSpPr>
        <p:spPr/>
        <p:txBody>
          <a:bodyPr/>
          <a:lstStyle/>
          <a:p>
            <a:r>
              <a:rPr lang="en-US" sz="2400" dirty="0">
                <a:solidFill>
                  <a:schemeClr val="accent5">
                    <a:lumMod val="75000"/>
                  </a:schemeClr>
                </a:solidFill>
              </a:rPr>
              <a:t>Investment Policy Statement </a:t>
            </a:r>
          </a:p>
        </p:txBody>
      </p:sp>
      <p:sp>
        <p:nvSpPr>
          <p:cNvPr id="33" name="Content Placeholder 32"/>
          <p:cNvSpPr>
            <a:spLocks noGrp="1"/>
          </p:cNvSpPr>
          <p:nvPr>
            <p:ph sz="quarter" idx="1"/>
          </p:nvPr>
        </p:nvSpPr>
        <p:spPr>
          <a:xfrm>
            <a:off x="457200" y="1278892"/>
            <a:ext cx="8305800" cy="626108"/>
          </a:xfrm>
        </p:spPr>
        <p:txBody>
          <a:bodyPr>
            <a:normAutofit lnSpcReduction="10000"/>
          </a:bodyPr>
          <a:lstStyle/>
          <a:p>
            <a:pPr marL="0" indent="0">
              <a:buNone/>
            </a:pPr>
            <a:r>
              <a:rPr lang="en-US" sz="1800" dirty="0">
                <a:solidFill>
                  <a:srgbClr val="000000"/>
                </a:solidFill>
              </a:rPr>
              <a:t>An institutional process which is comprehensive, independent, and a well-documented methodology to provide continuity.</a:t>
            </a:r>
          </a:p>
          <a:p>
            <a:endParaRPr lang="en-US" dirty="0"/>
          </a:p>
        </p:txBody>
      </p:sp>
      <p:grpSp>
        <p:nvGrpSpPr>
          <p:cNvPr id="34" name="Group 33"/>
          <p:cNvGrpSpPr/>
          <p:nvPr/>
        </p:nvGrpSpPr>
        <p:grpSpPr>
          <a:xfrm>
            <a:off x="1066800" y="2405378"/>
            <a:ext cx="7233840" cy="3700463"/>
            <a:chOff x="1148160" y="2235200"/>
            <a:chExt cx="7233840" cy="3700463"/>
          </a:xfrm>
        </p:grpSpPr>
        <p:sp>
          <p:nvSpPr>
            <p:cNvPr id="32" name="Oval 9"/>
            <p:cNvSpPr>
              <a:spLocks noChangeArrowheads="1"/>
            </p:cNvSpPr>
            <p:nvPr/>
          </p:nvSpPr>
          <p:spPr bwMode="gray">
            <a:xfrm>
              <a:off x="5151835" y="2235200"/>
              <a:ext cx="1414463" cy="1414463"/>
            </a:xfrm>
            <a:prstGeom prst="ellipse">
              <a:avLst/>
            </a:prstGeom>
            <a:gradFill flip="none" rotWithShape="1">
              <a:gsLst>
                <a:gs pos="100000">
                  <a:srgbClr val="C0504D">
                    <a:shade val="30000"/>
                    <a:satMod val="115000"/>
                  </a:srgbClr>
                </a:gs>
                <a:gs pos="50000">
                  <a:srgbClr val="C0504D">
                    <a:shade val="67500"/>
                    <a:satMod val="115000"/>
                  </a:srgbClr>
                </a:gs>
                <a:gs pos="100000">
                  <a:srgbClr val="C0504D">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 name="Group 22"/>
            <p:cNvGrpSpPr>
              <a:grpSpLocks/>
            </p:cNvGrpSpPr>
            <p:nvPr/>
          </p:nvGrpSpPr>
          <p:grpSpPr bwMode="auto">
            <a:xfrm rot="5941671">
              <a:off x="4608513" y="2687637"/>
              <a:ext cx="579438" cy="1350963"/>
              <a:chOff x="1821" y="1330"/>
              <a:chExt cx="365" cy="851"/>
            </a:xfrm>
          </p:grpSpPr>
          <p:sp>
            <p:nvSpPr>
              <p:cNvPr id="23590" name="Oval 23"/>
              <p:cNvSpPr>
                <a:spLocks noChangeArrowheads="1"/>
              </p:cNvSpPr>
              <p:nvPr/>
            </p:nvSpPr>
            <p:spPr bwMode="auto">
              <a:xfrm rot="-2509211">
                <a:off x="1821" y="1447"/>
                <a:ext cx="101" cy="30"/>
              </a:xfrm>
              <a:prstGeom prst="ellipse">
                <a:avLst/>
              </a:prstGeom>
              <a:gradFill rotWithShape="1">
                <a:gsLst>
                  <a:gs pos="0">
                    <a:srgbClr val="660066"/>
                  </a:gs>
                  <a:gs pos="50000">
                    <a:srgbClr val="C299C2"/>
                  </a:gs>
                  <a:gs pos="100000">
                    <a:srgbClr val="660066"/>
                  </a:gs>
                </a:gsLst>
                <a:lin ang="0" scaled="1"/>
              </a:gradFill>
              <a:ln w="9525" algn="ctr">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91" name="AutoShape 24"/>
              <p:cNvSpPr>
                <a:spLocks noChangeArrowheads="1"/>
              </p:cNvSpPr>
              <p:nvPr/>
            </p:nvSpPr>
            <p:spPr bwMode="gray">
              <a:xfrm rot="8122410">
                <a:off x="2131" y="1330"/>
                <a:ext cx="55" cy="851"/>
              </a:xfrm>
              <a:prstGeom prst="can">
                <a:avLst>
                  <a:gd name="adj" fmla="val 41332"/>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36" name="Oval 27"/>
            <p:cNvSpPr>
              <a:spLocks noChangeArrowheads="1"/>
            </p:cNvSpPr>
            <p:nvPr/>
          </p:nvSpPr>
          <p:spPr bwMode="gray">
            <a:xfrm>
              <a:off x="6756798" y="3286125"/>
              <a:ext cx="1590675" cy="1589088"/>
            </a:xfrm>
            <a:prstGeom prst="ellipse">
              <a:avLst/>
            </a:prstGeom>
            <a:gradFill flip="none" rotWithShape="1">
              <a:gsLst>
                <a:gs pos="100000">
                  <a:srgbClr val="9AA66E">
                    <a:shade val="30000"/>
                    <a:satMod val="115000"/>
                  </a:srgbClr>
                </a:gs>
                <a:gs pos="50000">
                  <a:srgbClr val="9AA66E">
                    <a:shade val="67500"/>
                    <a:satMod val="115000"/>
                  </a:srgbClr>
                </a:gs>
                <a:gs pos="100000">
                  <a:srgbClr val="9AA66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65" name="Oval 41"/>
            <p:cNvSpPr>
              <a:spLocks noChangeArrowheads="1"/>
            </p:cNvSpPr>
            <p:nvPr/>
          </p:nvSpPr>
          <p:spPr bwMode="auto">
            <a:xfrm rot="5607574">
              <a:off x="6833394" y="4085431"/>
              <a:ext cx="139700" cy="65088"/>
            </a:xfrm>
            <a:prstGeom prst="ellipse">
              <a:avLst/>
            </a:prstGeom>
            <a:solidFill>
              <a:srgbClr val="5F5F5F"/>
            </a:solidFill>
            <a:ln w="9525" algn="ctr">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66" name="AutoShape 42"/>
            <p:cNvSpPr>
              <a:spLocks noChangeArrowheads="1"/>
            </p:cNvSpPr>
            <p:nvPr/>
          </p:nvSpPr>
          <p:spPr bwMode="gray">
            <a:xfrm rot="16242395" flipH="1">
              <a:off x="5793581" y="3020220"/>
              <a:ext cx="85725" cy="2163762"/>
            </a:xfrm>
            <a:prstGeom prst="can">
              <a:avLst>
                <a:gd name="adj" fmla="val 67425"/>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67" name="Rectangle 43"/>
            <p:cNvSpPr>
              <a:spLocks noChangeArrowheads="1"/>
            </p:cNvSpPr>
            <p:nvPr/>
          </p:nvSpPr>
          <p:spPr bwMode="auto">
            <a:xfrm>
              <a:off x="5165725" y="2608263"/>
              <a:ext cx="1360488" cy="581025"/>
            </a:xfrm>
            <a:prstGeom prst="rect">
              <a:avLst/>
            </a:prstGeom>
            <a:noFill/>
            <a:ln w="9525" algn="ctr">
              <a:noFill/>
              <a:miter lim="800000"/>
              <a:headEnd/>
              <a:tailEnd/>
            </a:ln>
          </p:spPr>
          <p:txBody>
            <a:bodyPr wrap="non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Quantitative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Metrics</a:t>
              </a:r>
            </a:p>
          </p:txBody>
        </p:sp>
        <p:sp>
          <p:nvSpPr>
            <p:cNvPr id="23568" name="Rectangle 44"/>
            <p:cNvSpPr>
              <a:spLocks noChangeArrowheads="1"/>
            </p:cNvSpPr>
            <p:nvPr/>
          </p:nvSpPr>
          <p:spPr bwMode="auto">
            <a:xfrm>
              <a:off x="6781800" y="3746500"/>
              <a:ext cx="1600200" cy="641350"/>
            </a:xfrm>
            <a:prstGeom prst="rect">
              <a:avLst/>
            </a:prstGeom>
            <a:noFill/>
            <a:ln w="9525" algn="ctr">
              <a:noFill/>
              <a:miter lim="800000"/>
              <a:headEnd/>
              <a:tailEnd/>
            </a:ln>
          </p:spPr>
          <p:txBody>
            <a:bodyPr>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Investment Menu</a:t>
              </a:r>
            </a:p>
          </p:txBody>
        </p:sp>
        <p:sp>
          <p:nvSpPr>
            <p:cNvPr id="41" name="Oval 52"/>
            <p:cNvSpPr>
              <a:spLocks noChangeArrowheads="1"/>
            </p:cNvSpPr>
            <p:nvPr/>
          </p:nvSpPr>
          <p:spPr bwMode="gray">
            <a:xfrm>
              <a:off x="5161360" y="4521200"/>
              <a:ext cx="1414463" cy="1414463"/>
            </a:xfrm>
            <a:prstGeom prst="ellipse">
              <a:avLst/>
            </a:prstGeom>
            <a:gradFill flip="none" rotWithShape="1">
              <a:gsLst>
                <a:gs pos="100000">
                  <a:srgbClr val="C0504D">
                    <a:shade val="30000"/>
                    <a:satMod val="115000"/>
                  </a:srgbClr>
                </a:gs>
                <a:gs pos="50000">
                  <a:srgbClr val="C0504D">
                    <a:shade val="67500"/>
                    <a:satMod val="115000"/>
                  </a:srgbClr>
                </a:gs>
                <a:gs pos="100000">
                  <a:srgbClr val="C0504D">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72" name="Rectangle 65"/>
            <p:cNvSpPr>
              <a:spLocks noChangeArrowheads="1"/>
            </p:cNvSpPr>
            <p:nvPr/>
          </p:nvSpPr>
          <p:spPr bwMode="auto">
            <a:xfrm>
              <a:off x="5237163" y="4978400"/>
              <a:ext cx="1225550" cy="581025"/>
            </a:xfrm>
            <a:prstGeom prst="rect">
              <a:avLst/>
            </a:prstGeom>
            <a:noFill/>
            <a:ln w="9525" algn="ctr">
              <a:noFill/>
              <a:miter lim="800000"/>
              <a:headEnd/>
              <a:tailEnd/>
            </a:ln>
          </p:spPr>
          <p:txBody>
            <a:bodyPr wrap="non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Qualitative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Metrics</a:t>
              </a:r>
            </a:p>
          </p:txBody>
        </p:sp>
        <p:sp>
          <p:nvSpPr>
            <p:cNvPr id="23573" name="Text Box 66"/>
            <p:cNvSpPr txBox="1">
              <a:spLocks noChangeArrowheads="1"/>
            </p:cNvSpPr>
            <p:nvPr/>
          </p:nvSpPr>
          <p:spPr bwMode="auto">
            <a:xfrm>
              <a:off x="5670550" y="3787775"/>
              <a:ext cx="381000" cy="631825"/>
            </a:xfrm>
            <a:prstGeom prst="rect">
              <a:avLst/>
            </a:prstGeom>
            <a:noFill/>
            <a:ln w="9525">
              <a:noFill/>
              <a:miter lim="800000"/>
              <a:headEnd/>
              <a:tailEnd/>
            </a:ln>
          </p:spPr>
          <p:txBody>
            <a:bodyPr lIns="82058" tIns="41029" rIns="82058" bIns="41029">
              <a:spAutoFit/>
            </a:bodyPr>
            <a:lstStyle/>
            <a:p>
              <a:pPr marL="0" marR="0" lvl="0" indent="0" algn="l" defTabSz="820738" rtl="0" eaLnBrk="1" fontAlgn="auto" latinLnBrk="0" hangingPunct="1">
                <a:lnSpc>
                  <a:spcPct val="100000"/>
                </a:lnSpc>
                <a:spcBef>
                  <a:spcPct val="50000"/>
                </a:spcBef>
                <a:spcAft>
                  <a:spcPts val="0"/>
                </a:spcAft>
                <a:buClrTx/>
                <a:buSzTx/>
                <a:buFontTx/>
                <a:buNone/>
                <a:tabLst/>
                <a:defRPr/>
              </a:pPr>
              <a:r>
                <a:rPr kumimoji="0" lang="en-US" sz="3600" b="0" i="0" u="none" strike="noStrike" kern="1200" cap="none" spc="0" normalizeH="0" baseline="0" noProof="0" dirty="0">
                  <a:ln>
                    <a:noFill/>
                  </a:ln>
                  <a:solidFill>
                    <a:srgbClr val="C0504D"/>
                  </a:solidFill>
                  <a:effectLst/>
                  <a:uLnTx/>
                  <a:uFillTx/>
                  <a:latin typeface="Calibri"/>
                  <a:ea typeface="+mn-ea"/>
                  <a:cs typeface="+mn-cs"/>
                </a:rPr>
                <a:t>=</a:t>
              </a:r>
            </a:p>
          </p:txBody>
        </p:sp>
        <p:grpSp>
          <p:nvGrpSpPr>
            <p:cNvPr id="3" name="Group 67"/>
            <p:cNvGrpSpPr>
              <a:grpSpLocks/>
            </p:cNvGrpSpPr>
            <p:nvPr/>
          </p:nvGrpSpPr>
          <p:grpSpPr bwMode="auto">
            <a:xfrm rot="4590015">
              <a:off x="4314825" y="4200525"/>
              <a:ext cx="1458913" cy="576263"/>
              <a:chOff x="1651" y="2475"/>
              <a:chExt cx="919" cy="363"/>
            </a:xfrm>
          </p:grpSpPr>
          <p:sp>
            <p:nvSpPr>
              <p:cNvPr id="23588" name="Oval 68"/>
              <p:cNvSpPr>
                <a:spLocks noChangeArrowheads="1"/>
              </p:cNvSpPr>
              <p:nvPr/>
            </p:nvSpPr>
            <p:spPr bwMode="auto">
              <a:xfrm rot="3461289">
                <a:off x="2408" y="2500"/>
                <a:ext cx="110" cy="60"/>
              </a:xfrm>
              <a:prstGeom prst="ellipse">
                <a:avLst/>
              </a:prstGeom>
              <a:gradFill rotWithShape="1">
                <a:gsLst>
                  <a:gs pos="0">
                    <a:srgbClr val="996600"/>
                  </a:gs>
                  <a:gs pos="50000">
                    <a:srgbClr val="D6C299"/>
                  </a:gs>
                  <a:gs pos="100000">
                    <a:srgbClr val="996600"/>
                  </a:gs>
                </a:gsLst>
                <a:lin ang="0" scaled="1"/>
              </a:gradFill>
              <a:ln w="9525" algn="ctr">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89" name="AutoShape 69"/>
              <p:cNvSpPr>
                <a:spLocks noChangeArrowheads="1"/>
              </p:cNvSpPr>
              <p:nvPr/>
            </p:nvSpPr>
            <p:spPr bwMode="gray">
              <a:xfrm rot="13955520" flipH="1">
                <a:off x="2077" y="2344"/>
                <a:ext cx="68" cy="919"/>
              </a:xfrm>
              <a:prstGeom prst="can">
                <a:avLst>
                  <a:gd name="adj" fmla="val 36102"/>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47" name="Oval 71"/>
            <p:cNvSpPr>
              <a:spLocks noChangeArrowheads="1"/>
            </p:cNvSpPr>
            <p:nvPr/>
          </p:nvSpPr>
          <p:spPr bwMode="gray">
            <a:xfrm>
              <a:off x="3284935" y="3268663"/>
              <a:ext cx="1643063" cy="1644650"/>
            </a:xfrm>
            <a:prstGeom prst="ellipse">
              <a:avLst/>
            </a:prstGeom>
            <a:gradFill flip="none" rotWithShape="1">
              <a:gsLst>
                <a:gs pos="100000">
                  <a:srgbClr val="5283BE">
                    <a:shade val="30000"/>
                    <a:satMod val="115000"/>
                  </a:srgbClr>
                </a:gs>
                <a:gs pos="50000">
                  <a:srgbClr val="5283BE">
                    <a:shade val="67500"/>
                    <a:satMod val="115000"/>
                  </a:srgbClr>
                </a:gs>
                <a:gs pos="100000">
                  <a:srgbClr val="5283B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78" name="Oval 85"/>
            <p:cNvSpPr>
              <a:spLocks noChangeArrowheads="1"/>
            </p:cNvSpPr>
            <p:nvPr/>
          </p:nvSpPr>
          <p:spPr bwMode="auto">
            <a:xfrm rot="5607574">
              <a:off x="3388519" y="4101306"/>
              <a:ext cx="139700" cy="65088"/>
            </a:xfrm>
            <a:prstGeom prst="ellipse">
              <a:avLst/>
            </a:prstGeom>
            <a:solidFill>
              <a:srgbClr val="5F5F5F"/>
            </a:solidFill>
            <a:ln w="9525" algn="ctr">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3579" name="AutoShape 86"/>
            <p:cNvSpPr>
              <a:spLocks noChangeArrowheads="1"/>
            </p:cNvSpPr>
            <p:nvPr/>
          </p:nvSpPr>
          <p:spPr bwMode="gray">
            <a:xfrm rot="16242395" flipH="1">
              <a:off x="2694782" y="3385343"/>
              <a:ext cx="101600" cy="1458913"/>
            </a:xfrm>
            <a:prstGeom prst="can">
              <a:avLst>
                <a:gd name="adj" fmla="val 38358"/>
              </a:avLst>
            </a:prstGeom>
            <a:gradFill rotWithShape="1">
              <a:gsLst>
                <a:gs pos="0">
                  <a:srgbClr val="808080"/>
                </a:gs>
                <a:gs pos="50000">
                  <a:srgbClr val="FFFFFF"/>
                </a:gs>
                <a:gs pos="100000">
                  <a:srgbClr val="808080"/>
                </a:gs>
              </a:gsLst>
              <a:lin ang="0" scaled="1"/>
            </a:gradFill>
            <a:ln w="9525">
              <a:noFill/>
              <a:round/>
              <a:headEnd/>
              <a:tailEnd/>
            </a:ln>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B75BC"/>
                </a:solidFill>
                <a:effectLst/>
                <a:uLnTx/>
                <a:uFillTx/>
                <a:latin typeface="Calibri"/>
                <a:ea typeface="+mn-ea"/>
                <a:cs typeface="+mn-cs"/>
              </a:endParaRPr>
            </a:p>
          </p:txBody>
        </p:sp>
        <p:sp>
          <p:nvSpPr>
            <p:cNvPr id="50" name="Oval 88"/>
            <p:cNvSpPr>
              <a:spLocks noChangeArrowheads="1"/>
            </p:cNvSpPr>
            <p:nvPr/>
          </p:nvSpPr>
          <p:spPr bwMode="gray">
            <a:xfrm>
              <a:off x="1148160" y="3268663"/>
              <a:ext cx="1643063" cy="1644650"/>
            </a:xfrm>
            <a:prstGeom prst="ellipse">
              <a:avLst/>
            </a:prstGeom>
            <a:gradFill flip="none" rotWithShape="1">
              <a:gsLst>
                <a:gs pos="100000">
                  <a:srgbClr val="5283BE">
                    <a:shade val="30000"/>
                    <a:satMod val="115000"/>
                  </a:srgbClr>
                </a:gs>
                <a:gs pos="50000">
                  <a:srgbClr val="5283BE">
                    <a:shade val="67500"/>
                    <a:satMod val="115000"/>
                  </a:srgbClr>
                </a:gs>
                <a:gs pos="100000">
                  <a:srgbClr val="5283BE">
                    <a:shade val="100000"/>
                    <a:satMod val="115000"/>
                  </a:srgbClr>
                </a:gs>
              </a:gsLst>
              <a:path path="circle">
                <a:fillToRect l="50000" t="50000" r="50000" b="50000"/>
              </a:path>
              <a:tileRect/>
            </a:gradFill>
            <a:ln w="9525" algn="ctr">
              <a:noFill/>
              <a:round/>
              <a:headEnd/>
              <a:tailEnd/>
            </a:ln>
            <a:effectLst>
              <a:outerShdw dist="28398" dir="1593903" algn="ctr" rotWithShape="0">
                <a:srgbClr val="969696"/>
              </a:outerShdw>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B75BC"/>
                </a:solidFill>
                <a:effectLst/>
                <a:uLnTx/>
                <a:uFillTx/>
                <a:latin typeface="Calibri"/>
                <a:ea typeface="+mn-ea"/>
                <a:cs typeface="+mn-cs"/>
              </a:endParaRPr>
            </a:p>
          </p:txBody>
        </p:sp>
        <p:sp>
          <p:nvSpPr>
            <p:cNvPr id="23583" name="Rectangle 101"/>
            <p:cNvSpPr>
              <a:spLocks noChangeArrowheads="1"/>
            </p:cNvSpPr>
            <p:nvPr/>
          </p:nvSpPr>
          <p:spPr bwMode="auto">
            <a:xfrm>
              <a:off x="1190625" y="3657600"/>
              <a:ext cx="1566863" cy="769441"/>
            </a:xfrm>
            <a:prstGeom prst="rect">
              <a:avLst/>
            </a:prstGeom>
            <a:noFill/>
            <a:ln w="9525" algn="ctr">
              <a:noFill/>
              <a:miter lim="800000"/>
              <a:headEnd/>
              <a:tailEnd/>
            </a:ln>
          </p:spPr>
          <p:txBody>
            <a:bodyPr>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Investment </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Universe</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Calibri"/>
                  <a:ea typeface="+mn-ea"/>
                  <a:cs typeface="+mn-cs"/>
                </a:rPr>
                <a:t>(20,000+ investments)</a:t>
              </a:r>
            </a:p>
          </p:txBody>
        </p:sp>
        <p:sp>
          <p:nvSpPr>
            <p:cNvPr id="23584" name="Rectangle 102"/>
            <p:cNvSpPr>
              <a:spLocks noChangeArrowheads="1"/>
            </p:cNvSpPr>
            <p:nvPr/>
          </p:nvSpPr>
          <p:spPr bwMode="auto">
            <a:xfrm>
              <a:off x="3427413" y="3657600"/>
              <a:ext cx="1314450" cy="825500"/>
            </a:xfrm>
            <a:prstGeom prst="rect">
              <a:avLst/>
            </a:prstGeom>
            <a:noFill/>
            <a:ln w="9525" algn="ctr">
              <a:noFill/>
              <a:miter lim="800000"/>
              <a:headEnd/>
              <a:tailEnd/>
            </a:ln>
          </p:spPr>
          <p:txBody>
            <a:bodyPr wrap="none">
              <a:spAutoFit/>
            </a:body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Investment </a:t>
              </a:r>
              <a:br>
                <a:rPr kumimoji="0" lang="en-US" sz="1600" b="0" i="0" u="none" strike="noStrike" kern="1200" cap="none" spc="0" normalizeH="0" baseline="0" noProof="0" dirty="0">
                  <a:ln>
                    <a:noFill/>
                  </a:ln>
                  <a:solidFill>
                    <a:prstClr val="white"/>
                  </a:solidFill>
                  <a:effectLst/>
                  <a:uLnTx/>
                  <a:uFillTx/>
                  <a:latin typeface="Calibri"/>
                  <a:ea typeface="+mn-ea"/>
                  <a:cs typeface="+mn-cs"/>
                </a:rPr>
              </a:br>
              <a:r>
                <a:rPr kumimoji="0" lang="en-US" sz="1600" b="0" i="0" u="none" strike="noStrike" kern="1200" cap="none" spc="0" normalizeH="0" baseline="0" noProof="0" dirty="0">
                  <a:ln>
                    <a:noFill/>
                  </a:ln>
                  <a:solidFill>
                    <a:prstClr val="white"/>
                  </a:solidFill>
                  <a:effectLst/>
                  <a:uLnTx/>
                  <a:uFillTx/>
                  <a:latin typeface="Calibri"/>
                  <a:ea typeface="+mn-ea"/>
                  <a:cs typeface="+mn-cs"/>
                </a:rPr>
                <a:t>Policy</a:t>
              </a:r>
            </a:p>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Calibri"/>
                  <a:ea typeface="+mn-ea"/>
                  <a:cs typeface="+mn-cs"/>
                </a:rPr>
                <a:t>Statement</a:t>
              </a:r>
            </a:p>
          </p:txBody>
        </p:sp>
        <p:sp>
          <p:nvSpPr>
            <p:cNvPr id="23585" name="Text Box 103"/>
            <p:cNvSpPr txBox="1">
              <a:spLocks noChangeArrowheads="1"/>
            </p:cNvSpPr>
            <p:nvPr/>
          </p:nvSpPr>
          <p:spPr bwMode="auto">
            <a:xfrm>
              <a:off x="2798763" y="3797300"/>
              <a:ext cx="381000" cy="631825"/>
            </a:xfrm>
            <a:prstGeom prst="rect">
              <a:avLst/>
            </a:prstGeom>
            <a:noFill/>
            <a:ln w="9525">
              <a:noFill/>
              <a:miter lim="800000"/>
              <a:headEnd/>
              <a:tailEnd/>
            </a:ln>
          </p:spPr>
          <p:txBody>
            <a:bodyPr lIns="82058" tIns="41029" rIns="82058" bIns="41029">
              <a:spAutoFit/>
            </a:bodyPr>
            <a:lstStyle/>
            <a:p>
              <a:pPr marL="0" marR="0" lvl="0" indent="0" algn="l" defTabSz="820738" rtl="0" eaLnBrk="1" fontAlgn="auto" latinLnBrk="0" hangingPunct="1">
                <a:lnSpc>
                  <a:spcPct val="100000"/>
                </a:lnSpc>
                <a:spcBef>
                  <a:spcPct val="50000"/>
                </a:spcBef>
                <a:spcAft>
                  <a:spcPts val="0"/>
                </a:spcAft>
                <a:buClrTx/>
                <a:buSzTx/>
                <a:buFontTx/>
                <a:buNone/>
                <a:tabLst/>
                <a:defRPr/>
              </a:pPr>
              <a:r>
                <a:rPr kumimoji="0" lang="en-US" sz="3600" b="0" i="0" u="none" strike="noStrike" kern="1200" cap="none" spc="0" normalizeH="0" baseline="0" noProof="0" dirty="0">
                  <a:ln>
                    <a:noFill/>
                  </a:ln>
                  <a:solidFill>
                    <a:srgbClr val="C0504D"/>
                  </a:solidFill>
                  <a:effectLst/>
                  <a:uLnTx/>
                  <a:uFillTx/>
                  <a:latin typeface="Calibri"/>
                  <a:ea typeface="+mn-ea"/>
                  <a:cs typeface="+mn-cs"/>
                </a:rPr>
                <a:t>+</a:t>
              </a:r>
            </a:p>
          </p:txBody>
        </p:sp>
        <p:sp>
          <p:nvSpPr>
            <p:cNvPr id="23586" name="Text Box 105"/>
            <p:cNvSpPr txBox="1">
              <a:spLocks noChangeArrowheads="1"/>
            </p:cNvSpPr>
            <p:nvPr/>
          </p:nvSpPr>
          <p:spPr bwMode="auto">
            <a:xfrm>
              <a:off x="1181100" y="2286001"/>
              <a:ext cx="990600" cy="667635"/>
            </a:xfrm>
            <a:prstGeom prst="rect">
              <a:avLst/>
            </a:prstGeom>
            <a:noFill/>
            <a:ln w="9525">
              <a:noFill/>
              <a:miter lim="800000"/>
              <a:headEnd/>
              <a:tailEnd/>
            </a:ln>
          </p:spPr>
          <p:txBody>
            <a:bodyPr wrap="square" lIns="82058" tIns="41029" rIns="82058" bIns="41029">
              <a:spAutoFit/>
            </a:bodyPr>
            <a:lstStyle/>
            <a:p>
              <a:pPr marL="0" marR="0" lvl="0" indent="0" algn="l" defTabSz="820738"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1B75BC"/>
                  </a:solidFill>
                  <a:effectLst/>
                  <a:uLnTx/>
                  <a:uFillTx/>
                  <a:latin typeface="Calibri"/>
                  <a:ea typeface="+mn-ea"/>
                  <a:cs typeface="+mn-cs"/>
                </a:rPr>
                <a:t>Powered by</a:t>
              </a:r>
            </a:p>
            <a:p>
              <a:pPr marL="0" marR="0" lvl="0" indent="0" algn="l" defTabSz="820738"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1B75BC"/>
                </a:solidFill>
                <a:effectLst/>
                <a:uLnTx/>
                <a:uFillTx/>
                <a:latin typeface="Calibri"/>
                <a:ea typeface="+mn-ea"/>
                <a:cs typeface="+mn-cs"/>
              </a:endParaRPr>
            </a:p>
            <a:p>
              <a:pPr marL="0" marR="0" lvl="0" indent="0" algn="l" defTabSz="820738"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1B75BC"/>
                </a:solidFill>
                <a:effectLst/>
                <a:uLnTx/>
                <a:uFillTx/>
                <a:latin typeface="Calibri"/>
                <a:ea typeface="+mn-ea"/>
                <a:cs typeface="+mn-cs"/>
              </a:endParaRPr>
            </a:p>
          </p:txBody>
        </p:sp>
        <p:pic>
          <p:nvPicPr>
            <p:cNvPr id="55" name="Picture 106" descr="logo">
              <a:hlinkClick r:id="rId3"/>
            </p:cNvPr>
            <p:cNvPicPr>
              <a:picLocks noChangeAspect="1" noChangeArrowheads="1"/>
            </p:cNvPicPr>
            <p:nvPr/>
          </p:nvPicPr>
          <p:blipFill>
            <a:blip r:embed="rId4" cstate="print"/>
            <a:srcRect/>
            <a:stretch>
              <a:fillRect/>
            </a:stretch>
          </p:blipFill>
          <p:spPr bwMode="auto">
            <a:xfrm>
              <a:off x="1301750" y="2532063"/>
              <a:ext cx="514350" cy="652462"/>
            </a:xfrm>
            <a:prstGeom prst="rect">
              <a:avLst/>
            </a:prstGeom>
            <a:noFill/>
            <a:effectLst>
              <a:outerShdw dist="35921" dir="2700000" algn="ctr" rotWithShape="0">
                <a:srgbClr val="808080"/>
              </a:outerShdw>
            </a:effectLst>
          </p:spPr>
        </p:pic>
      </p:grpSp>
      <p:pic>
        <p:nvPicPr>
          <p:cNvPr id="30" name="Picture 3" descr="RPAG_Rev_White">
            <a:extLst>
              <a:ext uri="{FF2B5EF4-FFF2-40B4-BE49-F238E27FC236}">
                <a16:creationId xmlns:a16="http://schemas.microsoft.com/office/drawing/2014/main" id="{E4AC5294-CAEE-4B8A-B3DB-F64885EF21AA}"/>
              </a:ext>
            </a:extLst>
          </p:cNvPr>
          <p:cNvPicPr>
            <a:picLocks noChangeAspect="1" noChangeArrowheads="1"/>
          </p:cNvPicPr>
          <p:nvPr/>
        </p:nvPicPr>
        <p:blipFill>
          <a:blip r:embed="rId5" cstate="print"/>
          <a:srcRect/>
          <a:stretch>
            <a:fillRect/>
          </a:stretch>
        </p:blipFill>
        <p:spPr bwMode="auto">
          <a:xfrm>
            <a:off x="7696200" y="5902324"/>
            <a:ext cx="762000" cy="422275"/>
          </a:xfrm>
          <a:prstGeom prst="rect">
            <a:avLst/>
          </a:prstGeom>
          <a:noFill/>
          <a:ln w="9525">
            <a:noFill/>
            <a:miter lim="800000"/>
            <a:headEnd/>
            <a:tailEnd/>
          </a:ln>
        </p:spPr>
      </p:pic>
    </p:spTree>
    <p:extLst>
      <p:ext uri="{BB962C8B-B14F-4D97-AF65-F5344CB8AC3E}">
        <p14:creationId xmlns:p14="http://schemas.microsoft.com/office/powerpoint/2010/main" val="3482187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5">
                    <a:lumMod val="75000"/>
                  </a:schemeClr>
                </a:solidFill>
              </a:rPr>
              <a:t>Back Test</a:t>
            </a:r>
          </a:p>
        </p:txBody>
      </p:sp>
      <p:sp>
        <p:nvSpPr>
          <p:cNvPr id="7" name="Content Placeholder 6"/>
          <p:cNvSpPr>
            <a:spLocks noGrp="1"/>
          </p:cNvSpPr>
          <p:nvPr>
            <p:ph sz="quarter" idx="1"/>
          </p:nvPr>
        </p:nvSpPr>
        <p:spPr>
          <a:xfrm>
            <a:off x="457200" y="1371600"/>
            <a:ext cx="5105400" cy="5029200"/>
          </a:xfrm>
        </p:spPr>
        <p:txBody>
          <a:bodyPr>
            <a:normAutofit fontScale="62500" lnSpcReduction="20000"/>
          </a:bodyPr>
          <a:lstStyle/>
          <a:p>
            <a:pPr algn="ctr">
              <a:buNone/>
            </a:pPr>
            <a:r>
              <a:rPr lang="en-US" sz="3300" b="1" dirty="0"/>
              <a:t>FUND EVALUATION</a:t>
            </a:r>
          </a:p>
          <a:p>
            <a:pPr algn="ctr">
              <a:buNone/>
            </a:pPr>
            <a:endParaRPr lang="en-US" sz="1300" b="1" dirty="0"/>
          </a:p>
          <a:p>
            <a:pPr marL="233363" indent="-233363">
              <a:buFont typeface="Wingdings" pitchFamily="2" charset="2"/>
              <a:buChar char="ü"/>
            </a:pPr>
            <a:r>
              <a:rPr lang="en-US" sz="2900" b="1" dirty="0">
                <a:solidFill>
                  <a:srgbClr val="000000"/>
                </a:solidFill>
              </a:rPr>
              <a:t>The Back-Study validates the Scorecard System as an effective monitoring tool.</a:t>
            </a:r>
            <a:endParaRPr lang="en-US" sz="1400" dirty="0"/>
          </a:p>
          <a:p>
            <a:pPr marL="233363" indent="0">
              <a:buNone/>
            </a:pPr>
            <a:r>
              <a:rPr lang="en-US" sz="3200" dirty="0"/>
              <a:t>Acceptable funds outperformed the benchmark 90% of the time (from the beginning to the end of the study).</a:t>
            </a:r>
            <a:endParaRPr lang="en-US" sz="4500" dirty="0"/>
          </a:p>
          <a:p>
            <a:pPr marL="233363" indent="-233363">
              <a:buFont typeface="Wingdings" pitchFamily="2" charset="2"/>
              <a:buChar char="ü"/>
            </a:pPr>
            <a:r>
              <a:rPr lang="en-US" sz="2900" b="1" dirty="0">
                <a:solidFill>
                  <a:srgbClr val="000000"/>
                </a:solidFill>
              </a:rPr>
              <a:t>Past performance is not indicative of future results.</a:t>
            </a:r>
            <a:endParaRPr lang="en-US" sz="1400" dirty="0"/>
          </a:p>
          <a:p>
            <a:pPr marL="233363" indent="0">
              <a:buNone/>
            </a:pPr>
            <a:r>
              <a:rPr lang="en-US" sz="3200" dirty="0"/>
              <a:t>As an example, the top three performing funds in the asset class universe went on to </a:t>
            </a:r>
            <a:r>
              <a:rPr lang="en-US" sz="3200" b="1" dirty="0"/>
              <a:t>underperform</a:t>
            </a:r>
            <a:r>
              <a:rPr lang="en-US" sz="3200" dirty="0"/>
              <a:t> the benchmark by 5.58%.</a:t>
            </a:r>
            <a:endParaRPr lang="en-US" sz="4500" dirty="0"/>
          </a:p>
          <a:p>
            <a:pPr marL="233363" indent="-233363">
              <a:buFont typeface="Wingdings" pitchFamily="2" charset="2"/>
              <a:buChar char="ü"/>
            </a:pPr>
            <a:r>
              <a:rPr lang="en-US" sz="2900" b="1" dirty="0">
                <a:solidFill>
                  <a:srgbClr val="000000"/>
                </a:solidFill>
              </a:rPr>
              <a:t>The Scorecard System is effective in selecting skillful managers.</a:t>
            </a:r>
            <a:endParaRPr lang="en-US" sz="1400" dirty="0"/>
          </a:p>
          <a:p>
            <a:pPr marL="233363" indent="0">
              <a:buNone/>
            </a:pPr>
            <a:r>
              <a:rPr lang="en-US" sz="3200" dirty="0"/>
              <a:t>In comparison the top three </a:t>
            </a:r>
            <a:r>
              <a:rPr lang="en-US" sz="3200" b="1" dirty="0"/>
              <a:t>Scorecard System</a:t>
            </a:r>
            <a:r>
              <a:rPr lang="en-US" sz="3200" baseline="30000" dirty="0">
                <a:solidFill>
                  <a:srgbClr val="284B57"/>
                </a:solidFill>
              </a:rPr>
              <a:t>SM</a:t>
            </a:r>
            <a:r>
              <a:rPr lang="en-US" sz="3200" b="1" dirty="0"/>
              <a:t> </a:t>
            </a:r>
            <a:r>
              <a:rPr lang="en-US" sz="3200" dirty="0"/>
              <a:t>scored funds went on to </a:t>
            </a:r>
            <a:r>
              <a:rPr lang="en-US" sz="3200" b="1" dirty="0"/>
              <a:t>outperform</a:t>
            </a:r>
            <a:r>
              <a:rPr lang="en-US" sz="3200" dirty="0"/>
              <a:t> the benchmark by 2.78%.</a:t>
            </a:r>
            <a:endParaRPr lang="en-US" sz="4500" dirty="0"/>
          </a:p>
          <a:p>
            <a:pPr marL="233363" indent="-233363">
              <a:buFont typeface="Wingdings" pitchFamily="2" charset="2"/>
              <a:buChar char="ü"/>
            </a:pPr>
            <a:r>
              <a:rPr lang="en-US" sz="2900" b="1" dirty="0">
                <a:solidFill>
                  <a:srgbClr val="000000"/>
                </a:solidFill>
              </a:rPr>
              <a:t>Key Point: Look at more than just performance.</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l="2986"/>
          <a:stretch>
            <a:fillRect/>
          </a:stretch>
        </p:blipFill>
        <p:spPr bwMode="auto">
          <a:xfrm rot="769560">
            <a:off x="5786659" y="1862728"/>
            <a:ext cx="2781565" cy="37043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9981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27"/>
          <p:cNvSpPr>
            <a:spLocks noGrp="1"/>
          </p:cNvSpPr>
          <p:nvPr>
            <p:ph type="title"/>
          </p:nvPr>
        </p:nvSpPr>
        <p:spPr/>
        <p:txBody>
          <a:bodyPr/>
          <a:lstStyle/>
          <a:p>
            <a:r>
              <a:rPr lang="en-US" dirty="0">
                <a:solidFill>
                  <a:schemeClr val="accent5">
                    <a:lumMod val="75000"/>
                  </a:schemeClr>
                </a:solidFill>
              </a:rPr>
              <a:t>Scorecard – Evaluation Criteria</a:t>
            </a:r>
          </a:p>
        </p:txBody>
      </p:sp>
      <p:sp>
        <p:nvSpPr>
          <p:cNvPr id="29" name="Content Placeholder 28"/>
          <p:cNvSpPr>
            <a:spLocks noGrp="1"/>
          </p:cNvSpPr>
          <p:nvPr>
            <p:ph sz="quarter" idx="1"/>
          </p:nvPr>
        </p:nvSpPr>
        <p:spPr>
          <a:xfrm>
            <a:off x="457200" y="1371600"/>
            <a:ext cx="8229600" cy="1066800"/>
          </a:xfrm>
        </p:spPr>
        <p:txBody>
          <a:bodyPr/>
          <a:lstStyle/>
          <a:p>
            <a:pPr marL="0" lvl="1" indent="0">
              <a:spcBef>
                <a:spcPts val="600"/>
              </a:spcBef>
              <a:buClr>
                <a:schemeClr val="accent1"/>
              </a:buClr>
              <a:buNone/>
            </a:pPr>
            <a:r>
              <a:rPr lang="en-US" sz="2400" dirty="0">
                <a:solidFill>
                  <a:schemeClr val="tx1"/>
                </a:solidFill>
              </a:rPr>
              <a:t>The </a:t>
            </a:r>
            <a:r>
              <a:rPr lang="en-US" sz="2400" b="1" dirty="0">
                <a:solidFill>
                  <a:schemeClr val="tx1"/>
                </a:solidFill>
              </a:rPr>
              <a:t>Scorecard</a:t>
            </a:r>
            <a:r>
              <a:rPr lang="en-US" sz="2400" baseline="30000" dirty="0">
                <a:solidFill>
                  <a:schemeClr val="tx1"/>
                </a:solidFill>
              </a:rPr>
              <a:t>SM</a:t>
            </a:r>
            <a:r>
              <a:rPr lang="en-US" sz="2400" dirty="0">
                <a:solidFill>
                  <a:schemeClr val="tx1"/>
                </a:solidFill>
              </a:rPr>
              <a:t> ranking evaluates investments on a scale of 0 to 10 in core asset classes, including asset allocation investments.</a:t>
            </a:r>
          </a:p>
          <a:p>
            <a:endParaRPr lang="en-US" dirty="0"/>
          </a:p>
        </p:txBody>
      </p:sp>
      <p:sp>
        <p:nvSpPr>
          <p:cNvPr id="357379" name="AutoShape 3"/>
          <p:cNvSpPr>
            <a:spLocks noChangeArrowheads="1"/>
          </p:cNvSpPr>
          <p:nvPr/>
        </p:nvSpPr>
        <p:spPr bwMode="gray">
          <a:xfrm>
            <a:off x="1039812" y="2690812"/>
            <a:ext cx="5232400" cy="2606675"/>
          </a:xfrm>
          <a:prstGeom prst="roundRect">
            <a:avLst>
              <a:gd name="adj" fmla="val 16667"/>
            </a:avLst>
          </a:prstGeom>
          <a:gradFill rotWithShape="1">
            <a:gsLst>
              <a:gs pos="0">
                <a:schemeClr val="bg2">
                  <a:gamma/>
                  <a:tint val="56471"/>
                  <a:invGamma/>
                </a:schemeClr>
              </a:gs>
              <a:gs pos="100000">
                <a:schemeClr val="bg2"/>
              </a:gs>
            </a:gsLst>
            <a:lin ang="5400000" scaled="1"/>
          </a:gradFill>
          <a:ln w="9525">
            <a:noFill/>
            <a:round/>
            <a:headEnd/>
            <a:tailEnd/>
          </a:ln>
          <a:effectLst/>
        </p:spPr>
        <p:txBody>
          <a:bodyPr wrap="none" anchor="ctr"/>
          <a:lstStyle/>
          <a:p>
            <a:pPr>
              <a:defRPr/>
            </a:pPr>
            <a:endParaRPr lang="en-US" dirty="0"/>
          </a:p>
        </p:txBody>
      </p:sp>
      <p:sp>
        <p:nvSpPr>
          <p:cNvPr id="24581" name="Text Box 4"/>
          <p:cNvSpPr txBox="1">
            <a:spLocks noChangeArrowheads="1"/>
          </p:cNvSpPr>
          <p:nvPr/>
        </p:nvSpPr>
        <p:spPr bwMode="auto">
          <a:xfrm>
            <a:off x="887412" y="2754312"/>
            <a:ext cx="5638800" cy="327025"/>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600" i="0" dirty="0"/>
              <a:t>Quantitative Factors</a:t>
            </a:r>
          </a:p>
        </p:txBody>
      </p:sp>
      <p:sp>
        <p:nvSpPr>
          <p:cNvPr id="357381" name="AutoShape 5"/>
          <p:cNvSpPr>
            <a:spLocks noChangeArrowheads="1"/>
          </p:cNvSpPr>
          <p:nvPr/>
        </p:nvSpPr>
        <p:spPr bwMode="gray">
          <a:xfrm>
            <a:off x="6757987" y="2401887"/>
            <a:ext cx="1498600" cy="2892425"/>
          </a:xfrm>
          <a:prstGeom prst="roundRect">
            <a:avLst>
              <a:gd name="adj" fmla="val 16667"/>
            </a:avLst>
          </a:prstGeom>
          <a:gradFill rotWithShape="1">
            <a:gsLst>
              <a:gs pos="0">
                <a:schemeClr val="bg2">
                  <a:gamma/>
                  <a:tint val="56471"/>
                  <a:invGamma/>
                </a:schemeClr>
              </a:gs>
              <a:gs pos="100000">
                <a:schemeClr val="bg2"/>
              </a:gs>
            </a:gsLst>
            <a:lin ang="5400000" scaled="1"/>
          </a:gradFill>
          <a:ln w="9525">
            <a:noFill/>
            <a:round/>
            <a:headEnd/>
            <a:tailEnd/>
          </a:ln>
          <a:effectLst/>
        </p:spPr>
        <p:txBody>
          <a:bodyPr wrap="none" anchor="ctr"/>
          <a:lstStyle/>
          <a:p>
            <a:pPr>
              <a:defRPr/>
            </a:pPr>
            <a:endParaRPr lang="en-US" dirty="0"/>
          </a:p>
        </p:txBody>
      </p:sp>
      <p:sp>
        <p:nvSpPr>
          <p:cNvPr id="357382" name="AutoShape 6"/>
          <p:cNvSpPr>
            <a:spLocks noChangeArrowheads="1"/>
          </p:cNvSpPr>
          <p:nvPr/>
        </p:nvSpPr>
        <p:spPr bwMode="gray">
          <a:xfrm>
            <a:off x="849312" y="3124200"/>
            <a:ext cx="1730375" cy="2287587"/>
          </a:xfrm>
          <a:prstGeom prst="roundRect">
            <a:avLst>
              <a:gd name="adj" fmla="val 16667"/>
            </a:avLst>
          </a:prstGeom>
          <a:solidFill>
            <a:schemeClr val="tx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357384" name="AutoShape 8"/>
          <p:cNvSpPr>
            <a:spLocks noChangeArrowheads="1"/>
          </p:cNvSpPr>
          <p:nvPr/>
        </p:nvSpPr>
        <p:spPr bwMode="gray">
          <a:xfrm>
            <a:off x="4724400" y="3124200"/>
            <a:ext cx="1730375" cy="2287587"/>
          </a:xfrm>
          <a:prstGeom prst="roundRect">
            <a:avLst>
              <a:gd name="adj" fmla="val 16667"/>
            </a:avLst>
          </a:prstGeom>
          <a:solidFill>
            <a:schemeClr val="tx1"/>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87" name="Text Box 10"/>
          <p:cNvSpPr txBox="1">
            <a:spLocks noChangeArrowheads="1"/>
          </p:cNvSpPr>
          <p:nvPr/>
        </p:nvSpPr>
        <p:spPr bwMode="gray">
          <a:xfrm>
            <a:off x="4732337" y="3957637"/>
            <a:ext cx="1651000" cy="793750"/>
          </a:xfrm>
          <a:prstGeom prst="rect">
            <a:avLst/>
          </a:prstGeom>
          <a:noFill/>
          <a:ln w="9525">
            <a:noFill/>
            <a:miter lim="800000"/>
            <a:headEnd/>
            <a:tailEnd/>
          </a:ln>
        </p:spPr>
        <p:txBody>
          <a:bodyPr>
            <a:spAutoFit/>
          </a:bodyPr>
          <a:lstStyle/>
          <a:p>
            <a:pPr marL="233363" indent="-233363" eaLnBrk="0" hangingPunct="0">
              <a:spcBef>
                <a:spcPct val="30000"/>
              </a:spcBef>
            </a:pPr>
            <a:r>
              <a:rPr lang="en-US" sz="1400" dirty="0">
                <a:solidFill>
                  <a:schemeClr val="bg1"/>
                </a:solidFill>
                <a:cs typeface="Arial" charset="0"/>
              </a:rPr>
              <a:t> 7. Returns</a:t>
            </a:r>
          </a:p>
          <a:p>
            <a:pPr marL="233363" indent="-233363" eaLnBrk="0" hangingPunct="0">
              <a:spcBef>
                <a:spcPct val="30000"/>
              </a:spcBef>
            </a:pPr>
            <a:r>
              <a:rPr lang="en-US" sz="1400" dirty="0">
                <a:solidFill>
                  <a:schemeClr val="bg1"/>
                </a:solidFill>
                <a:cs typeface="Arial" charset="0"/>
              </a:rPr>
              <a:t> 8. Information Ratio</a:t>
            </a:r>
            <a:endParaRPr lang="en-US" sz="1400" i="0" dirty="0">
              <a:solidFill>
                <a:schemeClr val="bg1"/>
              </a:solidFill>
            </a:endParaRPr>
          </a:p>
        </p:txBody>
      </p:sp>
      <p:sp>
        <p:nvSpPr>
          <p:cNvPr id="24588" name="AutoShape 11"/>
          <p:cNvSpPr>
            <a:spLocks noChangeArrowheads="1"/>
          </p:cNvSpPr>
          <p:nvPr/>
        </p:nvSpPr>
        <p:spPr bwMode="gray">
          <a:xfrm>
            <a:off x="920750" y="3170237"/>
            <a:ext cx="1589087" cy="563563"/>
          </a:xfrm>
          <a:prstGeom prst="roundRect">
            <a:avLst>
              <a:gd name="adj" fmla="val 50000"/>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16200000" scaled="1"/>
            <a:tileRect/>
          </a:gradFill>
          <a:ln w="9525">
            <a:noFill/>
            <a:round/>
            <a:headEnd/>
            <a:tailEnd/>
          </a:ln>
        </p:spPr>
        <p:txBody>
          <a:bodyPr wrap="none" anchor="ctr"/>
          <a:lstStyle/>
          <a:p>
            <a:endParaRPr lang="en-US" dirty="0"/>
          </a:p>
        </p:txBody>
      </p:sp>
      <p:sp>
        <p:nvSpPr>
          <p:cNvPr id="24589" name="AutoShape 12"/>
          <p:cNvSpPr>
            <a:spLocks noChangeArrowheads="1"/>
          </p:cNvSpPr>
          <p:nvPr/>
        </p:nvSpPr>
        <p:spPr bwMode="gray">
          <a:xfrm>
            <a:off x="4795837" y="3200400"/>
            <a:ext cx="1589088" cy="563563"/>
          </a:xfrm>
          <a:prstGeom prst="roundRect">
            <a:avLst>
              <a:gd name="adj" fmla="val 50000"/>
            </a:avLst>
          </a:prstGeom>
          <a:gradFill flip="none" rotWithShape="1">
            <a:gsLst>
              <a:gs pos="0">
                <a:schemeClr val="tx1">
                  <a:shade val="30000"/>
                  <a:satMod val="115000"/>
                </a:schemeClr>
              </a:gs>
              <a:gs pos="50000">
                <a:schemeClr val="tx1">
                  <a:shade val="67500"/>
                  <a:satMod val="115000"/>
                </a:schemeClr>
              </a:gs>
              <a:gs pos="100000">
                <a:schemeClr val="tx1">
                  <a:shade val="100000"/>
                  <a:satMod val="115000"/>
                </a:schemeClr>
              </a:gs>
            </a:gsLst>
            <a:lin ang="16200000" scaled="1"/>
            <a:tileRect/>
          </a:gradFill>
          <a:ln w="9525">
            <a:noFill/>
            <a:round/>
            <a:headEnd/>
            <a:tailEnd/>
          </a:ln>
        </p:spPr>
        <p:txBody>
          <a:bodyPr wrap="none" anchor="ctr"/>
          <a:lstStyle/>
          <a:p>
            <a:endParaRPr lang="en-US" dirty="0"/>
          </a:p>
        </p:txBody>
      </p:sp>
      <p:sp>
        <p:nvSpPr>
          <p:cNvPr id="24590" name="Text Box 13"/>
          <p:cNvSpPr txBox="1">
            <a:spLocks noChangeArrowheads="1"/>
          </p:cNvSpPr>
          <p:nvPr/>
        </p:nvSpPr>
        <p:spPr bwMode="gray">
          <a:xfrm>
            <a:off x="963612" y="3916362"/>
            <a:ext cx="1651000" cy="857250"/>
          </a:xfrm>
          <a:prstGeom prst="rect">
            <a:avLst/>
          </a:prstGeom>
          <a:noFill/>
          <a:ln w="9525">
            <a:noFill/>
            <a:miter lim="800000"/>
            <a:headEnd/>
            <a:tailEnd/>
          </a:ln>
        </p:spPr>
        <p:txBody>
          <a:bodyPr>
            <a:spAutoFit/>
          </a:bodyPr>
          <a:lstStyle/>
          <a:p>
            <a:pPr eaLnBrk="0" hangingPunct="0">
              <a:spcBef>
                <a:spcPct val="30000"/>
              </a:spcBef>
            </a:pPr>
            <a:r>
              <a:rPr lang="en-US" sz="1400" dirty="0">
                <a:solidFill>
                  <a:schemeClr val="bg1"/>
                </a:solidFill>
                <a:cs typeface="Arial" charset="0"/>
              </a:rPr>
              <a:t>1. Style Analysis</a:t>
            </a:r>
          </a:p>
          <a:p>
            <a:pPr eaLnBrk="0" hangingPunct="0">
              <a:spcBef>
                <a:spcPct val="30000"/>
              </a:spcBef>
            </a:pPr>
            <a:r>
              <a:rPr lang="en-US" sz="1400" dirty="0">
                <a:solidFill>
                  <a:schemeClr val="bg1"/>
                </a:solidFill>
                <a:cs typeface="Arial" charset="0"/>
              </a:rPr>
              <a:t>2. Style Drift</a:t>
            </a:r>
          </a:p>
          <a:p>
            <a:pPr eaLnBrk="0" hangingPunct="0">
              <a:spcBef>
                <a:spcPct val="30000"/>
              </a:spcBef>
            </a:pPr>
            <a:r>
              <a:rPr lang="en-US" sz="1400" dirty="0">
                <a:solidFill>
                  <a:schemeClr val="bg1"/>
                </a:solidFill>
                <a:cs typeface="Arial" charset="0"/>
              </a:rPr>
              <a:t>3. R-Squared</a:t>
            </a:r>
            <a:endParaRPr lang="en-US" sz="1400" i="0" dirty="0">
              <a:solidFill>
                <a:schemeClr val="bg1"/>
              </a:solidFill>
            </a:endParaRPr>
          </a:p>
        </p:txBody>
      </p:sp>
      <p:sp>
        <p:nvSpPr>
          <p:cNvPr id="24591" name="Text Box 14"/>
          <p:cNvSpPr txBox="1">
            <a:spLocks noChangeArrowheads="1"/>
          </p:cNvSpPr>
          <p:nvPr/>
        </p:nvSpPr>
        <p:spPr bwMode="auto">
          <a:xfrm>
            <a:off x="811212" y="3154362"/>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30% </a:t>
            </a:r>
            <a:br>
              <a:rPr lang="en-US" sz="1600" b="1" i="0" dirty="0">
                <a:solidFill>
                  <a:schemeClr val="bg1"/>
                </a:solidFill>
                <a:latin typeface="Arial Narrow" pitchFamily="34" charset="0"/>
                <a:cs typeface="Arial" charset="0"/>
              </a:rPr>
            </a:br>
            <a:r>
              <a:rPr lang="en-US" sz="1600" b="1" i="0" dirty="0">
                <a:solidFill>
                  <a:schemeClr val="bg1"/>
                </a:solidFill>
                <a:latin typeface="Arial Narrow" pitchFamily="34" charset="0"/>
                <a:cs typeface="Arial" charset="0"/>
              </a:rPr>
              <a:t>Style Factors</a:t>
            </a:r>
          </a:p>
        </p:txBody>
      </p:sp>
      <p:sp>
        <p:nvSpPr>
          <p:cNvPr id="24592" name="Text Box 15"/>
          <p:cNvSpPr txBox="1">
            <a:spLocks noChangeArrowheads="1"/>
          </p:cNvSpPr>
          <p:nvPr/>
        </p:nvSpPr>
        <p:spPr bwMode="auto">
          <a:xfrm>
            <a:off x="4687887" y="3200400"/>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20% Peer Group Ranking</a:t>
            </a:r>
          </a:p>
        </p:txBody>
      </p:sp>
      <p:sp>
        <p:nvSpPr>
          <p:cNvPr id="357392" name="AutoShape 16"/>
          <p:cNvSpPr>
            <a:spLocks noChangeArrowheads="1"/>
          </p:cNvSpPr>
          <p:nvPr/>
        </p:nvSpPr>
        <p:spPr bwMode="gray">
          <a:xfrm>
            <a:off x="6661150" y="3087687"/>
            <a:ext cx="1731962" cy="2324100"/>
          </a:xfrm>
          <a:prstGeom prst="roundRect">
            <a:avLst>
              <a:gd name="adj" fmla="val 16667"/>
            </a:avLst>
          </a:prstGeom>
          <a:solidFill>
            <a:schemeClr val="accent4"/>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94" name="Text Box 17"/>
          <p:cNvSpPr txBox="1">
            <a:spLocks noChangeArrowheads="1"/>
          </p:cNvSpPr>
          <p:nvPr/>
        </p:nvSpPr>
        <p:spPr bwMode="gray">
          <a:xfrm>
            <a:off x="6734175" y="3921125"/>
            <a:ext cx="1651000" cy="1368425"/>
          </a:xfrm>
          <a:prstGeom prst="rect">
            <a:avLst/>
          </a:prstGeom>
          <a:noFill/>
          <a:ln w="9525">
            <a:noFill/>
            <a:miter lim="800000"/>
            <a:headEnd/>
            <a:tailEnd/>
          </a:ln>
        </p:spPr>
        <p:txBody>
          <a:bodyPr>
            <a:spAutoFit/>
          </a:bodyPr>
          <a:lstStyle/>
          <a:p>
            <a:r>
              <a:rPr lang="en-US" sz="1400" dirty="0">
                <a:solidFill>
                  <a:schemeClr val="bg1"/>
                </a:solidFill>
                <a:cs typeface="Arial" charset="0"/>
              </a:rPr>
              <a:t>9 &amp;10. Awarded for factors as Manager Tenure </a:t>
            </a:r>
            <a:br>
              <a:rPr lang="en-US" sz="1400" dirty="0">
                <a:solidFill>
                  <a:schemeClr val="bg1"/>
                </a:solidFill>
                <a:cs typeface="Arial" charset="0"/>
              </a:rPr>
            </a:br>
            <a:r>
              <a:rPr lang="en-US" sz="1400" dirty="0">
                <a:solidFill>
                  <a:schemeClr val="bg1"/>
                </a:solidFill>
                <a:cs typeface="Arial" charset="0"/>
              </a:rPr>
              <a:t>and fund expenses, among other criteria </a:t>
            </a:r>
          </a:p>
        </p:txBody>
      </p:sp>
      <p:sp>
        <p:nvSpPr>
          <p:cNvPr id="24595" name="AutoShape 18"/>
          <p:cNvSpPr>
            <a:spLocks noChangeArrowheads="1"/>
          </p:cNvSpPr>
          <p:nvPr/>
        </p:nvSpPr>
        <p:spPr bwMode="gray">
          <a:xfrm>
            <a:off x="6729412" y="3195637"/>
            <a:ext cx="1589088" cy="563563"/>
          </a:xfrm>
          <a:prstGeom prst="roundRect">
            <a:avLst>
              <a:gd name="adj" fmla="val 50000"/>
            </a:avLst>
          </a:prstGeom>
          <a:gradFill flip="none" rotWithShape="1">
            <a:gsLst>
              <a:gs pos="0">
                <a:schemeClr val="accent4">
                  <a:shade val="30000"/>
                  <a:satMod val="115000"/>
                </a:schemeClr>
              </a:gs>
              <a:gs pos="50000">
                <a:schemeClr val="accent4">
                  <a:shade val="67500"/>
                  <a:satMod val="115000"/>
                </a:schemeClr>
              </a:gs>
              <a:gs pos="100000">
                <a:schemeClr val="accent4">
                  <a:shade val="100000"/>
                  <a:satMod val="115000"/>
                </a:schemeClr>
              </a:gs>
            </a:gsLst>
            <a:lin ang="16200000" scaled="1"/>
            <a:tileRect/>
          </a:gradFill>
          <a:ln w="9525">
            <a:noFill/>
            <a:round/>
            <a:headEnd/>
            <a:tailEnd/>
          </a:ln>
        </p:spPr>
        <p:txBody>
          <a:bodyPr wrap="none" anchor="ctr"/>
          <a:lstStyle/>
          <a:p>
            <a:endParaRPr lang="en-US" dirty="0"/>
          </a:p>
        </p:txBody>
      </p:sp>
      <p:sp>
        <p:nvSpPr>
          <p:cNvPr id="24596" name="Text Box 19"/>
          <p:cNvSpPr txBox="1">
            <a:spLocks noChangeArrowheads="1"/>
          </p:cNvSpPr>
          <p:nvPr/>
        </p:nvSpPr>
        <p:spPr bwMode="auto">
          <a:xfrm>
            <a:off x="6627812" y="3176587"/>
            <a:ext cx="1793875" cy="573088"/>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20% Qualitative Ranking</a:t>
            </a:r>
          </a:p>
        </p:txBody>
      </p:sp>
      <p:sp>
        <p:nvSpPr>
          <p:cNvPr id="24597" name="Text Box 20"/>
          <p:cNvSpPr txBox="1">
            <a:spLocks noChangeArrowheads="1"/>
          </p:cNvSpPr>
          <p:nvPr/>
        </p:nvSpPr>
        <p:spPr bwMode="auto">
          <a:xfrm>
            <a:off x="6697662" y="2478087"/>
            <a:ext cx="1676400" cy="571500"/>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600" i="0" dirty="0">
                <a:solidFill>
                  <a:schemeClr val="accent4"/>
                </a:solidFill>
              </a:rPr>
              <a:t>Qualitative Factors</a:t>
            </a:r>
          </a:p>
        </p:txBody>
      </p:sp>
      <p:sp>
        <p:nvSpPr>
          <p:cNvPr id="357397" name="AutoShape 21"/>
          <p:cNvSpPr>
            <a:spLocks noChangeArrowheads="1"/>
          </p:cNvSpPr>
          <p:nvPr/>
        </p:nvSpPr>
        <p:spPr bwMode="gray">
          <a:xfrm>
            <a:off x="2797175" y="3130550"/>
            <a:ext cx="1730375" cy="2287587"/>
          </a:xfrm>
          <a:prstGeom prst="roundRect">
            <a:avLst>
              <a:gd name="adj" fmla="val 16667"/>
            </a:avLst>
          </a:prstGeom>
          <a:solidFill>
            <a:schemeClr val="accent5"/>
          </a:solidFill>
          <a:ln w="38100">
            <a:solidFill>
              <a:schemeClr val="bg1"/>
            </a:solidFill>
            <a:round/>
            <a:headEnd/>
            <a:tailEnd/>
          </a:ln>
          <a:effectLst>
            <a:outerShdw dist="107763" dir="2700000" algn="ctr" rotWithShape="0">
              <a:srgbClr val="808080">
                <a:alpha val="50000"/>
              </a:srgbClr>
            </a:outerShdw>
          </a:effectLst>
        </p:spPr>
        <p:txBody>
          <a:bodyPr wrap="none" anchor="ctr"/>
          <a:lstStyle/>
          <a:p>
            <a:pPr>
              <a:defRPr/>
            </a:pPr>
            <a:endParaRPr lang="en-US" dirty="0"/>
          </a:p>
        </p:txBody>
      </p:sp>
      <p:sp>
        <p:nvSpPr>
          <p:cNvPr id="24599" name="AutoShape 22"/>
          <p:cNvSpPr>
            <a:spLocks noChangeArrowheads="1"/>
          </p:cNvSpPr>
          <p:nvPr/>
        </p:nvSpPr>
        <p:spPr bwMode="gray">
          <a:xfrm>
            <a:off x="2868612" y="3211512"/>
            <a:ext cx="1589088" cy="563563"/>
          </a:xfrm>
          <a:prstGeom prst="roundRect">
            <a:avLst>
              <a:gd name="adj" fmla="val 50000"/>
            </a:avLst>
          </a:prstGeom>
          <a:gradFill flip="none" rotWithShape="1">
            <a:gsLst>
              <a:gs pos="0">
                <a:schemeClr val="accent5">
                  <a:shade val="30000"/>
                  <a:satMod val="115000"/>
                </a:schemeClr>
              </a:gs>
              <a:gs pos="50000">
                <a:schemeClr val="accent5">
                  <a:shade val="67500"/>
                  <a:satMod val="115000"/>
                </a:schemeClr>
              </a:gs>
              <a:gs pos="100000">
                <a:schemeClr val="accent5">
                  <a:shade val="100000"/>
                  <a:satMod val="115000"/>
                </a:schemeClr>
              </a:gs>
            </a:gsLst>
            <a:lin ang="16200000" scaled="1"/>
            <a:tileRect/>
          </a:gradFill>
          <a:ln w="9525">
            <a:noFill/>
            <a:round/>
            <a:headEnd/>
            <a:tailEnd/>
          </a:ln>
        </p:spPr>
        <p:txBody>
          <a:bodyPr wrap="none" anchor="ctr"/>
          <a:lstStyle/>
          <a:p>
            <a:endParaRPr lang="en-US" dirty="0"/>
          </a:p>
        </p:txBody>
      </p:sp>
      <p:grpSp>
        <p:nvGrpSpPr>
          <p:cNvPr id="2" name="Group 23"/>
          <p:cNvGrpSpPr>
            <a:grpSpLocks/>
          </p:cNvGrpSpPr>
          <p:nvPr/>
        </p:nvGrpSpPr>
        <p:grpSpPr bwMode="auto">
          <a:xfrm>
            <a:off x="2763837" y="3192462"/>
            <a:ext cx="1793875" cy="2044700"/>
            <a:chOff x="1464" y="1770"/>
            <a:chExt cx="1130" cy="1288"/>
          </a:xfrm>
        </p:grpSpPr>
        <p:sp>
          <p:nvSpPr>
            <p:cNvPr id="24602" name="Text Box 24"/>
            <p:cNvSpPr txBox="1">
              <a:spLocks noChangeArrowheads="1"/>
            </p:cNvSpPr>
            <p:nvPr/>
          </p:nvSpPr>
          <p:spPr bwMode="gray">
            <a:xfrm>
              <a:off x="1533" y="2250"/>
              <a:ext cx="1040" cy="808"/>
            </a:xfrm>
            <a:prstGeom prst="rect">
              <a:avLst/>
            </a:prstGeom>
            <a:noFill/>
            <a:ln w="9525">
              <a:noFill/>
              <a:miter lim="800000"/>
              <a:headEnd/>
              <a:tailEnd/>
            </a:ln>
          </p:spPr>
          <p:txBody>
            <a:bodyPr>
              <a:spAutoFit/>
            </a:bodyPr>
            <a:lstStyle/>
            <a:p>
              <a:pPr marL="173038" indent="-173038" eaLnBrk="0" hangingPunct="0">
                <a:spcBef>
                  <a:spcPct val="30000"/>
                </a:spcBef>
              </a:pPr>
              <a:r>
                <a:rPr lang="en-US" sz="1400" dirty="0">
                  <a:solidFill>
                    <a:schemeClr val="bg1"/>
                  </a:solidFill>
                  <a:cs typeface="Arial" charset="0"/>
                </a:rPr>
                <a:t>4. Risk/Return</a:t>
              </a:r>
            </a:p>
            <a:p>
              <a:pPr marL="173038" indent="-173038" eaLnBrk="0" hangingPunct="0">
                <a:spcBef>
                  <a:spcPct val="30000"/>
                </a:spcBef>
              </a:pPr>
              <a:r>
                <a:rPr lang="en-US" sz="1400" dirty="0">
                  <a:solidFill>
                    <a:schemeClr val="bg1"/>
                  </a:solidFill>
                  <a:cs typeface="Arial" charset="0"/>
                </a:rPr>
                <a:t>5. Up/Down      Capture</a:t>
              </a:r>
              <a:r>
                <a:rPr lang="en-US" sz="1400" i="0" dirty="0">
                  <a:solidFill>
                    <a:schemeClr val="bg1"/>
                  </a:solidFill>
                </a:rPr>
                <a:t> </a:t>
              </a:r>
            </a:p>
            <a:p>
              <a:pPr marL="173038" indent="-173038" eaLnBrk="0" hangingPunct="0">
                <a:spcBef>
                  <a:spcPct val="30000"/>
                </a:spcBef>
              </a:pPr>
              <a:r>
                <a:rPr lang="en-US" sz="1400" dirty="0">
                  <a:solidFill>
                    <a:schemeClr val="bg1"/>
                  </a:solidFill>
                  <a:cs typeface="Arial" charset="0"/>
                </a:rPr>
                <a:t>6. Information Ratio</a:t>
              </a:r>
            </a:p>
          </p:txBody>
        </p:sp>
        <p:sp>
          <p:nvSpPr>
            <p:cNvPr id="24603" name="Text Box 25"/>
            <p:cNvSpPr txBox="1">
              <a:spLocks noChangeArrowheads="1"/>
            </p:cNvSpPr>
            <p:nvPr/>
          </p:nvSpPr>
          <p:spPr bwMode="auto">
            <a:xfrm>
              <a:off x="1464" y="1770"/>
              <a:ext cx="1130" cy="361"/>
            </a:xfrm>
            <a:prstGeom prst="rect">
              <a:avLst/>
            </a:prstGeom>
            <a:noFill/>
            <a:ln w="9525">
              <a:noFill/>
              <a:miter lim="800000"/>
              <a:headEnd/>
              <a:tailEnd/>
            </a:ln>
          </p:spPr>
          <p:txBody>
            <a:bodyPr lIns="82058" tIns="41029" rIns="82058" bIns="41029" anchor="ctr"/>
            <a:lstStyle/>
            <a:p>
              <a:pPr algn="ctr" eaLnBrk="0" hangingPunct="0"/>
              <a:r>
                <a:rPr lang="en-US" sz="1600" b="1" i="0" dirty="0">
                  <a:solidFill>
                    <a:schemeClr val="bg1"/>
                  </a:solidFill>
                  <a:latin typeface="Arial Narrow" pitchFamily="34" charset="0"/>
                  <a:cs typeface="Arial" charset="0"/>
                </a:rPr>
                <a:t>30% Risk/Return </a:t>
              </a:r>
              <a:br>
                <a:rPr lang="en-US" sz="1600" b="1" i="0" dirty="0">
                  <a:solidFill>
                    <a:schemeClr val="bg1"/>
                  </a:solidFill>
                  <a:latin typeface="Arial Narrow" pitchFamily="34" charset="0"/>
                  <a:cs typeface="Arial" charset="0"/>
                </a:rPr>
              </a:br>
              <a:r>
                <a:rPr lang="en-US" sz="1600" b="1" i="0" dirty="0">
                  <a:solidFill>
                    <a:schemeClr val="bg1"/>
                  </a:solidFill>
                  <a:latin typeface="Arial Narrow" pitchFamily="34" charset="0"/>
                  <a:cs typeface="Arial" charset="0"/>
                </a:rPr>
                <a:t>Factors</a:t>
              </a: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r>
              <a:rPr lang="en-US" kern="0" dirty="0">
                <a:solidFill>
                  <a:schemeClr val="accent5">
                    <a:lumMod val="75000"/>
                  </a:schemeClr>
                </a:solidFill>
              </a:rPr>
              <a:t>Breakdown of Investment Fees</a:t>
            </a:r>
            <a:endParaRPr lang="en-US" dirty="0">
              <a:solidFill>
                <a:schemeClr val="accent5">
                  <a:lumMod val="75000"/>
                </a:schemeClr>
              </a:solidFill>
            </a:endParaRPr>
          </a:p>
        </p:txBody>
      </p:sp>
      <p:sp>
        <p:nvSpPr>
          <p:cNvPr id="45" name="TextBox 44"/>
          <p:cNvSpPr txBox="1"/>
          <p:nvPr/>
        </p:nvSpPr>
        <p:spPr>
          <a:xfrm>
            <a:off x="533400" y="5867400"/>
            <a:ext cx="7679391" cy="244662"/>
          </a:xfrm>
          <a:prstGeom prst="rect">
            <a:avLst/>
          </a:prstGeom>
          <a:noFill/>
        </p:spPr>
        <p:txBody>
          <a:bodyPr wrap="square" lIns="89896" tIns="44948" rIns="89896" bIns="44948" rtlCol="0">
            <a:spAutoFit/>
          </a:bodyPr>
          <a:lstStyle/>
          <a:p>
            <a:r>
              <a:rPr lang="en-US" sz="1000" dirty="0">
                <a:solidFill>
                  <a:schemeClr val="tx2"/>
                </a:solidFill>
                <a:latin typeface="Arial" panose="020B0604020202020204" pitchFamily="34" charset="0"/>
                <a:cs typeface="Arial" panose="020B0604020202020204" pitchFamily="34" charset="0"/>
              </a:rPr>
              <a:t>The above listed fees may not apply to all investments. Check the prospectus or fact sheet to determine what fees are being charged.</a:t>
            </a:r>
          </a:p>
        </p:txBody>
      </p:sp>
      <p:grpSp>
        <p:nvGrpSpPr>
          <p:cNvPr id="2" name="Group 32"/>
          <p:cNvGrpSpPr/>
          <p:nvPr/>
        </p:nvGrpSpPr>
        <p:grpSpPr>
          <a:xfrm>
            <a:off x="762000" y="1600200"/>
            <a:ext cx="7723814" cy="3943645"/>
            <a:chOff x="207916" y="1753044"/>
            <a:chExt cx="8783684" cy="4596469"/>
          </a:xfrm>
        </p:grpSpPr>
        <p:sp>
          <p:nvSpPr>
            <p:cNvPr id="49" name="Flowchart: Connector 35"/>
            <p:cNvSpPr/>
            <p:nvPr/>
          </p:nvSpPr>
          <p:spPr>
            <a:xfrm>
              <a:off x="2578100" y="2285254"/>
              <a:ext cx="3446094" cy="3446094"/>
            </a:xfrm>
            <a:prstGeom prst="flowChartConnector">
              <a:avLst/>
            </a:prstGeom>
            <a:solidFill>
              <a:schemeClr val="accent2"/>
            </a:solidFill>
            <a:ln>
              <a:noFill/>
            </a:ln>
            <a:effectLst/>
            <a:scene3d>
              <a:camera prst="orthographicFront">
                <a:rot lat="0" lon="0" rev="0"/>
              </a:camera>
              <a:lightRig rig="soft" dir="t">
                <a:rot lat="0" lon="0" rev="0"/>
              </a:lightRig>
            </a:scene3d>
            <a:sp3d contourW="44450" prstMaterial="matte">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6" dirty="0"/>
            </a:p>
          </p:txBody>
        </p:sp>
        <p:sp>
          <p:nvSpPr>
            <p:cNvPr id="50" name="Pie 49"/>
            <p:cNvSpPr/>
            <p:nvPr/>
          </p:nvSpPr>
          <p:spPr>
            <a:xfrm>
              <a:off x="2880960" y="2599219"/>
              <a:ext cx="2834640" cy="2834640"/>
            </a:xfrm>
            <a:prstGeom prst="pie">
              <a:avLst>
                <a:gd name="adj1" fmla="val 4162828"/>
                <a:gd name="adj2" fmla="val 16124221"/>
              </a:avLst>
            </a:prstGeom>
            <a:solidFill>
              <a:srgbClr val="A2C4BE"/>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6" dirty="0">
                <a:solidFill>
                  <a:schemeClr val="tx1"/>
                </a:solidFill>
              </a:endParaRPr>
            </a:p>
          </p:txBody>
        </p:sp>
        <p:sp>
          <p:nvSpPr>
            <p:cNvPr id="51" name="Pie 50"/>
            <p:cNvSpPr/>
            <p:nvPr/>
          </p:nvSpPr>
          <p:spPr>
            <a:xfrm>
              <a:off x="2879070" y="2599219"/>
              <a:ext cx="2834640" cy="2834640"/>
            </a:xfrm>
            <a:prstGeom prst="pie">
              <a:avLst>
                <a:gd name="adj1" fmla="val 919752"/>
                <a:gd name="adj2" fmla="val 4160264"/>
              </a:avLst>
            </a:prstGeom>
            <a:solidFill>
              <a:srgbClr val="E7835B"/>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6" dirty="0">
                <a:solidFill>
                  <a:schemeClr val="tx1"/>
                </a:solidFill>
              </a:endParaRPr>
            </a:p>
          </p:txBody>
        </p:sp>
        <p:sp>
          <p:nvSpPr>
            <p:cNvPr id="52" name="Pie 51"/>
            <p:cNvSpPr/>
            <p:nvPr/>
          </p:nvSpPr>
          <p:spPr>
            <a:xfrm>
              <a:off x="2880960" y="2599219"/>
              <a:ext cx="2834640" cy="2834640"/>
            </a:xfrm>
            <a:prstGeom prst="pie">
              <a:avLst>
                <a:gd name="adj1" fmla="val 19748773"/>
                <a:gd name="adj2" fmla="val 919839"/>
              </a:avLst>
            </a:prstGeom>
            <a:solidFill>
              <a:schemeClr val="accent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6" dirty="0">
                <a:solidFill>
                  <a:schemeClr val="tx1"/>
                </a:solidFill>
              </a:endParaRPr>
            </a:p>
          </p:txBody>
        </p:sp>
        <p:sp>
          <p:nvSpPr>
            <p:cNvPr id="53" name="Pie 52"/>
            <p:cNvSpPr/>
            <p:nvPr/>
          </p:nvSpPr>
          <p:spPr>
            <a:xfrm>
              <a:off x="2880360" y="2599219"/>
              <a:ext cx="2834640" cy="2834640"/>
            </a:xfrm>
            <a:prstGeom prst="pie">
              <a:avLst>
                <a:gd name="adj1" fmla="val 16090862"/>
                <a:gd name="adj2" fmla="val 19752355"/>
              </a:avLst>
            </a:prstGeom>
            <a:solidFill>
              <a:srgbClr val="167B80"/>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96" dirty="0">
                <a:solidFill>
                  <a:schemeClr val="tx1"/>
                </a:solidFill>
              </a:endParaRPr>
            </a:p>
          </p:txBody>
        </p:sp>
        <p:grpSp>
          <p:nvGrpSpPr>
            <p:cNvPr id="4" name="Group 25"/>
            <p:cNvGrpSpPr/>
            <p:nvPr/>
          </p:nvGrpSpPr>
          <p:grpSpPr>
            <a:xfrm>
              <a:off x="5334000" y="3460659"/>
              <a:ext cx="3352800" cy="1082752"/>
              <a:chOff x="5334000" y="3253466"/>
              <a:chExt cx="3352800" cy="1082752"/>
            </a:xfrm>
          </p:grpSpPr>
          <p:sp>
            <p:nvSpPr>
              <p:cNvPr id="71" name="Rectangle 10"/>
              <p:cNvSpPr>
                <a:spLocks noChangeArrowheads="1"/>
              </p:cNvSpPr>
              <p:nvPr/>
            </p:nvSpPr>
            <p:spPr bwMode="auto">
              <a:xfrm>
                <a:off x="6308725" y="3253466"/>
                <a:ext cx="2378075" cy="1082752"/>
              </a:xfrm>
              <a:prstGeom prst="rect">
                <a:avLst/>
              </a:prstGeom>
              <a:noFill/>
              <a:ln w="9525">
                <a:noFill/>
                <a:miter lim="800000"/>
                <a:headEnd/>
                <a:tailEnd/>
              </a:ln>
            </p:spPr>
            <p:txBody>
              <a:bodyPr wrap="square">
                <a:spAutoFit/>
              </a:bodyPr>
              <a:lstStyle/>
              <a:p>
                <a:pPr eaLnBrk="0" hangingPunct="0">
                  <a:spcBef>
                    <a:spcPct val="15000"/>
                  </a:spcBef>
                  <a:spcAft>
                    <a:spcPct val="15000"/>
                  </a:spcAft>
                </a:pPr>
                <a:r>
                  <a:rPr lang="en-US" sz="1359" b="1" dirty="0"/>
                  <a:t>Shareholder Servicing: </a:t>
                </a:r>
                <a:r>
                  <a:rPr lang="en-US" sz="1359" dirty="0">
                    <a:solidFill>
                      <a:srgbClr val="000000"/>
                    </a:solidFill>
                  </a:rPr>
                  <a:t>Revenue shared by the mutual fund company with the service provider.</a:t>
                </a:r>
              </a:p>
            </p:txBody>
          </p:sp>
          <p:sp>
            <p:nvSpPr>
              <p:cNvPr id="72" name="Line 15"/>
              <p:cNvSpPr>
                <a:spLocks noChangeShapeType="1"/>
              </p:cNvSpPr>
              <p:nvPr/>
            </p:nvSpPr>
            <p:spPr bwMode="auto">
              <a:xfrm flipV="1">
                <a:off x="5334000" y="3405866"/>
                <a:ext cx="914400" cy="0"/>
              </a:xfrm>
              <a:prstGeom prst="line">
                <a:avLst/>
              </a:prstGeom>
              <a:noFill/>
              <a:ln w="28575">
                <a:solidFill>
                  <a:schemeClr val="tx1">
                    <a:lumMod val="50000"/>
                    <a:lumOff val="50000"/>
                  </a:schemeClr>
                </a:solidFill>
                <a:round/>
                <a:headEnd type="triangle" w="med" len="med"/>
                <a:tailEnd/>
              </a:ln>
            </p:spPr>
            <p:txBody>
              <a:bodyPr wrap="none" anchor="ctr"/>
              <a:lstStyle/>
              <a:p>
                <a:endParaRPr lang="en-US" sz="1896" dirty="0"/>
              </a:p>
            </p:txBody>
          </p:sp>
        </p:grpSp>
        <p:grpSp>
          <p:nvGrpSpPr>
            <p:cNvPr id="5" name="Group 28"/>
            <p:cNvGrpSpPr/>
            <p:nvPr/>
          </p:nvGrpSpPr>
          <p:grpSpPr>
            <a:xfrm>
              <a:off x="228600" y="4818212"/>
              <a:ext cx="2711448" cy="1225958"/>
              <a:chOff x="228600" y="4611019"/>
              <a:chExt cx="2711448" cy="1225958"/>
            </a:xfrm>
          </p:grpSpPr>
          <p:sp>
            <p:nvSpPr>
              <p:cNvPr id="69" name="Text Box 11"/>
              <p:cNvSpPr txBox="1">
                <a:spLocks noChangeArrowheads="1"/>
              </p:cNvSpPr>
              <p:nvPr/>
            </p:nvSpPr>
            <p:spPr bwMode="auto">
              <a:xfrm>
                <a:off x="228600" y="4754225"/>
                <a:ext cx="2155824" cy="1082752"/>
              </a:xfrm>
              <a:prstGeom prst="rect">
                <a:avLst/>
              </a:prstGeom>
              <a:noFill/>
              <a:ln w="9525">
                <a:noFill/>
                <a:miter lim="800000"/>
                <a:headEnd/>
                <a:tailEnd/>
              </a:ln>
            </p:spPr>
            <p:txBody>
              <a:bodyPr wrap="square">
                <a:spAutoFit/>
              </a:bodyPr>
              <a:lstStyle/>
              <a:p>
                <a:pPr algn="r" eaLnBrk="0" hangingPunct="0"/>
                <a:r>
                  <a:rPr lang="en-US" sz="1359" b="1" dirty="0"/>
                  <a:t>Asset / Wrap Fee: </a:t>
                </a:r>
                <a:br>
                  <a:rPr lang="en-US" sz="1359" dirty="0">
                    <a:solidFill>
                      <a:schemeClr val="tx1">
                        <a:lumMod val="65000"/>
                        <a:lumOff val="35000"/>
                      </a:schemeClr>
                    </a:solidFill>
                  </a:rPr>
                </a:br>
                <a:r>
                  <a:rPr lang="en-US" sz="1359" dirty="0">
                    <a:solidFill>
                      <a:srgbClr val="000000"/>
                    </a:solidFill>
                  </a:rPr>
                  <a:t>Additional fees layered on top of total investment fees.</a:t>
                </a:r>
              </a:p>
            </p:txBody>
          </p:sp>
          <p:sp>
            <p:nvSpPr>
              <p:cNvPr id="70" name="Line 17"/>
              <p:cNvSpPr>
                <a:spLocks noChangeShapeType="1"/>
              </p:cNvSpPr>
              <p:nvPr/>
            </p:nvSpPr>
            <p:spPr bwMode="auto">
              <a:xfrm flipH="1">
                <a:off x="2438400" y="4611019"/>
                <a:ext cx="501648" cy="290844"/>
              </a:xfrm>
              <a:prstGeom prst="line">
                <a:avLst/>
              </a:prstGeom>
              <a:noFill/>
              <a:ln w="28575">
                <a:solidFill>
                  <a:schemeClr val="tx1">
                    <a:lumMod val="50000"/>
                    <a:lumOff val="50000"/>
                  </a:schemeClr>
                </a:solidFill>
                <a:round/>
                <a:headEnd type="triangle" w="med" len="med"/>
                <a:tailEnd/>
              </a:ln>
            </p:spPr>
            <p:txBody>
              <a:bodyPr wrap="none" anchor="ctr"/>
              <a:lstStyle/>
              <a:p>
                <a:endParaRPr lang="en-US" sz="1896" dirty="0"/>
              </a:p>
            </p:txBody>
          </p:sp>
        </p:grpSp>
        <p:grpSp>
          <p:nvGrpSpPr>
            <p:cNvPr id="6" name="Group 55"/>
            <p:cNvGrpSpPr/>
            <p:nvPr/>
          </p:nvGrpSpPr>
          <p:grpSpPr>
            <a:xfrm>
              <a:off x="4725009" y="1753044"/>
              <a:ext cx="4114191" cy="1643410"/>
              <a:chOff x="4725009" y="1545851"/>
              <a:chExt cx="4114191" cy="1643410"/>
            </a:xfrm>
          </p:grpSpPr>
          <p:sp>
            <p:nvSpPr>
              <p:cNvPr id="67" name="Line 14"/>
              <p:cNvSpPr>
                <a:spLocks noChangeShapeType="1"/>
              </p:cNvSpPr>
              <p:nvPr/>
            </p:nvSpPr>
            <p:spPr bwMode="auto">
              <a:xfrm flipV="1">
                <a:off x="4725009" y="1904999"/>
                <a:ext cx="1523392" cy="818065"/>
              </a:xfrm>
              <a:prstGeom prst="line">
                <a:avLst/>
              </a:prstGeom>
              <a:noFill/>
              <a:ln w="28575">
                <a:solidFill>
                  <a:schemeClr val="tx1">
                    <a:lumMod val="50000"/>
                    <a:lumOff val="50000"/>
                  </a:schemeClr>
                </a:solidFill>
                <a:round/>
                <a:headEnd type="triangle" w="med" len="med"/>
                <a:tailEnd/>
              </a:ln>
            </p:spPr>
            <p:txBody>
              <a:bodyPr wrap="none" anchor="ctr"/>
              <a:lstStyle/>
              <a:p>
                <a:endParaRPr lang="en-US" sz="1896" dirty="0"/>
              </a:p>
            </p:txBody>
          </p:sp>
          <p:sp>
            <p:nvSpPr>
              <p:cNvPr id="68" name="Rectangle 18"/>
              <p:cNvSpPr>
                <a:spLocks noChangeArrowheads="1"/>
              </p:cNvSpPr>
              <p:nvPr/>
            </p:nvSpPr>
            <p:spPr bwMode="auto">
              <a:xfrm>
                <a:off x="6324600" y="1545851"/>
                <a:ext cx="2514600" cy="1643410"/>
              </a:xfrm>
              <a:prstGeom prst="rect">
                <a:avLst/>
              </a:prstGeom>
              <a:noFill/>
              <a:ln w="9525">
                <a:noFill/>
                <a:miter lim="800000"/>
                <a:headEnd/>
                <a:tailEnd/>
              </a:ln>
            </p:spPr>
            <p:txBody>
              <a:bodyPr wrap="square">
                <a:spAutoFit/>
              </a:bodyPr>
              <a:lstStyle/>
              <a:p>
                <a:pPr eaLnBrk="0" hangingPunct="0">
                  <a:spcBef>
                    <a:spcPct val="15000"/>
                  </a:spcBef>
                  <a:spcAft>
                    <a:spcPct val="15000"/>
                  </a:spcAft>
                </a:pPr>
                <a:r>
                  <a:rPr lang="en-US" sz="1359" b="1" dirty="0"/>
                  <a:t>12b-1: </a:t>
                </a:r>
              </a:p>
              <a:p>
                <a:pPr eaLnBrk="0" hangingPunct="0">
                  <a:spcBef>
                    <a:spcPct val="15000"/>
                  </a:spcBef>
                  <a:spcAft>
                    <a:spcPct val="15000"/>
                  </a:spcAft>
                </a:pPr>
                <a:r>
                  <a:rPr lang="en-US" sz="1359" dirty="0">
                    <a:solidFill>
                      <a:srgbClr val="000000"/>
                    </a:solidFill>
                  </a:rPr>
                  <a:t>Paid by mutual funds from fund assets for broker commissions, marketing expenses and other administrative services</a:t>
                </a:r>
                <a:r>
                  <a:rPr lang="en-US" sz="1359" dirty="0">
                    <a:solidFill>
                      <a:srgbClr val="000000"/>
                    </a:solidFill>
                    <a:latin typeface="Arial Narrow" pitchFamily="34" charset="0"/>
                  </a:rPr>
                  <a:t>.</a:t>
                </a:r>
              </a:p>
            </p:txBody>
          </p:sp>
        </p:grpSp>
        <p:grpSp>
          <p:nvGrpSpPr>
            <p:cNvPr id="7" name="Group 27"/>
            <p:cNvGrpSpPr/>
            <p:nvPr/>
          </p:nvGrpSpPr>
          <p:grpSpPr>
            <a:xfrm>
              <a:off x="207916" y="2019486"/>
              <a:ext cx="3144884" cy="1336970"/>
              <a:chOff x="207916" y="1812293"/>
              <a:chExt cx="3144884" cy="1336970"/>
            </a:xfrm>
          </p:grpSpPr>
          <p:sp>
            <p:nvSpPr>
              <p:cNvPr id="65" name="Line 13"/>
              <p:cNvSpPr>
                <a:spLocks noChangeShapeType="1"/>
              </p:cNvSpPr>
              <p:nvPr/>
            </p:nvSpPr>
            <p:spPr bwMode="auto">
              <a:xfrm flipH="1" flipV="1">
                <a:off x="2497520" y="2573798"/>
                <a:ext cx="855280" cy="575465"/>
              </a:xfrm>
              <a:prstGeom prst="line">
                <a:avLst/>
              </a:prstGeom>
              <a:noFill/>
              <a:ln w="28575">
                <a:solidFill>
                  <a:schemeClr val="tx1">
                    <a:lumMod val="50000"/>
                    <a:lumOff val="50000"/>
                  </a:schemeClr>
                </a:solidFill>
                <a:round/>
                <a:headEnd type="triangle" w="med" len="med"/>
                <a:tailEnd/>
              </a:ln>
            </p:spPr>
            <p:txBody>
              <a:bodyPr wrap="none" anchor="ctr"/>
              <a:lstStyle/>
              <a:p>
                <a:endParaRPr lang="en-US" sz="1896" dirty="0"/>
              </a:p>
            </p:txBody>
          </p:sp>
          <p:sp>
            <p:nvSpPr>
              <p:cNvPr id="66" name="Rectangle 19"/>
              <p:cNvSpPr>
                <a:spLocks noChangeArrowheads="1"/>
              </p:cNvSpPr>
              <p:nvPr/>
            </p:nvSpPr>
            <p:spPr bwMode="auto">
              <a:xfrm>
                <a:off x="207916" y="1812293"/>
                <a:ext cx="2362201" cy="1082752"/>
              </a:xfrm>
              <a:prstGeom prst="rect">
                <a:avLst/>
              </a:prstGeom>
              <a:noFill/>
              <a:ln w="9525">
                <a:noFill/>
                <a:miter lim="800000"/>
                <a:headEnd/>
                <a:tailEnd/>
              </a:ln>
            </p:spPr>
            <p:txBody>
              <a:bodyPr wrap="square">
                <a:spAutoFit/>
              </a:bodyPr>
              <a:lstStyle/>
              <a:p>
                <a:pPr algn="r" eaLnBrk="0" hangingPunct="0">
                  <a:spcBef>
                    <a:spcPct val="15000"/>
                  </a:spcBef>
                  <a:spcAft>
                    <a:spcPct val="15000"/>
                  </a:spcAft>
                </a:pPr>
                <a:r>
                  <a:rPr lang="en-US" sz="1359" b="1" dirty="0"/>
                  <a:t>Investment Management: </a:t>
                </a:r>
                <a:br>
                  <a:rPr lang="en-US" sz="1359" b="1" dirty="0">
                    <a:solidFill>
                      <a:schemeClr val="tx1">
                        <a:lumMod val="65000"/>
                        <a:lumOff val="35000"/>
                      </a:schemeClr>
                    </a:solidFill>
                  </a:rPr>
                </a:br>
                <a:r>
                  <a:rPr lang="en-US" sz="1359" dirty="0">
                    <a:solidFill>
                      <a:srgbClr val="000000"/>
                    </a:solidFill>
                  </a:rPr>
                  <a:t>A percentage of assets invested.</a:t>
                </a:r>
                <a:br>
                  <a:rPr lang="en-US" sz="1359" dirty="0">
                    <a:solidFill>
                      <a:srgbClr val="000000"/>
                    </a:solidFill>
                  </a:rPr>
                </a:br>
                <a:r>
                  <a:rPr lang="en-US" sz="1359" dirty="0">
                    <a:solidFill>
                      <a:srgbClr val="000000"/>
                    </a:solidFill>
                  </a:rPr>
                  <a:t> Deducted from the return.</a:t>
                </a:r>
              </a:p>
            </p:txBody>
          </p:sp>
        </p:grpSp>
        <p:grpSp>
          <p:nvGrpSpPr>
            <p:cNvPr id="8" name="Group 57"/>
            <p:cNvGrpSpPr/>
            <p:nvPr/>
          </p:nvGrpSpPr>
          <p:grpSpPr>
            <a:xfrm>
              <a:off x="5029200" y="4779193"/>
              <a:ext cx="3962400" cy="1570320"/>
              <a:chOff x="5029200" y="4572000"/>
              <a:chExt cx="3962400" cy="1570320"/>
            </a:xfrm>
          </p:grpSpPr>
          <p:sp>
            <p:nvSpPr>
              <p:cNvPr id="63" name="Line 16"/>
              <p:cNvSpPr>
                <a:spLocks noChangeShapeType="1"/>
              </p:cNvSpPr>
              <p:nvPr/>
            </p:nvSpPr>
            <p:spPr bwMode="auto">
              <a:xfrm flipV="1">
                <a:off x="5029200" y="4724398"/>
                <a:ext cx="1219200" cy="0"/>
              </a:xfrm>
              <a:prstGeom prst="line">
                <a:avLst/>
              </a:prstGeom>
              <a:noFill/>
              <a:ln w="28575">
                <a:solidFill>
                  <a:schemeClr val="tx1">
                    <a:lumMod val="50000"/>
                    <a:lumOff val="50000"/>
                  </a:schemeClr>
                </a:solidFill>
                <a:round/>
                <a:headEnd type="triangle" w="med" len="med"/>
                <a:tailEnd/>
              </a:ln>
            </p:spPr>
            <p:txBody>
              <a:bodyPr wrap="none" anchor="ctr"/>
              <a:lstStyle/>
              <a:p>
                <a:endParaRPr lang="en-US" sz="1896" dirty="0"/>
              </a:p>
            </p:txBody>
          </p:sp>
          <p:sp>
            <p:nvSpPr>
              <p:cNvPr id="64" name="Rectangle 20"/>
              <p:cNvSpPr>
                <a:spLocks noChangeArrowheads="1"/>
              </p:cNvSpPr>
              <p:nvPr/>
            </p:nvSpPr>
            <p:spPr bwMode="auto">
              <a:xfrm>
                <a:off x="6324601" y="4572000"/>
                <a:ext cx="2666999" cy="1570320"/>
              </a:xfrm>
              <a:prstGeom prst="rect">
                <a:avLst/>
              </a:prstGeom>
              <a:noFill/>
              <a:ln w="9525">
                <a:noFill/>
                <a:miter lim="800000"/>
                <a:headEnd/>
                <a:tailEnd/>
              </a:ln>
            </p:spPr>
            <p:txBody>
              <a:bodyPr wrap="square">
                <a:spAutoFit/>
              </a:bodyPr>
              <a:lstStyle/>
              <a:p>
                <a:pPr eaLnBrk="0" hangingPunct="0"/>
                <a:r>
                  <a:rPr lang="en-US" sz="1359" b="1" dirty="0"/>
                  <a:t>Sub-TA: </a:t>
                </a:r>
              </a:p>
              <a:p>
                <a:pPr eaLnBrk="0" hangingPunct="0"/>
                <a:r>
                  <a:rPr lang="en-US" sz="1359" dirty="0">
                    <a:solidFill>
                      <a:srgbClr val="000000"/>
                    </a:solidFill>
                  </a:rPr>
                  <a:t>Recordkeeping and other services related to participant shares often go to a third party called a sub-transfer agent.</a:t>
                </a:r>
              </a:p>
            </p:txBody>
          </p:sp>
        </p:grpSp>
        <p:sp>
          <p:nvSpPr>
            <p:cNvPr id="59" name="Text Box 22"/>
            <p:cNvSpPr txBox="1">
              <a:spLocks noChangeArrowheads="1"/>
            </p:cNvSpPr>
            <p:nvPr/>
          </p:nvSpPr>
          <p:spPr bwMode="auto">
            <a:xfrm>
              <a:off x="2997200" y="3764444"/>
              <a:ext cx="1187816" cy="409195"/>
            </a:xfrm>
            <a:prstGeom prst="rect">
              <a:avLst/>
            </a:prstGeom>
            <a:noFill/>
            <a:ln w="9525">
              <a:noFill/>
              <a:miter lim="800000"/>
              <a:headEnd/>
              <a:tailEnd/>
            </a:ln>
          </p:spPr>
          <p:txBody>
            <a:bodyPr wrap="none">
              <a:spAutoFit/>
            </a:bodyPr>
            <a:lstStyle/>
            <a:p>
              <a:pPr eaLnBrk="0" hangingPunct="0">
                <a:lnSpc>
                  <a:spcPct val="85000"/>
                </a:lnSpc>
              </a:pPr>
              <a:r>
                <a:rPr lang="en-US" sz="1165" dirty="0">
                  <a:solidFill>
                    <a:schemeClr val="bg2">
                      <a:lumMod val="25000"/>
                    </a:schemeClr>
                  </a:solidFill>
                  <a:latin typeface="Arial Narrow" pitchFamily="34" charset="0"/>
                </a:rPr>
                <a:t>Investment </a:t>
              </a:r>
            </a:p>
            <a:p>
              <a:pPr eaLnBrk="0" hangingPunct="0">
                <a:lnSpc>
                  <a:spcPct val="85000"/>
                </a:lnSpc>
              </a:pPr>
              <a:r>
                <a:rPr lang="en-US" sz="1165" dirty="0">
                  <a:solidFill>
                    <a:schemeClr val="bg2">
                      <a:lumMod val="25000"/>
                    </a:schemeClr>
                  </a:solidFill>
                  <a:latin typeface="Arial Narrow" pitchFamily="34" charset="0"/>
                </a:rPr>
                <a:t>Management Fee</a:t>
              </a:r>
            </a:p>
          </p:txBody>
        </p:sp>
        <p:sp>
          <p:nvSpPr>
            <p:cNvPr id="60" name="Text Box 23"/>
            <p:cNvSpPr txBox="1">
              <a:spLocks noChangeArrowheads="1"/>
            </p:cNvSpPr>
            <p:nvPr/>
          </p:nvSpPr>
          <p:spPr bwMode="auto">
            <a:xfrm>
              <a:off x="4332288" y="3110394"/>
              <a:ext cx="832727" cy="279844"/>
            </a:xfrm>
            <a:prstGeom prst="rect">
              <a:avLst/>
            </a:prstGeom>
            <a:noFill/>
            <a:ln w="9525">
              <a:noFill/>
              <a:miter lim="800000"/>
              <a:headEnd/>
              <a:tailEnd/>
            </a:ln>
          </p:spPr>
          <p:txBody>
            <a:bodyPr wrap="none">
              <a:spAutoFit/>
            </a:bodyPr>
            <a:lstStyle/>
            <a:p>
              <a:pPr eaLnBrk="0" hangingPunct="0"/>
              <a:r>
                <a:rPr lang="en-US" sz="1165" dirty="0">
                  <a:solidFill>
                    <a:schemeClr val="bg1"/>
                  </a:solidFill>
                  <a:latin typeface="Arial Narrow" pitchFamily="34" charset="0"/>
                </a:rPr>
                <a:t>12b-1 Fees</a:t>
              </a:r>
            </a:p>
          </p:txBody>
        </p:sp>
        <p:sp>
          <p:nvSpPr>
            <p:cNvPr id="61" name="Text Box 24"/>
            <p:cNvSpPr txBox="1">
              <a:spLocks noChangeArrowheads="1"/>
            </p:cNvSpPr>
            <p:nvPr/>
          </p:nvSpPr>
          <p:spPr bwMode="auto">
            <a:xfrm>
              <a:off x="4654550" y="3729523"/>
              <a:ext cx="1027613" cy="409195"/>
            </a:xfrm>
            <a:prstGeom prst="rect">
              <a:avLst/>
            </a:prstGeom>
            <a:noFill/>
            <a:ln w="9525">
              <a:noFill/>
              <a:miter lim="800000"/>
              <a:headEnd/>
              <a:tailEnd/>
            </a:ln>
          </p:spPr>
          <p:txBody>
            <a:bodyPr wrap="none">
              <a:spAutoFit/>
            </a:bodyPr>
            <a:lstStyle/>
            <a:p>
              <a:pPr eaLnBrk="0" hangingPunct="0">
                <a:lnSpc>
                  <a:spcPct val="85000"/>
                </a:lnSpc>
              </a:pPr>
              <a:r>
                <a:rPr lang="en-US" sz="1165" dirty="0">
                  <a:solidFill>
                    <a:schemeClr val="bg1"/>
                  </a:solidFill>
                  <a:latin typeface="Arial Narrow" pitchFamily="34" charset="0"/>
                </a:rPr>
                <a:t>Shareholder </a:t>
              </a:r>
            </a:p>
            <a:p>
              <a:pPr eaLnBrk="0" hangingPunct="0">
                <a:lnSpc>
                  <a:spcPct val="85000"/>
                </a:lnSpc>
              </a:pPr>
              <a:r>
                <a:rPr lang="en-US" sz="1165" dirty="0">
                  <a:solidFill>
                    <a:schemeClr val="bg1"/>
                  </a:solidFill>
                  <a:latin typeface="Arial Narrow" pitchFamily="34" charset="0"/>
                </a:rPr>
                <a:t>Servicing Fees</a:t>
              </a:r>
            </a:p>
          </p:txBody>
        </p:sp>
        <p:sp>
          <p:nvSpPr>
            <p:cNvPr id="62" name="Text Box 25"/>
            <p:cNvSpPr txBox="1">
              <a:spLocks noChangeArrowheads="1"/>
            </p:cNvSpPr>
            <p:nvPr/>
          </p:nvSpPr>
          <p:spPr bwMode="auto">
            <a:xfrm>
              <a:off x="4537075" y="4254981"/>
              <a:ext cx="1477963" cy="566228"/>
            </a:xfrm>
            <a:prstGeom prst="rect">
              <a:avLst/>
            </a:prstGeom>
            <a:noFill/>
            <a:ln w="9525">
              <a:noFill/>
              <a:miter lim="800000"/>
              <a:headEnd/>
              <a:tailEnd/>
            </a:ln>
          </p:spPr>
          <p:txBody>
            <a:bodyPr>
              <a:spAutoFit/>
            </a:bodyPr>
            <a:lstStyle/>
            <a:p>
              <a:pPr eaLnBrk="0" hangingPunct="0">
                <a:lnSpc>
                  <a:spcPct val="85000"/>
                </a:lnSpc>
              </a:pPr>
              <a:r>
                <a:rPr lang="en-US" sz="1165" dirty="0">
                  <a:solidFill>
                    <a:schemeClr val="bg1"/>
                  </a:solidFill>
                  <a:latin typeface="Arial Narrow" pitchFamily="34" charset="0"/>
                </a:rPr>
                <a:t>Sub-TA </a:t>
              </a:r>
              <a:br>
                <a:rPr lang="en-US" sz="1165" dirty="0">
                  <a:solidFill>
                    <a:schemeClr val="bg1"/>
                  </a:solidFill>
                  <a:latin typeface="Arial Narrow" pitchFamily="34" charset="0"/>
                </a:rPr>
              </a:br>
              <a:r>
                <a:rPr lang="en-US" sz="1165" dirty="0">
                  <a:solidFill>
                    <a:schemeClr val="bg1"/>
                  </a:solidFill>
                  <a:latin typeface="Arial Narrow" pitchFamily="34" charset="0"/>
                </a:rPr>
                <a:t>(Agency </a:t>
              </a:r>
              <a:br>
                <a:rPr lang="en-US" sz="1165" dirty="0">
                  <a:solidFill>
                    <a:schemeClr val="bg1"/>
                  </a:solidFill>
                  <a:latin typeface="Arial Narrow" pitchFamily="34" charset="0"/>
                </a:rPr>
              </a:br>
              <a:r>
                <a:rPr lang="en-US" sz="1165" dirty="0">
                  <a:solidFill>
                    <a:schemeClr val="bg1"/>
                  </a:solidFill>
                  <a:latin typeface="Arial Narrow" pitchFamily="34" charset="0"/>
                </a:rPr>
                <a:t>Transfer Fees)</a:t>
              </a:r>
            </a:p>
          </p:txBody>
        </p:sp>
      </p:grpSp>
    </p:spTree>
    <p:extLst>
      <p:ext uri="{BB962C8B-B14F-4D97-AF65-F5344CB8AC3E}">
        <p14:creationId xmlns:p14="http://schemas.microsoft.com/office/powerpoint/2010/main" val="37146645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a:lstStyle/>
          <a:p>
            <a:r>
              <a:rPr lang="en-US" dirty="0">
                <a:solidFill>
                  <a:schemeClr val="accent5">
                    <a:lumMod val="75000"/>
                  </a:schemeClr>
                </a:solidFill>
              </a:rPr>
              <a:t>Independent Investment Due Diligence</a:t>
            </a:r>
          </a:p>
        </p:txBody>
      </p:sp>
      <p:sp>
        <p:nvSpPr>
          <p:cNvPr id="15" name="Content Placeholder 14"/>
          <p:cNvSpPr>
            <a:spLocks noGrp="1"/>
          </p:cNvSpPr>
          <p:nvPr>
            <p:ph sz="quarter" idx="1"/>
          </p:nvPr>
        </p:nvSpPr>
        <p:spPr>
          <a:xfrm>
            <a:off x="457200" y="1371600"/>
            <a:ext cx="3429000" cy="1981200"/>
          </a:xfrm>
        </p:spPr>
        <p:txBody>
          <a:bodyPr/>
          <a:lstStyle/>
          <a:p>
            <a:pPr marL="0" indent="0">
              <a:buNone/>
            </a:pPr>
            <a:r>
              <a:rPr lang="en-US" sz="2400" dirty="0"/>
              <a:t>The </a:t>
            </a:r>
            <a:r>
              <a:rPr lang="en-US" sz="2400" b="1" dirty="0"/>
              <a:t>Fiduciary Investment Review</a:t>
            </a:r>
            <a:r>
              <a:rPr lang="en-US" sz="2400" dirty="0"/>
              <a:t> includes recommendations for fund additions, deletions and replacements</a:t>
            </a:r>
          </a:p>
          <a:p>
            <a:endParaRPr lang="en-US" dirty="0"/>
          </a:p>
        </p:txBody>
      </p:sp>
      <p:sp>
        <p:nvSpPr>
          <p:cNvPr id="25603" name="Rectangle 2"/>
          <p:cNvSpPr>
            <a:spLocks noChangeArrowheads="1"/>
          </p:cNvSpPr>
          <p:nvPr/>
        </p:nvSpPr>
        <p:spPr bwMode="auto">
          <a:xfrm>
            <a:off x="5865813" y="4556158"/>
            <a:ext cx="2058987" cy="244442"/>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050" dirty="0"/>
              <a:t>Sample Scorecard Report Excerpts</a:t>
            </a:r>
          </a:p>
        </p:txBody>
      </p:sp>
      <p:grpSp>
        <p:nvGrpSpPr>
          <p:cNvPr id="2" name="Group 4"/>
          <p:cNvGrpSpPr>
            <a:grpSpLocks/>
          </p:cNvGrpSpPr>
          <p:nvPr/>
        </p:nvGrpSpPr>
        <p:grpSpPr bwMode="auto">
          <a:xfrm>
            <a:off x="6019800" y="4800600"/>
            <a:ext cx="1714500" cy="1071562"/>
            <a:chOff x="3648" y="3165"/>
            <a:chExt cx="1080" cy="675"/>
          </a:xfrm>
        </p:grpSpPr>
        <p:sp>
          <p:nvSpPr>
            <p:cNvPr id="25609" name="Rectangle 5"/>
            <p:cNvSpPr>
              <a:spLocks noChangeArrowheads="1"/>
            </p:cNvSpPr>
            <p:nvPr/>
          </p:nvSpPr>
          <p:spPr bwMode="auto">
            <a:xfrm>
              <a:off x="3715" y="3385"/>
              <a:ext cx="962" cy="384"/>
            </a:xfrm>
            <a:prstGeom prst="rect">
              <a:avLst/>
            </a:prstGeom>
            <a:noFill/>
            <a:ln w="9525">
              <a:noFill/>
              <a:miter lim="800000"/>
              <a:headEnd/>
              <a:tailEnd/>
            </a:ln>
          </p:spPr>
          <p:txBody>
            <a:bodyPr lIns="0" tIns="0" rIns="0" bIns="0">
              <a:spAutoFit/>
            </a:bodyPr>
            <a:lstStyle/>
            <a:p>
              <a:pPr>
                <a:tabLst>
                  <a:tab pos="803275" algn="l"/>
                </a:tabLst>
              </a:pPr>
              <a:r>
                <a:rPr lang="en-US" sz="1000" b="1" i="0" dirty="0">
                  <a:solidFill>
                    <a:srgbClr val="000000"/>
                  </a:solidFill>
                </a:rPr>
                <a:t>Good</a:t>
              </a:r>
              <a:r>
                <a:rPr lang="en-US" sz="1000" i="0" dirty="0">
                  <a:solidFill>
                    <a:srgbClr val="000000"/>
                  </a:solidFill>
                </a:rPr>
                <a:t>	9-10 Points</a:t>
              </a:r>
            </a:p>
            <a:p>
              <a:pPr>
                <a:tabLst>
                  <a:tab pos="803275" algn="l"/>
                </a:tabLst>
              </a:pPr>
              <a:r>
                <a:rPr lang="en-US" sz="1000" b="1" i="0" dirty="0">
                  <a:solidFill>
                    <a:srgbClr val="000000"/>
                  </a:solidFill>
                </a:rPr>
                <a:t>Acceptable</a:t>
              </a:r>
              <a:r>
                <a:rPr lang="en-US" sz="1000" i="0" dirty="0">
                  <a:solidFill>
                    <a:srgbClr val="000000"/>
                  </a:solidFill>
                </a:rPr>
                <a:t>	7-8 Points</a:t>
              </a:r>
            </a:p>
            <a:p>
              <a:pPr>
                <a:tabLst>
                  <a:tab pos="803275" algn="l"/>
                </a:tabLst>
              </a:pPr>
              <a:r>
                <a:rPr lang="en-US" sz="1000" b="1" i="0" dirty="0">
                  <a:solidFill>
                    <a:srgbClr val="000000"/>
                  </a:solidFill>
                </a:rPr>
                <a:t>Watch List</a:t>
              </a:r>
              <a:r>
                <a:rPr lang="en-US" sz="1000" i="0" dirty="0">
                  <a:solidFill>
                    <a:srgbClr val="000000"/>
                  </a:solidFill>
                </a:rPr>
                <a:t>	5-6 Points</a:t>
              </a:r>
            </a:p>
            <a:p>
              <a:pPr>
                <a:tabLst>
                  <a:tab pos="803275" algn="l"/>
                </a:tabLst>
              </a:pPr>
              <a:r>
                <a:rPr lang="en-US" sz="1000" b="1" i="0" dirty="0">
                  <a:solidFill>
                    <a:srgbClr val="000000"/>
                  </a:solidFill>
                </a:rPr>
                <a:t>Poor</a:t>
              </a:r>
              <a:r>
                <a:rPr lang="en-US" sz="1000" i="0" dirty="0">
                  <a:solidFill>
                    <a:srgbClr val="000000"/>
                  </a:solidFill>
                </a:rPr>
                <a:t>	0-4 Points</a:t>
              </a:r>
            </a:p>
          </p:txBody>
        </p:sp>
        <p:sp>
          <p:nvSpPr>
            <p:cNvPr id="25610" name="Freeform 6"/>
            <p:cNvSpPr>
              <a:spLocks/>
            </p:cNvSpPr>
            <p:nvPr/>
          </p:nvSpPr>
          <p:spPr bwMode="auto">
            <a:xfrm>
              <a:off x="3648" y="3165"/>
              <a:ext cx="1080" cy="166"/>
            </a:xfrm>
            <a:custGeom>
              <a:avLst/>
              <a:gdLst>
                <a:gd name="T0" fmla="*/ 0 w 2002"/>
                <a:gd name="T1" fmla="*/ 0 h 141"/>
                <a:gd name="T2" fmla="*/ 0 w 2002"/>
                <a:gd name="T3" fmla="*/ 1003 h 141"/>
                <a:gd name="T4" fmla="*/ 1 w 2002"/>
                <a:gd name="T5" fmla="*/ 1003 h 141"/>
                <a:gd name="T6" fmla="*/ 1 w 2002"/>
                <a:gd name="T7" fmla="*/ 0 h 141"/>
                <a:gd name="T8" fmla="*/ 0 w 2002"/>
                <a:gd name="T9" fmla="*/ 0 h 141"/>
                <a:gd name="T10" fmla="*/ 0 w 2002"/>
                <a:gd name="T11" fmla="*/ 0 h 141"/>
                <a:gd name="T12" fmla="*/ 0 60000 65536"/>
                <a:gd name="T13" fmla="*/ 0 60000 65536"/>
                <a:gd name="T14" fmla="*/ 0 60000 65536"/>
                <a:gd name="T15" fmla="*/ 0 60000 65536"/>
                <a:gd name="T16" fmla="*/ 0 60000 65536"/>
                <a:gd name="T17" fmla="*/ 0 60000 65536"/>
                <a:gd name="T18" fmla="*/ 0 w 2002"/>
                <a:gd name="T19" fmla="*/ 0 h 141"/>
                <a:gd name="T20" fmla="*/ 2002 w 2002"/>
                <a:gd name="T21" fmla="*/ 141 h 141"/>
              </a:gdLst>
              <a:ahLst/>
              <a:cxnLst>
                <a:cxn ang="T12">
                  <a:pos x="T0" y="T1"/>
                </a:cxn>
                <a:cxn ang="T13">
                  <a:pos x="T2" y="T3"/>
                </a:cxn>
                <a:cxn ang="T14">
                  <a:pos x="T4" y="T5"/>
                </a:cxn>
                <a:cxn ang="T15">
                  <a:pos x="T6" y="T7"/>
                </a:cxn>
                <a:cxn ang="T16">
                  <a:pos x="T8" y="T9"/>
                </a:cxn>
                <a:cxn ang="T17">
                  <a:pos x="T10" y="T11"/>
                </a:cxn>
              </a:cxnLst>
              <a:rect l="T18" t="T19" r="T20" b="T21"/>
              <a:pathLst>
                <a:path w="2002" h="141">
                  <a:moveTo>
                    <a:pt x="0" y="0"/>
                  </a:moveTo>
                  <a:lnTo>
                    <a:pt x="0" y="141"/>
                  </a:lnTo>
                  <a:lnTo>
                    <a:pt x="2002" y="141"/>
                  </a:lnTo>
                  <a:lnTo>
                    <a:pt x="2002" y="0"/>
                  </a:lnTo>
                  <a:lnTo>
                    <a:pt x="0" y="0"/>
                  </a:lnTo>
                  <a:close/>
                </a:path>
              </a:pathLst>
            </a:custGeom>
            <a:solidFill>
              <a:schemeClr val="tx1"/>
            </a:solidFill>
            <a:ln w="9525">
              <a:noFill/>
              <a:round/>
              <a:headEnd/>
              <a:tailEnd/>
            </a:ln>
          </p:spPr>
          <p:txBody>
            <a:bodyPr/>
            <a:lstStyle/>
            <a:p>
              <a:endParaRPr lang="en-US" dirty="0"/>
            </a:p>
          </p:txBody>
        </p:sp>
        <p:sp>
          <p:nvSpPr>
            <p:cNvPr id="25611" name="Rectangle 7"/>
            <p:cNvSpPr>
              <a:spLocks noChangeArrowheads="1"/>
            </p:cNvSpPr>
            <p:nvPr/>
          </p:nvSpPr>
          <p:spPr bwMode="auto">
            <a:xfrm>
              <a:off x="3752" y="3195"/>
              <a:ext cx="916" cy="96"/>
            </a:xfrm>
            <a:prstGeom prst="rect">
              <a:avLst/>
            </a:prstGeom>
            <a:noFill/>
            <a:ln w="9525">
              <a:noFill/>
              <a:miter lim="800000"/>
              <a:headEnd/>
              <a:tailEnd/>
            </a:ln>
          </p:spPr>
          <p:txBody>
            <a:bodyPr wrap="none" lIns="0" tIns="0" rIns="0" bIns="0">
              <a:spAutoFit/>
            </a:bodyPr>
            <a:lstStyle/>
            <a:p>
              <a:r>
                <a:rPr lang="en-US" sz="1000" b="1" dirty="0">
                  <a:solidFill>
                    <a:schemeClr val="bg1"/>
                  </a:solidFill>
                </a:rPr>
                <a:t>Scorecard Point System</a:t>
              </a:r>
              <a:endParaRPr lang="en-US" i="0" dirty="0">
                <a:solidFill>
                  <a:schemeClr val="bg1"/>
                </a:solidFill>
              </a:endParaRPr>
            </a:p>
          </p:txBody>
        </p:sp>
        <p:sp>
          <p:nvSpPr>
            <p:cNvPr id="25612" name="Rectangle 8"/>
            <p:cNvSpPr>
              <a:spLocks noChangeArrowheads="1"/>
            </p:cNvSpPr>
            <p:nvPr/>
          </p:nvSpPr>
          <p:spPr bwMode="auto">
            <a:xfrm>
              <a:off x="3648" y="3168"/>
              <a:ext cx="1080" cy="672"/>
            </a:xfrm>
            <a:prstGeom prst="rect">
              <a:avLst/>
            </a:prstGeom>
            <a:noFill/>
            <a:ln w="12700">
              <a:solidFill>
                <a:srgbClr val="5F5F5F"/>
              </a:solidFill>
              <a:miter lim="800000"/>
              <a:headEnd/>
              <a:tailEnd/>
            </a:ln>
          </p:spPr>
          <p:txBody>
            <a:bodyPr wrap="none" anchor="ctr"/>
            <a:lstStyle/>
            <a:p>
              <a:pPr algn="ctr"/>
              <a:endParaRPr lang="en-US" i="0" dirty="0"/>
            </a:p>
          </p:txBody>
        </p:sp>
        <p:sp>
          <p:nvSpPr>
            <p:cNvPr id="25613" name="Line 9"/>
            <p:cNvSpPr>
              <a:spLocks noChangeShapeType="1"/>
            </p:cNvSpPr>
            <p:nvPr/>
          </p:nvSpPr>
          <p:spPr bwMode="auto">
            <a:xfrm>
              <a:off x="3648" y="3329"/>
              <a:ext cx="1080" cy="0"/>
            </a:xfrm>
            <a:prstGeom prst="line">
              <a:avLst/>
            </a:prstGeom>
            <a:noFill/>
            <a:ln w="9525">
              <a:solidFill>
                <a:srgbClr val="5F5F5F"/>
              </a:solidFill>
              <a:round/>
              <a:headEnd/>
              <a:tailEnd/>
            </a:ln>
          </p:spPr>
          <p:txBody>
            <a:bodyPr wrap="none" anchor="ctr"/>
            <a:lstStyle/>
            <a:p>
              <a:endParaRPr lang="en-US" dirty="0"/>
            </a:p>
          </p:txBody>
        </p:sp>
      </p:grpSp>
      <p:pic>
        <p:nvPicPr>
          <p:cNvPr id="25606" name="Picture 10"/>
          <p:cNvPicPr>
            <a:picLocks noChangeAspect="1" noChangeArrowheads="1"/>
          </p:cNvPicPr>
          <p:nvPr/>
        </p:nvPicPr>
        <p:blipFill>
          <a:blip r:embed="rId3" cstate="print"/>
          <a:srcRect l="20670" t="16891" r="7751" b="17336"/>
          <a:stretch>
            <a:fillRect/>
          </a:stretch>
        </p:blipFill>
        <p:spPr bwMode="auto">
          <a:xfrm>
            <a:off x="4191000" y="1295400"/>
            <a:ext cx="4268788" cy="2941637"/>
          </a:xfrm>
          <a:prstGeom prst="rect">
            <a:avLst/>
          </a:prstGeom>
          <a:noFill/>
          <a:ln w="9525">
            <a:solidFill>
              <a:schemeClr val="tx1"/>
            </a:solidFill>
            <a:miter lim="800000"/>
            <a:headEnd/>
            <a:tailEnd/>
          </a:ln>
        </p:spPr>
      </p:pic>
      <p:pic>
        <p:nvPicPr>
          <p:cNvPr id="25607" name="Picture 11"/>
          <p:cNvPicPr>
            <a:picLocks noChangeAspect="1" noChangeArrowheads="1"/>
          </p:cNvPicPr>
          <p:nvPr/>
        </p:nvPicPr>
        <p:blipFill>
          <a:blip r:embed="rId4" cstate="print"/>
          <a:srcRect l="20335" t="16669" r="7501" b="32559"/>
          <a:stretch>
            <a:fillRect/>
          </a:stretch>
        </p:blipFill>
        <p:spPr bwMode="auto">
          <a:xfrm>
            <a:off x="533400" y="3352800"/>
            <a:ext cx="4972050" cy="2624138"/>
          </a:xfrm>
          <a:prstGeom prst="rect">
            <a:avLst/>
          </a:prstGeom>
          <a:noFill/>
          <a:ln w="9525">
            <a:solidFill>
              <a:schemeClr val="tx1"/>
            </a:solid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5">
                    <a:lumMod val="75000"/>
                  </a:schemeClr>
                </a:solidFill>
              </a:rPr>
              <a:t>Style Box – Asset Allocation Strategies (Sample)</a:t>
            </a: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0" y="1229790"/>
            <a:ext cx="6737320" cy="4866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39228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5">
                    <a:lumMod val="75000"/>
                  </a:schemeClr>
                </a:solidFill>
              </a:rPr>
              <a:t>Style Box – Domestic Equity (Sample)</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295400"/>
            <a:ext cx="7464565" cy="4800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85642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118110"/>
            <a:ext cx="8229600" cy="990600"/>
          </a:xfrm>
        </p:spPr>
        <p:txBody>
          <a:bodyPr>
            <a:normAutofit/>
          </a:bodyPr>
          <a:lstStyle/>
          <a:p>
            <a:pPr eaLnBrk="1" hangingPunct="1"/>
            <a:r>
              <a:rPr lang="en-US" sz="2400" dirty="0">
                <a:solidFill>
                  <a:schemeClr val="accent5">
                    <a:lumMod val="75000"/>
                  </a:schemeClr>
                </a:solidFill>
              </a:rPr>
              <a:t>Introduction</a:t>
            </a:r>
          </a:p>
        </p:txBody>
      </p:sp>
      <p:pic>
        <p:nvPicPr>
          <p:cNvPr id="4" name="Picture 3">
            <a:extLst>
              <a:ext uri="{FF2B5EF4-FFF2-40B4-BE49-F238E27FC236}">
                <a16:creationId xmlns:a16="http://schemas.microsoft.com/office/drawing/2014/main" id="{21858D25-42F1-949C-A958-CB29625F992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691246" y="1295400"/>
            <a:ext cx="5913908" cy="4731127"/>
          </a:xfrm>
          <a:prstGeom prst="rect">
            <a:avLst/>
          </a:prstGeom>
        </p:spPr>
      </p:pic>
    </p:spTree>
    <p:extLst>
      <p:ext uri="{BB962C8B-B14F-4D97-AF65-F5344CB8AC3E}">
        <p14:creationId xmlns:p14="http://schemas.microsoft.com/office/powerpoint/2010/main" val="40848208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152400"/>
            <a:ext cx="8534400" cy="990600"/>
          </a:xfrm>
        </p:spPr>
        <p:txBody>
          <a:bodyPr/>
          <a:lstStyle/>
          <a:p>
            <a:r>
              <a:rPr lang="en-US" dirty="0">
                <a:solidFill>
                  <a:schemeClr val="accent5">
                    <a:lumMod val="75000"/>
                  </a:schemeClr>
                </a:solidFill>
              </a:rPr>
              <a:t>Style Box – Intl Equity, Fixed Income &amp; Specialty (Sample)</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8537" y="1272632"/>
            <a:ext cx="6878663" cy="4823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968986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ctrTitle" idx="4294967295"/>
          </p:nvPr>
        </p:nvSpPr>
        <p:spPr>
          <a:xfrm>
            <a:off x="1219200" y="3429000"/>
            <a:ext cx="6858000" cy="990600"/>
          </a:xfrm>
        </p:spPr>
        <p:txBody>
          <a:bodyPr anchor="ctr" anchorCtr="0">
            <a:noAutofit/>
          </a:bodyPr>
          <a:lstStyle/>
          <a:p>
            <a:pPr algn="ctr"/>
            <a:r>
              <a:rPr lang="en-US" sz="3600" baseline="30000" dirty="0">
                <a:latin typeface="Verdana" pitchFamily="34" charset="0"/>
              </a:rPr>
              <a:t>Investment Implementation</a:t>
            </a:r>
          </a:p>
        </p:txBody>
      </p:sp>
      <p:sp>
        <p:nvSpPr>
          <p:cNvPr id="9" name="Subtitle 8"/>
          <p:cNvSpPr>
            <a:spLocks noGrp="1"/>
          </p:cNvSpPr>
          <p:nvPr>
            <p:ph type="subTitle" idx="4294967295"/>
          </p:nvPr>
        </p:nvSpPr>
        <p:spPr>
          <a:xfrm>
            <a:off x="1219200" y="4572000"/>
            <a:ext cx="7010400" cy="1066800"/>
          </a:xfrm>
        </p:spPr>
        <p:txBody>
          <a:bodyPr>
            <a:noAutofit/>
          </a:bodyPr>
          <a:lstStyle/>
          <a:p>
            <a:r>
              <a:rPr lang="en-US" sz="1600" dirty="0"/>
              <a:t>“</a:t>
            </a:r>
            <a:r>
              <a:rPr lang="en-US" sz="1800" dirty="0"/>
              <a:t>Do It For Me (DIFM) or Do It Myself (DIM). </a:t>
            </a:r>
          </a:p>
          <a:p>
            <a:r>
              <a:rPr lang="en-US" sz="1800" b="1">
                <a:solidFill>
                  <a:srgbClr val="F79646"/>
                </a:solidFill>
                <a:ea typeface="Calibri" panose="020F0502020204030204" pitchFamily="34" charset="0"/>
                <a:cs typeface="Calibri" panose="020F0502020204030204" pitchFamily="34" charset="0"/>
              </a:rPr>
              <a:t>Leadership</a:t>
            </a:r>
            <a:r>
              <a:rPr lang="en-US" sz="1800" b="1">
                <a:solidFill>
                  <a:srgbClr val="2B8885"/>
                </a:solidFill>
                <a:ea typeface="Calibri" panose="020F0502020204030204" pitchFamily="34" charset="0"/>
                <a:cs typeface="Calibri" panose="020F0502020204030204" pitchFamily="34" charset="0"/>
              </a:rPr>
              <a:t> </a:t>
            </a:r>
            <a:r>
              <a:rPr lang="en-US" sz="1800" b="1" dirty="0">
                <a:solidFill>
                  <a:srgbClr val="9CA340"/>
                </a:solidFill>
                <a:ea typeface="Calibri" panose="020F0502020204030204" pitchFamily="34" charset="0"/>
                <a:cs typeface="Calibri" panose="020F0502020204030204" pitchFamily="34" charset="0"/>
              </a:rPr>
              <a:t>Driven </a:t>
            </a:r>
            <a:r>
              <a:rPr lang="en-US" sz="1800" b="1" dirty="0">
                <a:solidFill>
                  <a:srgbClr val="2B8885"/>
                </a:solidFill>
                <a:ea typeface="Calibri" panose="020F0502020204030204" pitchFamily="34" charset="0"/>
                <a:cs typeface="Calibri" panose="020F0502020204030204" pitchFamily="34" charset="0"/>
              </a:rPr>
              <a:t>Advisers</a:t>
            </a:r>
            <a:r>
              <a:rPr lang="en-US" sz="1800" dirty="0"/>
              <a:t> provides investment choices to assist Participants with this important responsibility.”</a:t>
            </a:r>
          </a:p>
        </p:txBody>
      </p:sp>
    </p:spTree>
    <p:extLst>
      <p:ext uri="{BB962C8B-B14F-4D97-AF65-F5344CB8AC3E}">
        <p14:creationId xmlns:p14="http://schemas.microsoft.com/office/powerpoint/2010/main" val="11360031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descr="Fork in the road sig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3508717" y="2890554"/>
            <a:ext cx="1827697" cy="1757646"/>
          </a:xfrm>
          <a:prstGeom prst="rect">
            <a:avLst/>
          </a:prstGeom>
          <a:noFill/>
          <a:extLst>
            <a:ext uri="{909E8E84-426E-40DD-AFC4-6F175D3DCCD1}">
              <a14:hiddenFill xmlns:a14="http://schemas.microsoft.com/office/drawing/2010/main">
                <a:solidFill>
                  <a:srgbClr val="FFFFFF"/>
                </a:solidFill>
              </a14:hiddenFill>
            </a:ext>
          </a:extLst>
        </p:spPr>
      </p:pic>
      <p:sp>
        <p:nvSpPr>
          <p:cNvPr id="15" name="Title 14"/>
          <p:cNvSpPr>
            <a:spLocks noGrp="1"/>
          </p:cNvSpPr>
          <p:nvPr>
            <p:ph type="title"/>
          </p:nvPr>
        </p:nvSpPr>
        <p:spPr/>
        <p:txBody>
          <a:bodyPr/>
          <a:lstStyle/>
          <a:p>
            <a:r>
              <a:rPr lang="en-US" dirty="0">
                <a:solidFill>
                  <a:schemeClr val="accent5">
                    <a:lumMod val="75000"/>
                  </a:schemeClr>
                </a:solidFill>
              </a:rPr>
              <a:t>Investment Implementation Options</a:t>
            </a:r>
          </a:p>
        </p:txBody>
      </p:sp>
      <p:grpSp>
        <p:nvGrpSpPr>
          <p:cNvPr id="2" name="Group 1">
            <a:extLst>
              <a:ext uri="{FF2B5EF4-FFF2-40B4-BE49-F238E27FC236}">
                <a16:creationId xmlns:a16="http://schemas.microsoft.com/office/drawing/2014/main" id="{136F02A7-1AFB-418A-B879-76321713CCCC}"/>
              </a:ext>
            </a:extLst>
          </p:cNvPr>
          <p:cNvGrpSpPr/>
          <p:nvPr/>
        </p:nvGrpSpPr>
        <p:grpSpPr>
          <a:xfrm>
            <a:off x="3328022" y="1483040"/>
            <a:ext cx="2189085" cy="1183960"/>
            <a:chOff x="3373515" y="1250003"/>
            <a:chExt cx="2189085" cy="1183960"/>
          </a:xfrm>
        </p:grpSpPr>
        <p:sp>
          <p:nvSpPr>
            <p:cNvPr id="14" name="Rounded Rectangle 13"/>
            <p:cNvSpPr/>
            <p:nvPr/>
          </p:nvSpPr>
          <p:spPr bwMode="auto">
            <a:xfrm>
              <a:off x="3373515" y="1250003"/>
              <a:ext cx="2189085" cy="1183960"/>
            </a:xfrm>
            <a:prstGeom prst="roundRect">
              <a:avLst/>
            </a:prstGeom>
            <a:solidFill>
              <a:schemeClr val="accent4">
                <a:lumMod val="90000"/>
                <a:lumOff val="10000"/>
              </a:schemeClr>
            </a:solidFill>
            <a:ln w="57150" cap="flat" cmpd="dbl"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1" u="none" strike="noStrike" cap="none" normalizeH="0" baseline="0" dirty="0">
                <a:ln>
                  <a:noFill/>
                </a:ln>
                <a:solidFill>
                  <a:schemeClr val="tx1"/>
                </a:solidFill>
                <a:effectLst/>
                <a:latin typeface="Arial" charset="0"/>
              </a:endParaRPr>
            </a:p>
          </p:txBody>
        </p:sp>
        <p:sp>
          <p:nvSpPr>
            <p:cNvPr id="17" name="TextBox 16"/>
            <p:cNvSpPr txBox="1"/>
            <p:nvPr/>
          </p:nvSpPr>
          <p:spPr>
            <a:xfrm>
              <a:off x="3474493" y="1518817"/>
              <a:ext cx="1423967" cy="738664"/>
            </a:xfrm>
            <a:prstGeom prst="rect">
              <a:avLst/>
            </a:prstGeom>
            <a:noFill/>
          </p:spPr>
          <p:txBody>
            <a:bodyPr wrap="square" rtlCol="0">
              <a:spAutoFit/>
            </a:bodyPr>
            <a:lstStyle/>
            <a:p>
              <a:r>
                <a:rPr lang="en-US" sz="1400" b="1" i="0" dirty="0">
                  <a:solidFill>
                    <a:schemeClr val="bg1"/>
                  </a:solidFill>
                </a:rPr>
                <a:t>Participant Investment Implementation</a:t>
              </a:r>
            </a:p>
          </p:txBody>
        </p:sp>
        <p:pic>
          <p:nvPicPr>
            <p:cNvPr id="7170" name="Picture 2" descr="File:I-blank.sv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8082" y="1420563"/>
              <a:ext cx="842840" cy="84284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765691" y="1672458"/>
              <a:ext cx="708954" cy="338554"/>
            </a:xfrm>
            <a:prstGeom prst="rect">
              <a:avLst/>
            </a:prstGeom>
            <a:noFill/>
          </p:spPr>
          <p:txBody>
            <a:bodyPr wrap="square" rtlCol="0">
              <a:spAutoFit/>
            </a:bodyPr>
            <a:lstStyle/>
            <a:p>
              <a:r>
                <a:rPr lang="en-US" sz="1600" b="1" i="0" dirty="0">
                  <a:solidFill>
                    <a:schemeClr val="bg1"/>
                  </a:solidFill>
                  <a:latin typeface="Arial Narrow" panose="020B0606020202030204" pitchFamily="34" charset="0"/>
                  <a:cs typeface="Arial" panose="020B0604020202020204" pitchFamily="34" charset="0"/>
                </a:rPr>
                <a:t>401(k)</a:t>
              </a:r>
            </a:p>
          </p:txBody>
        </p:sp>
      </p:grpSp>
      <p:pic>
        <p:nvPicPr>
          <p:cNvPr id="7173" name="Picture 5" descr="I want to do it mysel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35832" y="4152512"/>
            <a:ext cx="1904675" cy="1904675"/>
          </a:xfrm>
          <a:prstGeom prst="rect">
            <a:avLst/>
          </a:prstGeom>
          <a:noFill/>
          <a:extLst>
            <a:ext uri="{909E8E84-426E-40DD-AFC4-6F175D3DCCD1}">
              <a14:hiddenFill xmlns:a14="http://schemas.microsoft.com/office/drawing/2010/main">
                <a:solidFill>
                  <a:srgbClr val="FFFFFF"/>
                </a:solidFill>
              </a14:hiddenFill>
            </a:ext>
          </a:extLst>
        </p:spPr>
      </p:pic>
      <p:pic>
        <p:nvPicPr>
          <p:cNvPr id="7175" name="Picture 7" descr="I want you to do i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81599" y="4191000"/>
            <a:ext cx="1904675" cy="190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383698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anchor="b" anchorCtr="0">
            <a:normAutofit/>
          </a:bodyPr>
          <a:lstStyle/>
          <a:p>
            <a:r>
              <a:rPr lang="en-US" dirty="0">
                <a:solidFill>
                  <a:schemeClr val="accent5">
                    <a:lumMod val="75000"/>
                  </a:schemeClr>
                </a:solidFill>
              </a:rPr>
              <a:t>Investment Options</a:t>
            </a:r>
          </a:p>
        </p:txBody>
      </p:sp>
      <p:sp>
        <p:nvSpPr>
          <p:cNvPr id="3" name="Content Placeholder 2"/>
          <p:cNvSpPr>
            <a:spLocks noGrp="1"/>
          </p:cNvSpPr>
          <p:nvPr>
            <p:ph idx="1"/>
          </p:nvPr>
        </p:nvSpPr>
        <p:spPr>
          <a:xfrm>
            <a:off x="628650" y="1308496"/>
            <a:ext cx="8010854" cy="4330304"/>
          </a:xfrm>
        </p:spPr>
        <p:txBody>
          <a:bodyPr>
            <a:noAutofit/>
          </a:bodyPr>
          <a:lstStyle/>
          <a:p>
            <a:r>
              <a:rPr lang="en-US" sz="2400" b="1" dirty="0">
                <a:solidFill>
                  <a:srgbClr val="00549E"/>
                </a:solidFill>
              </a:rPr>
              <a:t>Core Mutual Fund Menu </a:t>
            </a:r>
            <a:r>
              <a:rPr lang="en-US" sz="2400" dirty="0">
                <a:solidFill>
                  <a:schemeClr val="tx1">
                    <a:lumMod val="65000"/>
                    <a:lumOff val="35000"/>
                  </a:schemeClr>
                </a:solidFill>
              </a:rPr>
              <a:t>- </a:t>
            </a:r>
            <a:r>
              <a:rPr lang="en-US" sz="2400" dirty="0">
                <a:solidFill>
                  <a:schemeClr val="accent6">
                    <a:lumMod val="75000"/>
                  </a:schemeClr>
                </a:solidFill>
              </a:rPr>
              <a:t>Create your own custom allocation from the “core” menu of mutual funds</a:t>
            </a:r>
          </a:p>
          <a:p>
            <a:endParaRPr lang="en-US" sz="1000" b="1" dirty="0">
              <a:solidFill>
                <a:schemeClr val="accent4">
                  <a:lumMod val="75000"/>
                </a:schemeClr>
              </a:solidFill>
            </a:endParaRPr>
          </a:p>
          <a:p>
            <a:r>
              <a:rPr lang="en-US" sz="2400" b="1" dirty="0">
                <a:solidFill>
                  <a:schemeClr val="accent4">
                    <a:lumMod val="75000"/>
                  </a:schemeClr>
                </a:solidFill>
              </a:rPr>
              <a:t>Target Date Funds (TDF) </a:t>
            </a:r>
            <a:r>
              <a:rPr lang="en-US" sz="2400" dirty="0">
                <a:solidFill>
                  <a:schemeClr val="accent4">
                    <a:lumMod val="75000"/>
                  </a:schemeClr>
                </a:solidFill>
              </a:rPr>
              <a:t>–</a:t>
            </a:r>
            <a:r>
              <a:rPr lang="en-US" sz="2400" dirty="0">
                <a:solidFill>
                  <a:schemeClr val="tx1">
                    <a:lumMod val="65000"/>
                    <a:lumOff val="35000"/>
                  </a:schemeClr>
                </a:solidFill>
              </a:rPr>
              <a:t> </a:t>
            </a:r>
            <a:r>
              <a:rPr lang="en-US" sz="2400" dirty="0">
                <a:solidFill>
                  <a:schemeClr val="accent6">
                    <a:lumMod val="75000"/>
                  </a:schemeClr>
                </a:solidFill>
              </a:rPr>
              <a:t>Select the Target Date Fund that is closest to your target retirement year</a:t>
            </a:r>
          </a:p>
          <a:p>
            <a:endParaRPr lang="en-US" sz="1000" dirty="0">
              <a:solidFill>
                <a:schemeClr val="accent6">
                  <a:lumMod val="75000"/>
                </a:schemeClr>
              </a:solidFill>
            </a:endParaRPr>
          </a:p>
          <a:p>
            <a:r>
              <a:rPr lang="en-US" sz="2400" b="1" dirty="0" err="1">
                <a:solidFill>
                  <a:schemeClr val="tx1">
                    <a:lumMod val="60000"/>
                    <a:lumOff val="40000"/>
                  </a:schemeClr>
                </a:solidFill>
              </a:rPr>
              <a:t>i</a:t>
            </a:r>
            <a:r>
              <a:rPr lang="en-US" sz="2400" b="1" dirty="0" err="1">
                <a:solidFill>
                  <a:srgbClr val="000000"/>
                </a:solidFill>
              </a:rPr>
              <a:t>join</a:t>
            </a:r>
            <a:r>
              <a:rPr lang="en-US" sz="2400" b="1" dirty="0">
                <a:solidFill>
                  <a:schemeClr val="accent4">
                    <a:lumMod val="75000"/>
                  </a:schemeClr>
                </a:solidFill>
              </a:rPr>
              <a:t> Managed Account Program (MAP) </a:t>
            </a:r>
            <a:r>
              <a:rPr lang="en-US" sz="2400" dirty="0">
                <a:solidFill>
                  <a:schemeClr val="accent4">
                    <a:lumMod val="75000"/>
                  </a:schemeClr>
                </a:solidFill>
              </a:rPr>
              <a:t>–</a:t>
            </a:r>
            <a:r>
              <a:rPr lang="en-US" sz="2400" dirty="0">
                <a:solidFill>
                  <a:srgbClr val="00549E"/>
                </a:solidFill>
              </a:rPr>
              <a:t> </a:t>
            </a:r>
            <a:r>
              <a:rPr lang="en-US" sz="2400" dirty="0">
                <a:solidFill>
                  <a:schemeClr val="accent6">
                    <a:lumMod val="75000"/>
                  </a:schemeClr>
                </a:solidFill>
              </a:rPr>
              <a:t>Personalized retirement funding strategy based on income, savings, outside assets, residency, age and other factors.</a:t>
            </a:r>
          </a:p>
          <a:p>
            <a:pPr marL="0" indent="0">
              <a:buNone/>
            </a:pPr>
            <a:endParaRPr lang="en-US" sz="1000" dirty="0">
              <a:solidFill>
                <a:schemeClr val="accent6">
                  <a:lumMod val="75000"/>
                </a:schemeClr>
              </a:solidFill>
            </a:endParaRPr>
          </a:p>
          <a:p>
            <a:pPr marL="548640" lvl="2" indent="0">
              <a:buNone/>
            </a:pPr>
            <a:r>
              <a:rPr lang="en-US" sz="2100" b="1" i="1" u="sng" dirty="0">
                <a:solidFill>
                  <a:schemeClr val="accent6">
                    <a:lumMod val="75000"/>
                  </a:schemeClr>
                </a:solidFill>
              </a:rPr>
              <a:t>Note</a:t>
            </a:r>
            <a:r>
              <a:rPr lang="en-US" sz="2100" i="1" dirty="0">
                <a:solidFill>
                  <a:schemeClr val="accent6">
                    <a:lumMod val="75000"/>
                  </a:schemeClr>
                </a:solidFill>
              </a:rPr>
              <a:t>: either TDF or MAP can be set as the default investment if participants do not make an investment selection</a:t>
            </a:r>
          </a:p>
          <a:p>
            <a:pPr marL="274320" lvl="1" indent="0">
              <a:buNone/>
            </a:pPr>
            <a:endParaRPr lang="en-US" sz="1000" i="1" dirty="0">
              <a:solidFill>
                <a:schemeClr val="accent6">
                  <a:lumMod val="75000"/>
                </a:schemeClr>
              </a:solidFill>
            </a:endParaRPr>
          </a:p>
        </p:txBody>
      </p:sp>
    </p:spTree>
    <p:extLst>
      <p:ext uri="{BB962C8B-B14F-4D97-AF65-F5344CB8AC3E}">
        <p14:creationId xmlns:p14="http://schemas.microsoft.com/office/powerpoint/2010/main" val="3485714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E57B1-F70D-1F48-DB0F-D5B5153A0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A3C95-1FC2-D1E4-653C-E76BBCD08940}"/>
              </a:ext>
            </a:extLst>
          </p:cNvPr>
          <p:cNvSpPr>
            <a:spLocks noGrp="1"/>
          </p:cNvSpPr>
          <p:nvPr>
            <p:ph type="title"/>
          </p:nvPr>
        </p:nvSpPr>
        <p:spPr/>
        <p:txBody>
          <a:bodyPr vert="horz" anchor="b" anchorCtr="0">
            <a:normAutofit/>
          </a:bodyPr>
          <a:lstStyle/>
          <a:p>
            <a:r>
              <a:rPr lang="en-US" dirty="0">
                <a:solidFill>
                  <a:schemeClr val="accent5">
                    <a:lumMod val="75000"/>
                  </a:schemeClr>
                </a:solidFill>
              </a:rPr>
              <a:t>Investment Options</a:t>
            </a:r>
          </a:p>
        </p:txBody>
      </p:sp>
      <p:sp>
        <p:nvSpPr>
          <p:cNvPr id="3" name="Content Placeholder 2">
            <a:extLst>
              <a:ext uri="{FF2B5EF4-FFF2-40B4-BE49-F238E27FC236}">
                <a16:creationId xmlns:a16="http://schemas.microsoft.com/office/drawing/2014/main" id="{159DFCB8-E8EE-2A64-1E47-AE141E8FB92B}"/>
              </a:ext>
            </a:extLst>
          </p:cNvPr>
          <p:cNvSpPr>
            <a:spLocks noGrp="1"/>
          </p:cNvSpPr>
          <p:nvPr>
            <p:ph idx="1"/>
          </p:nvPr>
        </p:nvSpPr>
        <p:spPr>
          <a:xfrm>
            <a:off x="628650" y="1308496"/>
            <a:ext cx="8010854" cy="4635104"/>
          </a:xfrm>
        </p:spPr>
        <p:txBody>
          <a:bodyPr>
            <a:noAutofit/>
          </a:bodyPr>
          <a:lstStyle/>
          <a:p>
            <a:r>
              <a:rPr lang="en-US" sz="2400" b="1" dirty="0">
                <a:solidFill>
                  <a:schemeClr val="tx1">
                    <a:lumMod val="60000"/>
                    <a:lumOff val="40000"/>
                  </a:schemeClr>
                </a:solidFill>
              </a:rPr>
              <a:t>i</a:t>
            </a:r>
            <a:r>
              <a:rPr lang="en-US" sz="2400" b="1" dirty="0">
                <a:solidFill>
                  <a:srgbClr val="000000"/>
                </a:solidFill>
              </a:rPr>
              <a:t>join</a:t>
            </a:r>
            <a:r>
              <a:rPr lang="en-US" sz="2400" b="1" dirty="0">
                <a:solidFill>
                  <a:schemeClr val="accent4">
                    <a:lumMod val="75000"/>
                  </a:schemeClr>
                </a:solidFill>
              </a:rPr>
              <a:t> Managed Account Program (MAP) </a:t>
            </a:r>
            <a:r>
              <a:rPr lang="en-US" sz="2400" dirty="0">
                <a:solidFill>
                  <a:schemeClr val="accent4">
                    <a:lumMod val="75000"/>
                  </a:schemeClr>
                </a:solidFill>
              </a:rPr>
              <a:t>–</a:t>
            </a:r>
            <a:r>
              <a:rPr lang="en-US" sz="2400" dirty="0">
                <a:solidFill>
                  <a:srgbClr val="00549E"/>
                </a:solidFill>
              </a:rPr>
              <a:t> </a:t>
            </a:r>
            <a:r>
              <a:rPr lang="en-US" sz="2400" dirty="0">
                <a:solidFill>
                  <a:schemeClr val="accent6">
                    <a:lumMod val="75000"/>
                  </a:schemeClr>
                </a:solidFill>
              </a:rPr>
              <a:t>Personalized retirement funding strategy based on income, savings, outside assets, residency, age and other factors.</a:t>
            </a:r>
          </a:p>
          <a:p>
            <a:r>
              <a:rPr lang="en-US" sz="2400" dirty="0">
                <a:solidFill>
                  <a:schemeClr val="accent6">
                    <a:lumMod val="75000"/>
                  </a:schemeClr>
                </a:solidFill>
              </a:rPr>
              <a:t>ijoin Video </a:t>
            </a:r>
          </a:p>
          <a:p>
            <a:pPr marL="0" indent="0">
              <a:buNone/>
            </a:pPr>
            <a:endParaRPr lang="en-US" sz="1000"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endParaRPr lang="en-US" sz="2100" b="1" i="1" u="sng" dirty="0">
              <a:solidFill>
                <a:schemeClr val="accent6">
                  <a:lumMod val="75000"/>
                </a:schemeClr>
              </a:solidFill>
            </a:endParaRPr>
          </a:p>
          <a:p>
            <a:pPr marL="548640" lvl="2" indent="0">
              <a:buNone/>
            </a:pPr>
            <a:r>
              <a:rPr lang="en-US" sz="2100" b="1" i="1" u="sng" dirty="0">
                <a:solidFill>
                  <a:schemeClr val="accent6">
                    <a:lumMod val="75000"/>
                  </a:schemeClr>
                </a:solidFill>
              </a:rPr>
              <a:t>Note</a:t>
            </a:r>
            <a:r>
              <a:rPr lang="en-US" sz="2100" i="1" dirty="0">
                <a:solidFill>
                  <a:schemeClr val="accent6">
                    <a:lumMod val="75000"/>
                  </a:schemeClr>
                </a:solidFill>
              </a:rPr>
              <a:t>: either TDF or MAP can be set as the default investment if participants do not make an investment selection</a:t>
            </a:r>
          </a:p>
          <a:p>
            <a:pPr marL="274320" lvl="1" indent="0">
              <a:buNone/>
            </a:pPr>
            <a:endParaRPr lang="en-US" sz="1000" i="1" dirty="0">
              <a:solidFill>
                <a:schemeClr val="accent6">
                  <a:lumMod val="75000"/>
                </a:schemeClr>
              </a:solidFill>
            </a:endParaRPr>
          </a:p>
        </p:txBody>
      </p:sp>
      <p:pic>
        <p:nvPicPr>
          <p:cNvPr id="5" name="08F704F7">
            <a:hlinkClick r:id="" action="ppaction://media"/>
            <a:extLst>
              <a:ext uri="{FF2B5EF4-FFF2-40B4-BE49-F238E27FC236}">
                <a16:creationId xmlns:a16="http://schemas.microsoft.com/office/drawing/2014/main" id="{1C0E164A-CB3E-7B4F-1D0D-7F6FD0F96E4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514600" y="2590800"/>
            <a:ext cx="4876800" cy="2743200"/>
          </a:xfrm>
          <a:prstGeom prst="rect">
            <a:avLst/>
          </a:prstGeom>
        </p:spPr>
      </p:pic>
    </p:spTree>
    <p:extLst>
      <p:ext uri="{BB962C8B-B14F-4D97-AF65-F5344CB8AC3E}">
        <p14:creationId xmlns:p14="http://schemas.microsoft.com/office/powerpoint/2010/main" val="198218178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719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81000" y="152400"/>
            <a:ext cx="8610600" cy="990600"/>
          </a:xfrm>
        </p:spPr>
        <p:txBody>
          <a:bodyPr/>
          <a:lstStyle/>
          <a:p>
            <a:r>
              <a:rPr lang="en-US" kern="0" dirty="0">
                <a:solidFill>
                  <a:schemeClr val="accent5">
                    <a:lumMod val="75000"/>
                  </a:schemeClr>
                </a:solidFill>
              </a:rPr>
              <a:t>“Do It For Me” (DIFM) and “Do It Myself” (DIM)” Solutions</a:t>
            </a:r>
            <a:endParaRPr lang="en-US" dirty="0">
              <a:solidFill>
                <a:schemeClr val="accent5">
                  <a:lumMod val="75000"/>
                </a:schemeClr>
              </a:solidFill>
            </a:endParaRPr>
          </a:p>
        </p:txBody>
      </p:sp>
      <p:pic>
        <p:nvPicPr>
          <p:cNvPr id="5" name="Picture 4">
            <a:extLst>
              <a:ext uri="{FF2B5EF4-FFF2-40B4-BE49-F238E27FC236}">
                <a16:creationId xmlns:a16="http://schemas.microsoft.com/office/drawing/2014/main" id="{495EFC9D-0772-455D-9CFF-A8C26F77ABCF}"/>
              </a:ext>
            </a:extLst>
          </p:cNvPr>
          <p:cNvPicPr>
            <a:picLocks noChangeAspect="1"/>
          </p:cNvPicPr>
          <p:nvPr/>
        </p:nvPicPr>
        <p:blipFill>
          <a:blip r:embed="rId3"/>
          <a:stretch>
            <a:fillRect/>
          </a:stretch>
        </p:blipFill>
        <p:spPr>
          <a:xfrm>
            <a:off x="1735216" y="1371600"/>
            <a:ext cx="6982757" cy="4738038"/>
          </a:xfrm>
          <a:prstGeom prst="rect">
            <a:avLst/>
          </a:prstGeom>
        </p:spPr>
      </p:pic>
      <p:sp>
        <p:nvSpPr>
          <p:cNvPr id="10" name="Right Brace 9">
            <a:extLst>
              <a:ext uri="{FF2B5EF4-FFF2-40B4-BE49-F238E27FC236}">
                <a16:creationId xmlns:a16="http://schemas.microsoft.com/office/drawing/2014/main" id="{657A6395-DC51-42FC-9A70-29A73C311BF1}"/>
              </a:ext>
            </a:extLst>
          </p:cNvPr>
          <p:cNvSpPr/>
          <p:nvPr/>
        </p:nvSpPr>
        <p:spPr>
          <a:xfrm rot="10800000">
            <a:off x="1128540" y="3733799"/>
            <a:ext cx="556446" cy="2348129"/>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pic>
        <p:nvPicPr>
          <p:cNvPr id="11" name="Picture 5" descr="I want to do it myself...">
            <a:extLst>
              <a:ext uri="{FF2B5EF4-FFF2-40B4-BE49-F238E27FC236}">
                <a16:creationId xmlns:a16="http://schemas.microsoft.com/office/drawing/2014/main" id="{F62F6E0E-DC3B-4E4C-83F5-0DA01A7A10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4267200"/>
            <a:ext cx="722884" cy="722884"/>
          </a:xfrm>
          <a:prstGeom prst="rect">
            <a:avLst/>
          </a:prstGeom>
          <a:noFill/>
          <a:extLst>
            <a:ext uri="{909E8E84-426E-40DD-AFC4-6F175D3DCCD1}">
              <a14:hiddenFill xmlns:a14="http://schemas.microsoft.com/office/drawing/2010/main">
                <a:solidFill>
                  <a:srgbClr val="FFFFFF"/>
                </a:solidFill>
              </a14:hiddenFill>
            </a:ext>
          </a:extLst>
        </p:spPr>
      </p:pic>
      <p:sp>
        <p:nvSpPr>
          <p:cNvPr id="12" name="Right Brace 11">
            <a:extLst>
              <a:ext uri="{FF2B5EF4-FFF2-40B4-BE49-F238E27FC236}">
                <a16:creationId xmlns:a16="http://schemas.microsoft.com/office/drawing/2014/main" id="{CC63A27B-646A-4790-B585-6698696709C2}"/>
              </a:ext>
            </a:extLst>
          </p:cNvPr>
          <p:cNvSpPr/>
          <p:nvPr/>
        </p:nvSpPr>
        <p:spPr>
          <a:xfrm rot="10800000">
            <a:off x="1128541" y="1537598"/>
            <a:ext cx="556446" cy="2196201"/>
          </a:xfrm>
          <a:prstGeom prst="rightBrace">
            <a:avLst/>
          </a:prstGeom>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p>
        </p:txBody>
      </p:sp>
      <p:pic>
        <p:nvPicPr>
          <p:cNvPr id="13" name="Picture 7" descr="I want you to do it...">
            <a:extLst>
              <a:ext uri="{FF2B5EF4-FFF2-40B4-BE49-F238E27FC236}">
                <a16:creationId xmlns:a16="http://schemas.microsoft.com/office/drawing/2014/main" id="{32ECE96A-9AF0-4CC9-B707-2CC0B20B373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320" y="2022804"/>
            <a:ext cx="709853" cy="709853"/>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6E03CB17-3189-4B73-8EBB-D062D024BB3D}"/>
              </a:ext>
            </a:extLst>
          </p:cNvPr>
          <p:cNvSpPr txBox="1"/>
          <p:nvPr/>
        </p:nvSpPr>
        <p:spPr>
          <a:xfrm>
            <a:off x="399500" y="1534180"/>
            <a:ext cx="1048300" cy="523220"/>
          </a:xfrm>
          <a:prstGeom prst="rect">
            <a:avLst/>
          </a:prstGeom>
          <a:noFill/>
        </p:spPr>
        <p:txBody>
          <a:bodyPr wrap="none" rtlCol="0">
            <a:spAutoFit/>
          </a:bodyPr>
          <a:lstStyle/>
          <a:p>
            <a:r>
              <a:rPr lang="en-US" sz="1400" dirty="0"/>
              <a:t>Retirement</a:t>
            </a:r>
          </a:p>
          <a:p>
            <a:r>
              <a:rPr lang="en-US" sz="1400" dirty="0"/>
              <a:t>Date Based</a:t>
            </a:r>
          </a:p>
        </p:txBody>
      </p:sp>
      <p:sp>
        <p:nvSpPr>
          <p:cNvPr id="15" name="TextBox 14">
            <a:extLst>
              <a:ext uri="{FF2B5EF4-FFF2-40B4-BE49-F238E27FC236}">
                <a16:creationId xmlns:a16="http://schemas.microsoft.com/office/drawing/2014/main" id="{58882865-7FA9-4D77-8842-2303B580D532}"/>
              </a:ext>
            </a:extLst>
          </p:cNvPr>
          <p:cNvSpPr txBox="1"/>
          <p:nvPr/>
        </p:nvSpPr>
        <p:spPr>
          <a:xfrm>
            <a:off x="381001" y="2956253"/>
            <a:ext cx="1085554" cy="523220"/>
          </a:xfrm>
          <a:prstGeom prst="rect">
            <a:avLst/>
          </a:prstGeom>
          <a:noFill/>
        </p:spPr>
        <p:txBody>
          <a:bodyPr wrap="none" rtlCol="0">
            <a:spAutoFit/>
          </a:bodyPr>
          <a:lstStyle/>
          <a:p>
            <a:pPr algn="ctr"/>
            <a:r>
              <a:rPr lang="en-US" sz="1400" dirty="0"/>
              <a:t>Goals-Based</a:t>
            </a:r>
          </a:p>
          <a:p>
            <a:pPr algn="ctr"/>
            <a:r>
              <a:rPr lang="en-US" sz="1400" dirty="0"/>
              <a:t>Approach</a:t>
            </a:r>
          </a:p>
        </p:txBody>
      </p:sp>
      <p:sp>
        <p:nvSpPr>
          <p:cNvPr id="16" name="TextBox 15">
            <a:extLst>
              <a:ext uri="{FF2B5EF4-FFF2-40B4-BE49-F238E27FC236}">
                <a16:creationId xmlns:a16="http://schemas.microsoft.com/office/drawing/2014/main" id="{01ADA6D1-C5A3-4AE2-9A44-BA7461F21BE8}"/>
              </a:ext>
            </a:extLst>
          </p:cNvPr>
          <p:cNvSpPr txBox="1"/>
          <p:nvPr/>
        </p:nvSpPr>
        <p:spPr>
          <a:xfrm>
            <a:off x="478290" y="5062210"/>
            <a:ext cx="874085" cy="523220"/>
          </a:xfrm>
          <a:prstGeom prst="rect">
            <a:avLst/>
          </a:prstGeom>
          <a:noFill/>
        </p:spPr>
        <p:txBody>
          <a:bodyPr wrap="none" rtlCol="0">
            <a:spAutoFit/>
          </a:bodyPr>
          <a:lstStyle/>
          <a:p>
            <a:r>
              <a:rPr lang="en-US" sz="1400" dirty="0"/>
              <a:t>Self</a:t>
            </a:r>
          </a:p>
          <a:p>
            <a:r>
              <a:rPr lang="en-US" sz="1400" dirty="0"/>
              <a:t>Managed</a:t>
            </a:r>
          </a:p>
        </p:txBody>
      </p:sp>
      <p:sp>
        <p:nvSpPr>
          <p:cNvPr id="2" name="Rectangle 1">
            <a:extLst>
              <a:ext uri="{FF2B5EF4-FFF2-40B4-BE49-F238E27FC236}">
                <a16:creationId xmlns:a16="http://schemas.microsoft.com/office/drawing/2014/main" id="{91ABC040-62AC-4EE2-8F50-B626A8AB9082}"/>
              </a:ext>
            </a:extLst>
          </p:cNvPr>
          <p:cNvSpPr/>
          <p:nvPr/>
        </p:nvSpPr>
        <p:spPr>
          <a:xfrm>
            <a:off x="1600201" y="3733799"/>
            <a:ext cx="7239000" cy="2514601"/>
          </a:xfrm>
          <a:prstGeom prst="rect">
            <a:avLst/>
          </a:prstGeom>
          <a:solidFill>
            <a:srgbClr val="FFFF00">
              <a:alpha val="14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793198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89595-BB4E-4F31-9F79-D78A5219A83B}"/>
              </a:ext>
            </a:extLst>
          </p:cNvPr>
          <p:cNvSpPr>
            <a:spLocks noGrp="1"/>
          </p:cNvSpPr>
          <p:nvPr>
            <p:ph type="title"/>
          </p:nvPr>
        </p:nvSpPr>
        <p:spPr/>
        <p:txBody>
          <a:bodyPr vert="horz" anchor="b" anchorCtr="0">
            <a:normAutofit/>
          </a:bodyPr>
          <a:lstStyle/>
          <a:p>
            <a:r>
              <a:rPr lang="en-US" dirty="0">
                <a:solidFill>
                  <a:schemeClr val="accent5">
                    <a:lumMod val="75000"/>
                  </a:schemeClr>
                </a:solidFill>
              </a:rPr>
              <a:t>Target Date Funds</a:t>
            </a:r>
            <a:br>
              <a:rPr lang="en-US" dirty="0">
                <a:solidFill>
                  <a:schemeClr val="accent5">
                    <a:lumMod val="75000"/>
                  </a:schemeClr>
                </a:solidFill>
              </a:rPr>
            </a:br>
            <a:r>
              <a:rPr lang="en-US" dirty="0">
                <a:solidFill>
                  <a:schemeClr val="accent5">
                    <a:lumMod val="75000"/>
                  </a:schemeClr>
                </a:solidFill>
              </a:rPr>
              <a:t>(Do It For Me” - Retirement DATE-based approach</a:t>
            </a:r>
          </a:p>
        </p:txBody>
      </p:sp>
      <p:pic>
        <p:nvPicPr>
          <p:cNvPr id="5" name="Picture 4">
            <a:extLst>
              <a:ext uri="{FF2B5EF4-FFF2-40B4-BE49-F238E27FC236}">
                <a16:creationId xmlns:a16="http://schemas.microsoft.com/office/drawing/2014/main" id="{11080225-58E6-4C89-B20F-42FC6D4D4AA9}"/>
              </a:ext>
            </a:extLst>
          </p:cNvPr>
          <p:cNvPicPr>
            <a:picLocks noChangeAspect="1"/>
          </p:cNvPicPr>
          <p:nvPr/>
        </p:nvPicPr>
        <p:blipFill>
          <a:blip r:embed="rId3"/>
          <a:stretch>
            <a:fillRect/>
          </a:stretch>
        </p:blipFill>
        <p:spPr>
          <a:xfrm>
            <a:off x="4572000" y="2481847"/>
            <a:ext cx="4113431" cy="2645498"/>
          </a:xfrm>
          <a:prstGeom prst="rect">
            <a:avLst/>
          </a:prstGeom>
        </p:spPr>
      </p:pic>
      <p:sp>
        <p:nvSpPr>
          <p:cNvPr id="6" name="TextBox 5">
            <a:extLst>
              <a:ext uri="{FF2B5EF4-FFF2-40B4-BE49-F238E27FC236}">
                <a16:creationId xmlns:a16="http://schemas.microsoft.com/office/drawing/2014/main" id="{563C6E07-360B-4260-A3D2-29A9F312302A}"/>
              </a:ext>
            </a:extLst>
          </p:cNvPr>
          <p:cNvSpPr txBox="1"/>
          <p:nvPr/>
        </p:nvSpPr>
        <p:spPr>
          <a:xfrm>
            <a:off x="381000" y="1356241"/>
            <a:ext cx="4419600" cy="4739759"/>
          </a:xfrm>
          <a:prstGeom prst="rect">
            <a:avLst/>
          </a:prstGeom>
          <a:noFill/>
        </p:spPr>
        <p:txBody>
          <a:bodyPr wrap="square" rtlCol="0">
            <a:spAutoFit/>
          </a:bodyPr>
          <a:lstStyle/>
          <a:p>
            <a:pPr marL="214313" indent="-214313">
              <a:buFont typeface="Arial" panose="020B0604020202020204" pitchFamily="34" charset="0"/>
              <a:buChar char="•"/>
            </a:pPr>
            <a:r>
              <a:rPr lang="en-US" sz="1500" dirty="0">
                <a:solidFill>
                  <a:srgbClr val="595959"/>
                </a:solidFill>
              </a:rPr>
              <a:t>Retirement date-based portfolio designed to take you “to” retirement.</a:t>
            </a:r>
          </a:p>
          <a:p>
            <a:endParaRPr lang="en-US" sz="800" dirty="0">
              <a:solidFill>
                <a:srgbClr val="595959"/>
              </a:solidFill>
            </a:endParaRPr>
          </a:p>
          <a:p>
            <a:pPr marL="214313" indent="-214313">
              <a:buFont typeface="Arial" panose="020B0604020202020204" pitchFamily="34" charset="0"/>
              <a:buChar char="•"/>
            </a:pPr>
            <a:r>
              <a:rPr lang="en-US" sz="1500" dirty="0">
                <a:solidFill>
                  <a:srgbClr val="595959"/>
                </a:solidFill>
              </a:rPr>
              <a:t>Designed to navigate 4 retirement concerns:</a:t>
            </a:r>
          </a:p>
          <a:p>
            <a:pPr marL="557213" lvl="1" indent="-214313">
              <a:buFont typeface="Wingdings" panose="05000000000000000000" pitchFamily="2" charset="2"/>
              <a:buChar char="Ø"/>
            </a:pPr>
            <a:r>
              <a:rPr lang="en-US" sz="1500" dirty="0">
                <a:solidFill>
                  <a:srgbClr val="595959"/>
                </a:solidFill>
              </a:rPr>
              <a:t>Market Risk (volatility)</a:t>
            </a:r>
          </a:p>
          <a:p>
            <a:pPr marL="557213" lvl="1" indent="-214313">
              <a:buFont typeface="Wingdings" panose="05000000000000000000" pitchFamily="2" charset="2"/>
              <a:buChar char="Ø"/>
            </a:pPr>
            <a:r>
              <a:rPr lang="en-US" sz="1500" dirty="0">
                <a:solidFill>
                  <a:srgbClr val="595959"/>
                </a:solidFill>
              </a:rPr>
              <a:t>Longevity Risk (outliving your $$)</a:t>
            </a:r>
          </a:p>
          <a:p>
            <a:pPr marL="557213" lvl="1" indent="-214313">
              <a:buFont typeface="Wingdings" panose="05000000000000000000" pitchFamily="2" charset="2"/>
              <a:buChar char="Ø"/>
            </a:pPr>
            <a:r>
              <a:rPr lang="en-US" sz="1500" dirty="0">
                <a:solidFill>
                  <a:srgbClr val="595959"/>
                </a:solidFill>
              </a:rPr>
              <a:t>Inflation Risk (reduction of purchasing power)</a:t>
            </a:r>
          </a:p>
          <a:p>
            <a:pPr marL="557213" lvl="1" indent="-214313">
              <a:buFont typeface="Wingdings" panose="05000000000000000000" pitchFamily="2" charset="2"/>
              <a:buChar char="Ø"/>
            </a:pPr>
            <a:r>
              <a:rPr lang="en-US" sz="1500" dirty="0">
                <a:solidFill>
                  <a:srgbClr val="595959"/>
                </a:solidFill>
              </a:rPr>
              <a:t>Behavioral Risk (making emotional mistakes)</a:t>
            </a:r>
          </a:p>
          <a:p>
            <a:pPr lvl="1"/>
            <a:endParaRPr lang="en-US" sz="800" dirty="0">
              <a:solidFill>
                <a:srgbClr val="595959"/>
              </a:solidFill>
            </a:endParaRPr>
          </a:p>
          <a:p>
            <a:pPr marL="214313" indent="-214313">
              <a:buFont typeface="Arial" panose="020B0604020202020204" pitchFamily="34" charset="0"/>
              <a:buChar char="•"/>
            </a:pPr>
            <a:r>
              <a:rPr lang="en-US" sz="1500" dirty="0">
                <a:solidFill>
                  <a:srgbClr val="595959"/>
                </a:solidFill>
              </a:rPr>
              <a:t>Investment mix is designed to become more conservative as you near retirement date.</a:t>
            </a:r>
          </a:p>
          <a:p>
            <a:endParaRPr lang="en-US" sz="800" dirty="0">
              <a:solidFill>
                <a:srgbClr val="595959"/>
              </a:solidFill>
            </a:endParaRPr>
          </a:p>
          <a:p>
            <a:pPr marL="214313" indent="-214313">
              <a:buFont typeface="Arial" panose="020B0604020202020204" pitchFamily="34" charset="0"/>
              <a:buChar char="•"/>
            </a:pPr>
            <a:r>
              <a:rPr lang="en-US" sz="1500" dirty="0">
                <a:solidFill>
                  <a:srgbClr val="595959"/>
                </a:solidFill>
              </a:rPr>
              <a:t>Underlying portfolio is constructed of low-cost index funds.</a:t>
            </a:r>
          </a:p>
          <a:p>
            <a:endParaRPr lang="en-US" sz="800" dirty="0">
              <a:solidFill>
                <a:srgbClr val="595959"/>
              </a:solidFill>
            </a:endParaRPr>
          </a:p>
          <a:p>
            <a:pPr marL="214313" indent="-214313">
              <a:buFont typeface="Arial" panose="020B0604020202020204" pitchFamily="34" charset="0"/>
              <a:buChar char="•"/>
            </a:pPr>
            <a:r>
              <a:rPr lang="en-US" sz="1500" dirty="0">
                <a:solidFill>
                  <a:srgbClr val="595959"/>
                </a:solidFill>
              </a:rPr>
              <a:t>Glidepath sets the appropriate level of risk at the retirement date to minimize the chance of outliving your savings.</a:t>
            </a:r>
          </a:p>
          <a:p>
            <a:endParaRPr lang="en-US" sz="800" dirty="0">
              <a:solidFill>
                <a:srgbClr val="595959"/>
              </a:solidFill>
            </a:endParaRPr>
          </a:p>
          <a:p>
            <a:pPr marL="214313" indent="-214313">
              <a:buFont typeface="Arial" panose="020B0604020202020204" pitchFamily="34" charset="0"/>
              <a:buChar char="•"/>
            </a:pPr>
            <a:r>
              <a:rPr lang="en-US" sz="1500" dirty="0">
                <a:solidFill>
                  <a:srgbClr val="595959"/>
                </a:solidFill>
              </a:rPr>
              <a:t>Seeks to reduce volatility allowing you to remain invested in the same fund in the years leading up to retirement.</a:t>
            </a:r>
          </a:p>
        </p:txBody>
      </p:sp>
    </p:spTree>
    <p:extLst>
      <p:ext uri="{BB962C8B-B14F-4D97-AF65-F5344CB8AC3E}">
        <p14:creationId xmlns:p14="http://schemas.microsoft.com/office/powerpoint/2010/main" val="1873259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14">
            <a:extLst>
              <a:ext uri="{FF2B5EF4-FFF2-40B4-BE49-F238E27FC236}">
                <a16:creationId xmlns:a16="http://schemas.microsoft.com/office/drawing/2014/main" id="{EDD5F45F-B0EA-48AE-8566-694BB37B4118}"/>
              </a:ext>
            </a:extLst>
          </p:cNvPr>
          <p:cNvPicPr>
            <a:picLocks noGrp="1" noChangeAspect="1"/>
          </p:cNvPicPr>
          <p:nvPr>
            <p:ph sz="quarter" idx="11"/>
          </p:nvPr>
        </p:nvPicPr>
        <p:blipFill>
          <a:blip r:embed="rId2">
            <a:extLst>
              <a:ext uri="{28A0092B-C50C-407E-A947-70E740481C1C}">
                <a14:useLocalDpi xmlns:a14="http://schemas.microsoft.com/office/drawing/2010/main"/>
              </a:ext>
            </a:extLst>
          </a:blip>
          <a:stretch>
            <a:fillRect/>
          </a:stretch>
        </p:blipFill>
        <p:spPr>
          <a:xfrm>
            <a:off x="5512262" y="2797103"/>
            <a:ext cx="3700644" cy="2775483"/>
          </a:xfrm>
        </p:spPr>
      </p:pic>
      <p:sp>
        <p:nvSpPr>
          <p:cNvPr id="10" name="Content Placeholder 7">
            <a:extLst>
              <a:ext uri="{FF2B5EF4-FFF2-40B4-BE49-F238E27FC236}">
                <a16:creationId xmlns:a16="http://schemas.microsoft.com/office/drawing/2014/main" id="{D69DFBF0-264A-4BCC-81FD-B6E99B400699}"/>
              </a:ext>
            </a:extLst>
          </p:cNvPr>
          <p:cNvSpPr txBox="1">
            <a:spLocks/>
          </p:cNvSpPr>
          <p:nvPr/>
        </p:nvSpPr>
        <p:spPr>
          <a:xfrm>
            <a:off x="450274" y="1530178"/>
            <a:ext cx="5051042" cy="2889422"/>
          </a:xfrm>
          <a:prstGeom prst="rect">
            <a:avLst/>
          </a:prstGeom>
        </p:spPr>
        <p:txBody>
          <a:bodyPr>
            <a:normAutofit fontScale="92500"/>
          </a:bodyPr>
          <a:lstStyle>
            <a:lvl1pPr marL="228600" indent="-228600" algn="l" defTabSz="914400" rtl="0" eaLnBrk="1" latinLnBrk="0" hangingPunct="1">
              <a:lnSpc>
                <a:spcPct val="90000"/>
              </a:lnSpc>
              <a:spcBef>
                <a:spcPts val="0"/>
              </a:spcBef>
              <a:spcAft>
                <a:spcPts val="600"/>
              </a:spcAft>
              <a:buClr>
                <a:schemeClr val="accent3"/>
              </a:buClr>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0"/>
              </a:spcBef>
              <a:spcAft>
                <a:spcPts val="600"/>
              </a:spcAft>
              <a:buClr>
                <a:schemeClr val="accent5"/>
              </a:buClr>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0"/>
              </a:spcBef>
              <a:spcAft>
                <a:spcPts val="600"/>
              </a:spcAft>
              <a:buClr>
                <a:schemeClr val="accent2"/>
              </a:buClr>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0"/>
              </a:spcBef>
              <a:spcAft>
                <a:spcPts val="600"/>
              </a:spcAft>
              <a:buClr>
                <a:srgbClr val="7FA101"/>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900"/>
              </a:spcAft>
              <a:buNone/>
            </a:pPr>
            <a:r>
              <a:rPr lang="en-US" sz="1600" dirty="0"/>
              <a:t>Managed Account Programs (MAP)</a:t>
            </a:r>
          </a:p>
          <a:p>
            <a:pPr marL="0" indent="0">
              <a:spcAft>
                <a:spcPts val="900"/>
              </a:spcAft>
              <a:buNone/>
            </a:pPr>
            <a:r>
              <a:rPr lang="en-US" sz="1600" dirty="0"/>
              <a:t>MAP’s easy 3-step process:</a:t>
            </a:r>
          </a:p>
          <a:p>
            <a:pPr marL="342900" indent="-342900">
              <a:lnSpc>
                <a:spcPct val="80000"/>
              </a:lnSpc>
              <a:buFont typeface="+mj-lt"/>
              <a:buAutoNum type="arabicPeriod"/>
            </a:pPr>
            <a:r>
              <a:rPr lang="en-US" sz="1500" dirty="0">
                <a:solidFill>
                  <a:srgbClr val="595959"/>
                </a:solidFill>
              </a:rPr>
              <a:t>Assessment of Participant’s Circumstances</a:t>
            </a:r>
          </a:p>
          <a:p>
            <a:pPr marL="342900" indent="-342900">
              <a:lnSpc>
                <a:spcPct val="80000"/>
              </a:lnSpc>
              <a:buFont typeface="+mj-lt"/>
              <a:buAutoNum type="arabicPeriod"/>
            </a:pPr>
            <a:r>
              <a:rPr lang="en-US" sz="1500" dirty="0">
                <a:solidFill>
                  <a:srgbClr val="595959"/>
                </a:solidFill>
              </a:rPr>
              <a:t>Recommends – Most Suitable Target </a:t>
            </a:r>
            <a:r>
              <a:rPr lang="en-US" sz="1500" u="sng" dirty="0">
                <a:solidFill>
                  <a:srgbClr val="595959"/>
                </a:solidFill>
              </a:rPr>
              <a:t>Return</a:t>
            </a:r>
            <a:r>
              <a:rPr lang="en-US" sz="1500" dirty="0">
                <a:solidFill>
                  <a:srgbClr val="595959"/>
                </a:solidFill>
              </a:rPr>
              <a:t> Funds </a:t>
            </a:r>
          </a:p>
          <a:p>
            <a:pPr marL="342900" indent="-342900">
              <a:lnSpc>
                <a:spcPct val="80000"/>
              </a:lnSpc>
              <a:spcAft>
                <a:spcPts val="1800"/>
              </a:spcAft>
              <a:buFont typeface="+mj-lt"/>
              <a:buAutoNum type="arabicPeriod"/>
            </a:pPr>
            <a:r>
              <a:rPr lang="en-US" sz="1500" dirty="0">
                <a:solidFill>
                  <a:srgbClr val="595959"/>
                </a:solidFill>
              </a:rPr>
              <a:t>Illustrates Paycheck Ramification / Future Retirement Income Forecasts</a:t>
            </a:r>
          </a:p>
          <a:p>
            <a:pPr marL="0" indent="0">
              <a:spcAft>
                <a:spcPts val="900"/>
              </a:spcAft>
              <a:buNone/>
            </a:pPr>
            <a:r>
              <a:rPr lang="en-US" sz="1600" dirty="0"/>
              <a:t>Features / Benefits:</a:t>
            </a:r>
          </a:p>
          <a:p>
            <a:pPr>
              <a:lnSpc>
                <a:spcPct val="80000"/>
              </a:lnSpc>
            </a:pPr>
            <a:r>
              <a:rPr lang="en-US" sz="1500" dirty="0">
                <a:solidFill>
                  <a:srgbClr val="595959"/>
                </a:solidFill>
              </a:rPr>
              <a:t>Automated based on existing Participant data</a:t>
            </a:r>
          </a:p>
          <a:p>
            <a:pPr>
              <a:lnSpc>
                <a:spcPct val="80000"/>
              </a:lnSpc>
            </a:pPr>
            <a:r>
              <a:rPr lang="en-US" sz="1500" dirty="0">
                <a:solidFill>
                  <a:srgbClr val="595959"/>
                </a:solidFill>
              </a:rPr>
              <a:t>Option to add external data through  ENROLL</a:t>
            </a:r>
          </a:p>
          <a:p>
            <a:pPr>
              <a:lnSpc>
                <a:spcPct val="80000"/>
              </a:lnSpc>
            </a:pPr>
            <a:r>
              <a:rPr lang="en-US" sz="1500" dirty="0">
                <a:solidFill>
                  <a:srgbClr val="595959"/>
                </a:solidFill>
              </a:rPr>
              <a:t>Addresses the following initiatives:</a:t>
            </a:r>
          </a:p>
          <a:p>
            <a:pPr marL="0" indent="0">
              <a:spcAft>
                <a:spcPts val="1350"/>
              </a:spcAft>
              <a:buNone/>
            </a:pPr>
            <a:endParaRPr lang="en-US" sz="1400" dirty="0"/>
          </a:p>
        </p:txBody>
      </p:sp>
      <p:sp>
        <p:nvSpPr>
          <p:cNvPr id="14" name="Title 1">
            <a:extLst>
              <a:ext uri="{FF2B5EF4-FFF2-40B4-BE49-F238E27FC236}">
                <a16:creationId xmlns:a16="http://schemas.microsoft.com/office/drawing/2014/main" id="{E6AE670B-155F-467C-842A-3B58C34D4461}"/>
              </a:ext>
            </a:extLst>
          </p:cNvPr>
          <p:cNvSpPr>
            <a:spLocks noGrp="1"/>
          </p:cNvSpPr>
          <p:nvPr>
            <p:ph type="title"/>
          </p:nvPr>
        </p:nvSpPr>
        <p:spPr>
          <a:xfrm>
            <a:off x="457200" y="76200"/>
            <a:ext cx="5673513" cy="994172"/>
          </a:xfrm>
        </p:spPr>
        <p:txBody>
          <a:bodyPr vert="horz" anchor="b" anchorCtr="0">
            <a:normAutofit fontScale="90000"/>
          </a:bodyPr>
          <a:lstStyle/>
          <a:p>
            <a:r>
              <a:rPr lang="en-US" sz="2800" dirty="0">
                <a:solidFill>
                  <a:schemeClr val="accent5">
                    <a:lumMod val="75000"/>
                  </a:schemeClr>
                </a:solidFill>
              </a:rPr>
              <a:t>Target Return Portfolios</a:t>
            </a:r>
            <a:br>
              <a:rPr lang="en-US" sz="2800" dirty="0">
                <a:solidFill>
                  <a:schemeClr val="accent5">
                    <a:lumMod val="75000"/>
                  </a:schemeClr>
                </a:solidFill>
              </a:rPr>
            </a:br>
            <a:r>
              <a:rPr lang="en-US" sz="2800" dirty="0">
                <a:solidFill>
                  <a:schemeClr val="accent5">
                    <a:lumMod val="75000"/>
                  </a:schemeClr>
                </a:solidFill>
              </a:rPr>
              <a:t>“Do It For Me” - GOALS-Based Approach</a:t>
            </a:r>
          </a:p>
        </p:txBody>
      </p:sp>
      <p:sp>
        <p:nvSpPr>
          <p:cNvPr id="16" name="Rectangle 15">
            <a:extLst>
              <a:ext uri="{FF2B5EF4-FFF2-40B4-BE49-F238E27FC236}">
                <a16:creationId xmlns:a16="http://schemas.microsoft.com/office/drawing/2014/main" id="{56501D2D-588C-4BA0-A210-30439149C5D4}"/>
              </a:ext>
            </a:extLst>
          </p:cNvPr>
          <p:cNvSpPr/>
          <p:nvPr/>
        </p:nvSpPr>
        <p:spPr>
          <a:xfrm>
            <a:off x="5859781" y="3158490"/>
            <a:ext cx="2994659" cy="18592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9" name="Picture 18">
            <a:extLst>
              <a:ext uri="{FF2B5EF4-FFF2-40B4-BE49-F238E27FC236}">
                <a16:creationId xmlns:a16="http://schemas.microsoft.com/office/drawing/2014/main" id="{BEEF3AB5-5CFD-486C-8ED1-33C34CEF6A72}"/>
              </a:ext>
            </a:extLst>
          </p:cNvPr>
          <p:cNvPicPr>
            <a:picLocks noChangeAspect="1"/>
          </p:cNvPicPr>
          <p:nvPr/>
        </p:nvPicPr>
        <p:blipFill>
          <a:blip r:embed="rId3"/>
          <a:stretch>
            <a:fillRect/>
          </a:stretch>
        </p:blipFill>
        <p:spPr>
          <a:xfrm>
            <a:off x="413063" y="4481091"/>
            <a:ext cx="4768537" cy="852909"/>
          </a:xfrm>
          <a:prstGeom prst="rect">
            <a:avLst/>
          </a:prstGeom>
        </p:spPr>
      </p:pic>
      <p:pic>
        <p:nvPicPr>
          <p:cNvPr id="3" name="Picture 2">
            <a:extLst>
              <a:ext uri="{FF2B5EF4-FFF2-40B4-BE49-F238E27FC236}">
                <a16:creationId xmlns:a16="http://schemas.microsoft.com/office/drawing/2014/main" id="{08A248A6-A645-8449-D6A8-4B5D896E22F4}"/>
              </a:ext>
            </a:extLst>
          </p:cNvPr>
          <p:cNvPicPr>
            <a:picLocks noChangeAspect="1"/>
          </p:cNvPicPr>
          <p:nvPr/>
        </p:nvPicPr>
        <p:blipFill>
          <a:blip r:embed="rId4"/>
          <a:stretch>
            <a:fillRect/>
          </a:stretch>
        </p:blipFill>
        <p:spPr>
          <a:xfrm>
            <a:off x="6207236" y="3269689"/>
            <a:ext cx="2300608" cy="1748081"/>
          </a:xfrm>
          <a:prstGeom prst="rect">
            <a:avLst/>
          </a:prstGeom>
        </p:spPr>
      </p:pic>
      <p:sp>
        <p:nvSpPr>
          <p:cNvPr id="17" name="TextBox 16">
            <a:extLst>
              <a:ext uri="{FF2B5EF4-FFF2-40B4-BE49-F238E27FC236}">
                <a16:creationId xmlns:a16="http://schemas.microsoft.com/office/drawing/2014/main" id="{C3A6F551-6666-4D4B-A859-E03B4D806F73}"/>
              </a:ext>
            </a:extLst>
          </p:cNvPr>
          <p:cNvSpPr txBox="1"/>
          <p:nvPr/>
        </p:nvSpPr>
        <p:spPr>
          <a:xfrm>
            <a:off x="5859781" y="3182779"/>
            <a:ext cx="1686388" cy="246221"/>
          </a:xfrm>
          <a:prstGeom prst="rect">
            <a:avLst/>
          </a:prstGeom>
          <a:noFill/>
        </p:spPr>
        <p:txBody>
          <a:bodyPr wrap="square" rtlCol="0">
            <a:spAutoFit/>
          </a:bodyPr>
          <a:lstStyle/>
          <a:p>
            <a:pPr algn="ctr"/>
            <a:r>
              <a:rPr lang="en-US" sz="1000" b="1" i="1" dirty="0">
                <a:solidFill>
                  <a:srgbClr val="595959"/>
                </a:solidFill>
              </a:rPr>
              <a:t>Managed Account Program</a:t>
            </a:r>
          </a:p>
        </p:txBody>
      </p:sp>
    </p:spTree>
    <p:extLst>
      <p:ext uri="{BB962C8B-B14F-4D97-AF65-F5344CB8AC3E}">
        <p14:creationId xmlns:p14="http://schemas.microsoft.com/office/powerpoint/2010/main" val="24858995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3">
            <a:extLst>
              <a:ext uri="{FF2B5EF4-FFF2-40B4-BE49-F238E27FC236}">
                <a16:creationId xmlns:a16="http://schemas.microsoft.com/office/drawing/2014/main" id="{5D9A9DB9-9D4B-657F-10BA-078D82B26974}"/>
              </a:ext>
            </a:extLst>
          </p:cNvPr>
          <p:cNvSpPr/>
          <p:nvPr/>
        </p:nvSpPr>
        <p:spPr>
          <a:xfrm rot="10800000">
            <a:off x="4800600" y="1600200"/>
            <a:ext cx="3124200" cy="1981200"/>
          </a:xfrm>
          <a:prstGeom prst="triangle">
            <a:avLst>
              <a:gd name="adj" fmla="val 50000"/>
            </a:avLst>
          </a:prstGeom>
          <a:solidFill>
            <a:srgbClr val="595959">
              <a:alpha val="23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itchFamily="34" charset="0"/>
              <a:ea typeface="MS PGothic" pitchFamily="34" charset="-128"/>
              <a:cs typeface="+mn-cs"/>
            </a:endParaRPr>
          </a:p>
        </p:txBody>
      </p:sp>
      <p:sp>
        <p:nvSpPr>
          <p:cNvPr id="5" name="Isosceles Triangle 4">
            <a:extLst>
              <a:ext uri="{FF2B5EF4-FFF2-40B4-BE49-F238E27FC236}">
                <a16:creationId xmlns:a16="http://schemas.microsoft.com/office/drawing/2014/main" id="{CAB640E0-7681-938C-81A5-FFBFA5A1DAE1}"/>
              </a:ext>
            </a:extLst>
          </p:cNvPr>
          <p:cNvSpPr/>
          <p:nvPr/>
        </p:nvSpPr>
        <p:spPr>
          <a:xfrm rot="10800000">
            <a:off x="1676401" y="1606549"/>
            <a:ext cx="2903538" cy="1974850"/>
          </a:xfrm>
          <a:prstGeom prst="triangle">
            <a:avLst>
              <a:gd name="adj" fmla="val 50000"/>
            </a:avLst>
          </a:prstGeom>
          <a:solidFill>
            <a:schemeClr val="tx1">
              <a:lumMod val="65000"/>
              <a:lumOff val="35000"/>
              <a:alpha val="23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lvl1pPr eaLnBrk="0" hangingPunct="0">
              <a:defRPr sz="2400">
                <a:solidFill>
                  <a:schemeClr val="tx1"/>
                </a:solidFill>
                <a:latin typeface="Arial" charset="0"/>
                <a:ea typeface="MS PGothic" pitchFamily="34" charset="-128"/>
              </a:defRPr>
            </a:lvl1pPr>
            <a:lvl2pPr marL="742950" indent="-285750" eaLnBrk="0" hangingPunct="0">
              <a:defRPr sz="2400">
                <a:solidFill>
                  <a:schemeClr val="tx1"/>
                </a:solidFill>
                <a:latin typeface="Arial" charset="0"/>
                <a:ea typeface="MS PGothic" pitchFamily="34" charset="-128"/>
              </a:defRPr>
            </a:lvl2pPr>
            <a:lvl3pPr marL="1143000" indent="-228600" eaLnBrk="0" hangingPunct="0">
              <a:defRPr sz="2400">
                <a:solidFill>
                  <a:schemeClr val="tx1"/>
                </a:solidFill>
                <a:latin typeface="Arial" charset="0"/>
                <a:ea typeface="MS PGothic" pitchFamily="34" charset="-128"/>
              </a:defRPr>
            </a:lvl3pPr>
            <a:lvl4pPr marL="1600200" indent="-228600" eaLnBrk="0" hangingPunct="0">
              <a:defRPr sz="2400">
                <a:solidFill>
                  <a:schemeClr val="tx1"/>
                </a:solidFill>
                <a:latin typeface="Arial" charset="0"/>
                <a:ea typeface="MS PGothic" pitchFamily="34" charset="-128"/>
              </a:defRPr>
            </a:lvl4pPr>
            <a:lvl5pPr marL="2057400" indent="-228600" eaLnBrk="0" hangingPunct="0">
              <a:defRPr sz="2400">
                <a:solidFill>
                  <a:schemeClr val="tx1"/>
                </a:solidFill>
                <a:latin typeface="Arial" charset="0"/>
                <a:ea typeface="MS PGothic" pitchFamily="34" charset="-128"/>
              </a:defRPr>
            </a:lvl5pPr>
            <a:lvl6pPr marL="2514600" indent="-228600" eaLnBrk="0" fontAlgn="base" hangingPunct="0">
              <a:spcBef>
                <a:spcPct val="0"/>
              </a:spcBef>
              <a:spcAft>
                <a:spcPct val="0"/>
              </a:spcAft>
              <a:defRPr sz="2400">
                <a:solidFill>
                  <a:schemeClr val="tx1"/>
                </a:solidFill>
                <a:latin typeface="Arial" charset="0"/>
                <a:ea typeface="MS PGothic" pitchFamily="34" charset="-128"/>
              </a:defRPr>
            </a:lvl6pPr>
            <a:lvl7pPr marL="2971800" indent="-228600" eaLnBrk="0" fontAlgn="base" hangingPunct="0">
              <a:spcBef>
                <a:spcPct val="0"/>
              </a:spcBef>
              <a:spcAft>
                <a:spcPct val="0"/>
              </a:spcAft>
              <a:defRPr sz="2400">
                <a:solidFill>
                  <a:schemeClr val="tx1"/>
                </a:solidFill>
                <a:latin typeface="Arial" charset="0"/>
                <a:ea typeface="MS PGothic" pitchFamily="34" charset="-128"/>
              </a:defRPr>
            </a:lvl7pPr>
            <a:lvl8pPr marL="3429000" indent="-228600" eaLnBrk="0" fontAlgn="base" hangingPunct="0">
              <a:spcBef>
                <a:spcPct val="0"/>
              </a:spcBef>
              <a:spcAft>
                <a:spcPct val="0"/>
              </a:spcAft>
              <a:defRPr sz="2400">
                <a:solidFill>
                  <a:schemeClr val="tx1"/>
                </a:solidFill>
                <a:latin typeface="Arial" charset="0"/>
                <a:ea typeface="MS PGothic" pitchFamily="34" charset="-128"/>
              </a:defRPr>
            </a:lvl8pPr>
            <a:lvl9pPr marL="3886200" indent="-228600" eaLnBrk="0" fontAlgn="base" hangingPunct="0">
              <a:spcBef>
                <a:spcPct val="0"/>
              </a:spcBef>
              <a:spcAft>
                <a:spcPct val="0"/>
              </a:spcAft>
              <a:defRPr sz="2400">
                <a:solidFill>
                  <a:schemeClr val="tx1"/>
                </a:solidFill>
                <a:latin typeface="Arial" charset="0"/>
                <a:ea typeface="MS PGothic" pitchFamily="34" charset="-128"/>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itchFamily="34" charset="0"/>
              <a:ea typeface="MS PGothic" pitchFamily="34" charset="-128"/>
              <a:cs typeface="+mn-cs"/>
            </a:endParaRPr>
          </a:p>
        </p:txBody>
      </p:sp>
      <p:sp>
        <p:nvSpPr>
          <p:cNvPr id="6" name="TextBox 10">
            <a:extLst>
              <a:ext uri="{FF2B5EF4-FFF2-40B4-BE49-F238E27FC236}">
                <a16:creationId xmlns:a16="http://schemas.microsoft.com/office/drawing/2014/main" id="{04436E48-10CE-46D3-BCB1-6567F9854777}"/>
              </a:ext>
            </a:extLst>
          </p:cNvPr>
          <p:cNvSpPr txBox="1">
            <a:spLocks noChangeArrowheads="1"/>
          </p:cNvSpPr>
          <p:nvPr/>
        </p:nvSpPr>
        <p:spPr bwMode="auto">
          <a:xfrm>
            <a:off x="1741715" y="1560488"/>
            <a:ext cx="2819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Participant 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Goal: Retirement Income Security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Age: 35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latin typeface="Calibri" panose="020F0502020204030204" pitchFamily="34" charset="0"/>
                <a:cs typeface="Helvetica" pitchFamily="34" charset="0"/>
              </a:rPr>
              <a:t>Retires: 67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Salary: $60,000</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latin typeface="Calibri" panose="020F0502020204030204" pitchFamily="34" charset="0"/>
                <a:cs typeface="Helvetica" pitchFamily="34" charset="0"/>
              </a:rPr>
              <a:t>Deferrals: $5k </a:t>
            </a: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annually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ASSETS:  $75,000</a:t>
            </a:r>
          </a:p>
        </p:txBody>
      </p:sp>
      <p:sp>
        <p:nvSpPr>
          <p:cNvPr id="7" name="Rectangle 5">
            <a:extLst>
              <a:ext uri="{FF2B5EF4-FFF2-40B4-BE49-F238E27FC236}">
                <a16:creationId xmlns:a16="http://schemas.microsoft.com/office/drawing/2014/main" id="{EC4EDD83-2D65-C7A2-F295-93B5CE8CDB99}"/>
              </a:ext>
            </a:extLst>
          </p:cNvPr>
          <p:cNvSpPr txBox="1">
            <a:spLocks noChangeArrowheads="1"/>
          </p:cNvSpPr>
          <p:nvPr/>
        </p:nvSpPr>
        <p:spPr bwMode="auto">
          <a:xfrm>
            <a:off x="643197" y="5763591"/>
            <a:ext cx="8045247" cy="4222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marL="0" marR="0" lvl="0" indent="0" algn="ctr" defTabSz="457200" rtl="0" eaLnBrk="1" fontAlgn="auto" latinLnBrk="0" hangingPunct="1">
              <a:lnSpc>
                <a:spcPct val="87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Sample: Illustration Purposes Only</a:t>
            </a:r>
          </a:p>
          <a:p>
            <a:pPr marL="0" marR="0" lvl="0" indent="0" algn="ctr" defTabSz="457200" rtl="0" eaLnBrk="1" fontAlgn="auto" latinLnBrk="0" hangingPunct="1">
              <a:lnSpc>
                <a:spcPct val="87000"/>
              </a:lnSpc>
              <a:spcBef>
                <a:spcPts val="0"/>
              </a:spcBef>
              <a:spcAft>
                <a:spcPts val="0"/>
              </a:spcAft>
              <a:buClrTx/>
              <a:buSzTx/>
              <a:buFontTx/>
              <a:buNone/>
              <a:tabLst/>
              <a:defRPr/>
            </a:pPr>
            <a:r>
              <a:rPr kumimoji="0" lang="en-US" altLang="en-US" sz="10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Allocation Ranges Will Vary Dependent Upon Capital Market Conditions</a:t>
            </a:r>
          </a:p>
        </p:txBody>
      </p:sp>
      <p:graphicFrame>
        <p:nvGraphicFramePr>
          <p:cNvPr id="8" name="Chart 7">
            <a:extLst>
              <a:ext uri="{FF2B5EF4-FFF2-40B4-BE49-F238E27FC236}">
                <a16:creationId xmlns:a16="http://schemas.microsoft.com/office/drawing/2014/main" id="{CBF79F54-33B3-264C-0F96-3008300BFE0B}"/>
              </a:ext>
            </a:extLst>
          </p:cNvPr>
          <p:cNvGraphicFramePr>
            <a:graphicFrameLocks noGrp="1"/>
          </p:cNvGraphicFramePr>
          <p:nvPr/>
        </p:nvGraphicFramePr>
        <p:xfrm>
          <a:off x="7180729" y="4019902"/>
          <a:ext cx="1834336" cy="131056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42EC20F9-6065-1691-775C-FA63618BDDBD}"/>
              </a:ext>
            </a:extLst>
          </p:cNvPr>
          <p:cNvGraphicFramePr>
            <a:graphicFrameLocks noGrp="1"/>
          </p:cNvGraphicFramePr>
          <p:nvPr/>
        </p:nvGraphicFramePr>
        <p:xfrm>
          <a:off x="5392273" y="4607488"/>
          <a:ext cx="1828799" cy="125991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71B377D0-A865-FBEE-121C-4E65C2B011C3}"/>
              </a:ext>
            </a:extLst>
          </p:cNvPr>
          <p:cNvGraphicFramePr>
            <a:graphicFrameLocks noGrp="1"/>
          </p:cNvGraphicFramePr>
          <p:nvPr/>
        </p:nvGraphicFramePr>
        <p:xfrm>
          <a:off x="2109444" y="4604756"/>
          <a:ext cx="1736185" cy="110865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08173D0C-B144-8AE5-9F59-A554D4CF1ECA}"/>
              </a:ext>
            </a:extLst>
          </p:cNvPr>
          <p:cNvGraphicFramePr>
            <a:graphicFrameLocks noGrp="1"/>
          </p:cNvGraphicFramePr>
          <p:nvPr/>
        </p:nvGraphicFramePr>
        <p:xfrm>
          <a:off x="529410" y="3822504"/>
          <a:ext cx="1680991" cy="1339417"/>
        </p:xfrm>
        <a:graphic>
          <a:graphicData uri="http://schemas.openxmlformats.org/drawingml/2006/chart">
            <c:chart xmlns:c="http://schemas.openxmlformats.org/drawingml/2006/chart" xmlns:r="http://schemas.openxmlformats.org/officeDocument/2006/relationships" r:id="rId5"/>
          </a:graphicData>
        </a:graphic>
      </p:graphicFrame>
      <p:grpSp>
        <p:nvGrpSpPr>
          <p:cNvPr id="12" name="Group 23">
            <a:extLst>
              <a:ext uri="{FF2B5EF4-FFF2-40B4-BE49-F238E27FC236}">
                <a16:creationId xmlns:a16="http://schemas.microsoft.com/office/drawing/2014/main" id="{6FC5BB98-C864-268D-5F81-CFEE39708BA4}"/>
              </a:ext>
            </a:extLst>
          </p:cNvPr>
          <p:cNvGrpSpPr/>
          <p:nvPr/>
        </p:nvGrpSpPr>
        <p:grpSpPr>
          <a:xfrm>
            <a:off x="323392" y="3335181"/>
            <a:ext cx="1962608" cy="779621"/>
            <a:chOff x="2006572" y="4281557"/>
            <a:chExt cx="1962608" cy="779621"/>
          </a:xfrm>
        </p:grpSpPr>
        <p:grpSp>
          <p:nvGrpSpPr>
            <p:cNvPr id="13" name="Group 24">
              <a:extLst>
                <a:ext uri="{FF2B5EF4-FFF2-40B4-BE49-F238E27FC236}">
                  <a16:creationId xmlns:a16="http://schemas.microsoft.com/office/drawing/2014/main" id="{04B6DA87-FF08-C9F7-F451-3D77F261BE43}"/>
                </a:ext>
              </a:extLst>
            </p:cNvPr>
            <p:cNvGrpSpPr/>
            <p:nvPr/>
          </p:nvGrpSpPr>
          <p:grpSpPr>
            <a:xfrm>
              <a:off x="2006572" y="4281557"/>
              <a:ext cx="1962608" cy="627221"/>
              <a:chOff x="1987979" y="4034135"/>
              <a:chExt cx="1962608" cy="627221"/>
            </a:xfrm>
          </p:grpSpPr>
          <p:sp>
            <p:nvSpPr>
              <p:cNvPr id="15" name="Rectangle 7">
                <a:extLst>
                  <a:ext uri="{FF2B5EF4-FFF2-40B4-BE49-F238E27FC236}">
                    <a16:creationId xmlns:a16="http://schemas.microsoft.com/office/drawing/2014/main" id="{D30ED599-A151-1695-8930-97F567D771CC}"/>
                  </a:ext>
                </a:extLst>
              </p:cNvPr>
              <p:cNvSpPr>
                <a:spLocks noChangeArrowheads="1"/>
              </p:cNvSpPr>
              <p:nvPr/>
            </p:nvSpPr>
            <p:spPr bwMode="auto">
              <a:xfrm>
                <a:off x="2223183" y="4227513"/>
                <a:ext cx="1492009" cy="395647"/>
              </a:xfrm>
              <a:prstGeom prst="rect">
                <a:avLst/>
              </a:prstGeom>
              <a:solidFill>
                <a:srgbClr val="0688F4"/>
              </a:solidFill>
              <a:ln w="9525">
                <a:solidFill>
                  <a:srgbClr val="0688F4"/>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66FF"/>
                  </a:solidFill>
                  <a:effectLst/>
                  <a:uLnTx/>
                  <a:uFillTx/>
                  <a:latin typeface="Calibri"/>
                  <a:ea typeface="+mn-ea"/>
                  <a:cs typeface="+mn-cs"/>
                </a:endParaRPr>
              </a:p>
            </p:txBody>
          </p:sp>
          <p:sp>
            <p:nvSpPr>
              <p:cNvPr id="16" name="Text Box 20">
                <a:extLst>
                  <a:ext uri="{FF2B5EF4-FFF2-40B4-BE49-F238E27FC236}">
                    <a16:creationId xmlns:a16="http://schemas.microsoft.com/office/drawing/2014/main" id="{1B0E85B8-25F7-3363-C854-4F659B90EE0C}"/>
                  </a:ext>
                </a:extLst>
              </p:cNvPr>
              <p:cNvSpPr txBox="1">
                <a:spLocks noChangeArrowheads="1"/>
              </p:cNvSpPr>
              <p:nvPr/>
            </p:nvSpPr>
            <p:spPr bwMode="auto">
              <a:xfrm>
                <a:off x="2206709" y="4201177"/>
                <a:ext cx="1591478" cy="30777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Helvetica"/>
                  </a:rPr>
                  <a:t>Target Return 3%</a:t>
                </a:r>
                <a:endParaRPr kumimoji="0" lang="en-US" sz="1400" b="1" i="0" u="none" strike="noStrike" kern="1200" cap="none" spc="0" normalizeH="0" baseline="30000" noProof="0" dirty="0">
                  <a:ln>
                    <a:noFill/>
                  </a:ln>
                  <a:solidFill>
                    <a:prstClr val="black"/>
                  </a:solidFill>
                  <a:effectLst/>
                  <a:uLnTx/>
                  <a:uFillTx/>
                  <a:latin typeface="Calibri" panose="020F0502020204030204" pitchFamily="34" charset="0"/>
                  <a:ea typeface="+mn-ea"/>
                  <a:cs typeface="Helvetica"/>
                </a:endParaRPr>
              </a:p>
            </p:txBody>
          </p:sp>
          <p:sp>
            <p:nvSpPr>
              <p:cNvPr id="17" name="Text Box 10">
                <a:extLst>
                  <a:ext uri="{FF2B5EF4-FFF2-40B4-BE49-F238E27FC236}">
                    <a16:creationId xmlns:a16="http://schemas.microsoft.com/office/drawing/2014/main" id="{07DB7CBF-9D6D-4D3D-7F94-7EAA392E67F9}"/>
                  </a:ext>
                </a:extLst>
              </p:cNvPr>
              <p:cNvSpPr txBox="1">
                <a:spLocks noChangeArrowheads="1"/>
              </p:cNvSpPr>
              <p:nvPr/>
            </p:nvSpPr>
            <p:spPr bwMode="auto">
              <a:xfrm>
                <a:off x="1987979" y="4034135"/>
                <a:ext cx="19626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1B75BC"/>
                    </a:solidFill>
                    <a:effectLst/>
                    <a:uLnTx/>
                    <a:uFillTx/>
                    <a:latin typeface="Calibri"/>
                    <a:ea typeface="+mn-ea"/>
                    <a:cs typeface="Helvetica" pitchFamily="34" charset="0"/>
                  </a:rPr>
                  <a:t>Defensive Capital Preservation</a:t>
                </a:r>
              </a:p>
            </p:txBody>
          </p:sp>
          <p:sp>
            <p:nvSpPr>
              <p:cNvPr id="18" name="Text Box 10">
                <a:extLst>
                  <a:ext uri="{FF2B5EF4-FFF2-40B4-BE49-F238E27FC236}">
                    <a16:creationId xmlns:a16="http://schemas.microsoft.com/office/drawing/2014/main" id="{27A913CE-867B-4349-47C6-0D12ACEC8D63}"/>
                  </a:ext>
                </a:extLst>
              </p:cNvPr>
              <p:cNvSpPr txBox="1">
                <a:spLocks noChangeArrowheads="1"/>
              </p:cNvSpPr>
              <p:nvPr/>
            </p:nvSpPr>
            <p:spPr bwMode="auto">
              <a:xfrm>
                <a:off x="2196553" y="4415135"/>
                <a:ext cx="15137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Helvetica" pitchFamily="34" charset="0"/>
                  </a:rPr>
                  <a:t>Equity Target 15%</a:t>
                </a:r>
              </a:p>
            </p:txBody>
          </p:sp>
        </p:grpSp>
        <p:sp>
          <p:nvSpPr>
            <p:cNvPr id="14" name="Text Box 20">
              <a:extLst>
                <a:ext uri="{FF2B5EF4-FFF2-40B4-BE49-F238E27FC236}">
                  <a16:creationId xmlns:a16="http://schemas.microsoft.com/office/drawing/2014/main" id="{60EB8391-107C-501A-B972-70A5F64461CF}"/>
                </a:ext>
              </a:extLst>
            </p:cNvPr>
            <p:cNvSpPr txBox="1">
              <a:spLocks noChangeArrowheads="1"/>
            </p:cNvSpPr>
            <p:nvPr/>
          </p:nvSpPr>
          <p:spPr bwMode="auto">
            <a:xfrm>
              <a:off x="2215145" y="4814957"/>
              <a:ext cx="151375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Range 5-35%</a:t>
              </a:r>
            </a:p>
          </p:txBody>
        </p:sp>
      </p:grpSp>
      <p:grpSp>
        <p:nvGrpSpPr>
          <p:cNvPr id="19" name="Group 38">
            <a:extLst>
              <a:ext uri="{FF2B5EF4-FFF2-40B4-BE49-F238E27FC236}">
                <a16:creationId xmlns:a16="http://schemas.microsoft.com/office/drawing/2014/main" id="{52CAFFF8-8F33-C139-0AC8-7082A2DAE74C}"/>
              </a:ext>
            </a:extLst>
          </p:cNvPr>
          <p:cNvGrpSpPr/>
          <p:nvPr/>
        </p:nvGrpSpPr>
        <p:grpSpPr>
          <a:xfrm>
            <a:off x="5402264" y="4026136"/>
            <a:ext cx="1892299" cy="789157"/>
            <a:chOff x="5145118" y="2250609"/>
            <a:chExt cx="1892299" cy="789157"/>
          </a:xfrm>
        </p:grpSpPr>
        <p:grpSp>
          <p:nvGrpSpPr>
            <p:cNvPr id="20" name="Group 39">
              <a:extLst>
                <a:ext uri="{FF2B5EF4-FFF2-40B4-BE49-F238E27FC236}">
                  <a16:creationId xmlns:a16="http://schemas.microsoft.com/office/drawing/2014/main" id="{3CBCD74E-CAC5-47C2-6AD6-8DEAC3DE786D}"/>
                </a:ext>
              </a:extLst>
            </p:cNvPr>
            <p:cNvGrpSpPr/>
            <p:nvPr/>
          </p:nvGrpSpPr>
          <p:grpSpPr>
            <a:xfrm>
              <a:off x="5145118" y="2250609"/>
              <a:ext cx="1892299" cy="645180"/>
              <a:chOff x="5126525" y="2003187"/>
              <a:chExt cx="1892299" cy="645180"/>
            </a:xfrm>
          </p:grpSpPr>
          <p:sp>
            <p:nvSpPr>
              <p:cNvPr id="22" name="Rectangle 4">
                <a:extLst>
                  <a:ext uri="{FF2B5EF4-FFF2-40B4-BE49-F238E27FC236}">
                    <a16:creationId xmlns:a16="http://schemas.microsoft.com/office/drawing/2014/main" id="{96ECB8E8-0137-F8A0-A7A0-2F8DCFAEC294}"/>
                  </a:ext>
                </a:extLst>
              </p:cNvPr>
              <p:cNvSpPr>
                <a:spLocks noChangeArrowheads="1"/>
              </p:cNvSpPr>
              <p:nvPr/>
            </p:nvSpPr>
            <p:spPr bwMode="auto">
              <a:xfrm>
                <a:off x="5283079" y="2200275"/>
                <a:ext cx="1498599" cy="403742"/>
              </a:xfrm>
              <a:prstGeom prst="rect">
                <a:avLst/>
              </a:prstGeom>
              <a:solidFill>
                <a:srgbClr val="FF831F"/>
              </a:solidFill>
              <a:ln w="9525">
                <a:solidFill>
                  <a:srgbClr val="FF831F"/>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Text Box 23">
                <a:extLst>
                  <a:ext uri="{FF2B5EF4-FFF2-40B4-BE49-F238E27FC236}">
                    <a16:creationId xmlns:a16="http://schemas.microsoft.com/office/drawing/2014/main" id="{709B3AE5-D746-C544-CE77-97ECFE243300}"/>
                  </a:ext>
                </a:extLst>
              </p:cNvPr>
              <p:cNvSpPr txBox="1">
                <a:spLocks noChangeArrowheads="1"/>
              </p:cNvSpPr>
              <p:nvPr/>
            </p:nvSpPr>
            <p:spPr bwMode="auto">
              <a:xfrm>
                <a:off x="5228949" y="2168051"/>
                <a:ext cx="1621907" cy="30777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Helvetica"/>
                  </a:rPr>
                  <a:t>Target Return 7%</a:t>
                </a:r>
                <a:endParaRPr kumimoji="0" lang="en-US" sz="1400" b="1" i="0" u="none" strike="noStrike" kern="1200" cap="none" spc="0" normalizeH="0" baseline="30000" noProof="0" dirty="0">
                  <a:ln>
                    <a:noFill/>
                  </a:ln>
                  <a:solidFill>
                    <a:prstClr val="black"/>
                  </a:solidFill>
                  <a:effectLst/>
                  <a:uLnTx/>
                  <a:uFillTx/>
                  <a:latin typeface="Calibri" panose="020F0502020204030204" pitchFamily="34" charset="0"/>
                  <a:ea typeface="+mn-ea"/>
                  <a:cs typeface="Helvetica"/>
                </a:endParaRPr>
              </a:p>
            </p:txBody>
          </p:sp>
          <p:sp>
            <p:nvSpPr>
              <p:cNvPr id="24" name="Text Box 10">
                <a:extLst>
                  <a:ext uri="{FF2B5EF4-FFF2-40B4-BE49-F238E27FC236}">
                    <a16:creationId xmlns:a16="http://schemas.microsoft.com/office/drawing/2014/main" id="{8809785B-CF0C-3228-7A3D-A925DD57AA79}"/>
                  </a:ext>
                </a:extLst>
              </p:cNvPr>
              <p:cNvSpPr txBox="1">
                <a:spLocks noChangeArrowheads="1"/>
              </p:cNvSpPr>
              <p:nvPr/>
            </p:nvSpPr>
            <p:spPr bwMode="auto">
              <a:xfrm>
                <a:off x="5126525" y="2003187"/>
                <a:ext cx="189229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1B75BC"/>
                    </a:solidFill>
                    <a:effectLst/>
                    <a:uLnTx/>
                    <a:uFillTx/>
                    <a:latin typeface="Calibri"/>
                    <a:ea typeface="+mn-ea"/>
                    <a:cs typeface="Helvetica" pitchFamily="34" charset="0"/>
                  </a:rPr>
                  <a:t>Capital Appreciation</a:t>
                </a:r>
              </a:p>
            </p:txBody>
          </p:sp>
          <p:sp>
            <p:nvSpPr>
              <p:cNvPr id="26" name="Text Box 10">
                <a:extLst>
                  <a:ext uri="{FF2B5EF4-FFF2-40B4-BE49-F238E27FC236}">
                    <a16:creationId xmlns:a16="http://schemas.microsoft.com/office/drawing/2014/main" id="{090EC085-A6D0-C5D2-C236-E5A758B9F5B3}"/>
                  </a:ext>
                </a:extLst>
              </p:cNvPr>
              <p:cNvSpPr txBox="1">
                <a:spLocks noChangeArrowheads="1"/>
              </p:cNvSpPr>
              <p:nvPr/>
            </p:nvSpPr>
            <p:spPr bwMode="auto">
              <a:xfrm>
                <a:off x="5283080" y="2401957"/>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Helvetica" pitchFamily="34" charset="0"/>
                  </a:rPr>
                  <a:t>Equity Target  75%</a:t>
                </a:r>
              </a:p>
            </p:txBody>
          </p:sp>
          <p:sp>
            <p:nvSpPr>
              <p:cNvPr id="3" name="Text Box 10">
                <a:extLst>
                  <a:ext uri="{FF2B5EF4-FFF2-40B4-BE49-F238E27FC236}">
                    <a16:creationId xmlns:a16="http://schemas.microsoft.com/office/drawing/2014/main" id="{9840C4DA-F1D2-C5A6-C71A-9BF3D7409057}"/>
                  </a:ext>
                </a:extLst>
              </p:cNvPr>
              <p:cNvSpPr txBox="1">
                <a:spLocks noChangeArrowheads="1"/>
              </p:cNvSpPr>
              <p:nvPr/>
            </p:nvSpPr>
            <p:spPr bwMode="auto">
              <a:xfrm>
                <a:off x="5283077" y="2402146"/>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Helvetica" pitchFamily="34" charset="0"/>
                  </a:rPr>
                  <a:t>Equity Target  75%</a:t>
                </a:r>
              </a:p>
            </p:txBody>
          </p:sp>
        </p:grpSp>
        <p:sp>
          <p:nvSpPr>
            <p:cNvPr id="21" name="Text Box 20">
              <a:extLst>
                <a:ext uri="{FF2B5EF4-FFF2-40B4-BE49-F238E27FC236}">
                  <a16:creationId xmlns:a16="http://schemas.microsoft.com/office/drawing/2014/main" id="{69586610-BF3D-B135-F97F-07942DF5E3C0}"/>
                </a:ext>
              </a:extLst>
            </p:cNvPr>
            <p:cNvSpPr txBox="1">
              <a:spLocks noChangeArrowheads="1"/>
            </p:cNvSpPr>
            <p:nvPr/>
          </p:nvSpPr>
          <p:spPr bwMode="auto">
            <a:xfrm>
              <a:off x="5301672" y="2793545"/>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Range 65-85%</a:t>
              </a:r>
            </a:p>
          </p:txBody>
        </p:sp>
      </p:grpSp>
      <p:grpSp>
        <p:nvGrpSpPr>
          <p:cNvPr id="27" name="Group 45">
            <a:extLst>
              <a:ext uri="{FF2B5EF4-FFF2-40B4-BE49-F238E27FC236}">
                <a16:creationId xmlns:a16="http://schemas.microsoft.com/office/drawing/2014/main" id="{A747A8CD-FB66-BBA0-18E8-61083B4CE23A}"/>
              </a:ext>
            </a:extLst>
          </p:cNvPr>
          <p:cNvGrpSpPr/>
          <p:nvPr/>
        </p:nvGrpSpPr>
        <p:grpSpPr>
          <a:xfrm>
            <a:off x="2057402" y="3997035"/>
            <a:ext cx="1962609" cy="803567"/>
            <a:chOff x="3020157" y="3631635"/>
            <a:chExt cx="1962609" cy="803567"/>
          </a:xfrm>
        </p:grpSpPr>
        <p:grpSp>
          <p:nvGrpSpPr>
            <p:cNvPr id="28" name="Group 46">
              <a:extLst>
                <a:ext uri="{FF2B5EF4-FFF2-40B4-BE49-F238E27FC236}">
                  <a16:creationId xmlns:a16="http://schemas.microsoft.com/office/drawing/2014/main" id="{E5262B69-3682-E42B-6056-4CA50CCEB92E}"/>
                </a:ext>
              </a:extLst>
            </p:cNvPr>
            <p:cNvGrpSpPr/>
            <p:nvPr/>
          </p:nvGrpSpPr>
          <p:grpSpPr>
            <a:xfrm>
              <a:off x="3020157" y="3631635"/>
              <a:ext cx="1962609" cy="674325"/>
              <a:chOff x="3001564" y="3384213"/>
              <a:chExt cx="1962609" cy="674325"/>
            </a:xfrm>
          </p:grpSpPr>
          <p:sp>
            <p:nvSpPr>
              <p:cNvPr id="30" name="Rectangle 6">
                <a:extLst>
                  <a:ext uri="{FF2B5EF4-FFF2-40B4-BE49-F238E27FC236}">
                    <a16:creationId xmlns:a16="http://schemas.microsoft.com/office/drawing/2014/main" id="{918AFE13-9718-A4D0-9C99-E98E51BC44E3}"/>
                  </a:ext>
                </a:extLst>
              </p:cNvPr>
              <p:cNvSpPr>
                <a:spLocks noChangeArrowheads="1"/>
              </p:cNvSpPr>
              <p:nvPr/>
            </p:nvSpPr>
            <p:spPr bwMode="auto">
              <a:xfrm>
                <a:off x="3236768" y="3602037"/>
                <a:ext cx="1470660" cy="389731"/>
              </a:xfrm>
              <a:prstGeom prst="rect">
                <a:avLst/>
              </a:prstGeom>
              <a:solidFill>
                <a:srgbClr val="09BF53"/>
              </a:solidFill>
              <a:ln w="9525">
                <a:solidFill>
                  <a:srgbClr val="09BF53"/>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Text Box 21">
                <a:extLst>
                  <a:ext uri="{FF2B5EF4-FFF2-40B4-BE49-F238E27FC236}">
                    <a16:creationId xmlns:a16="http://schemas.microsoft.com/office/drawing/2014/main" id="{77C7F829-8C4B-3ED7-87EF-269793B17FA5}"/>
                  </a:ext>
                </a:extLst>
              </p:cNvPr>
              <p:cNvSpPr txBox="1">
                <a:spLocks noChangeArrowheads="1"/>
              </p:cNvSpPr>
              <p:nvPr/>
            </p:nvSpPr>
            <p:spPr bwMode="auto">
              <a:xfrm>
                <a:off x="3153962" y="3581401"/>
                <a:ext cx="1643983" cy="30777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Helvetica"/>
                  </a:rPr>
                  <a:t>Target Return 4%</a:t>
                </a:r>
                <a:endParaRPr kumimoji="0" lang="en-US" sz="1400" b="1" i="0" u="none" strike="noStrike" kern="1200" cap="none" spc="0" normalizeH="0" baseline="30000" noProof="0" dirty="0">
                  <a:ln>
                    <a:noFill/>
                  </a:ln>
                  <a:solidFill>
                    <a:prstClr val="black"/>
                  </a:solidFill>
                  <a:effectLst/>
                  <a:uLnTx/>
                  <a:uFillTx/>
                  <a:latin typeface="Calibri" panose="020F0502020204030204" pitchFamily="34" charset="0"/>
                  <a:ea typeface="+mn-ea"/>
                  <a:cs typeface="Helvetica"/>
                </a:endParaRPr>
              </a:p>
            </p:txBody>
          </p:sp>
          <p:sp>
            <p:nvSpPr>
              <p:cNvPr id="32" name="Text Box 10">
                <a:extLst>
                  <a:ext uri="{FF2B5EF4-FFF2-40B4-BE49-F238E27FC236}">
                    <a16:creationId xmlns:a16="http://schemas.microsoft.com/office/drawing/2014/main" id="{95F08286-0755-0765-7388-AB516CFD4B2C}"/>
                  </a:ext>
                </a:extLst>
              </p:cNvPr>
              <p:cNvSpPr txBox="1">
                <a:spLocks noChangeArrowheads="1"/>
              </p:cNvSpPr>
              <p:nvPr/>
            </p:nvSpPr>
            <p:spPr bwMode="auto">
              <a:xfrm>
                <a:off x="3001564" y="3384213"/>
                <a:ext cx="196260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1B75BC"/>
                    </a:solidFill>
                    <a:effectLst/>
                    <a:uLnTx/>
                    <a:uFillTx/>
                    <a:latin typeface="Calibri"/>
                    <a:ea typeface="+mn-ea"/>
                    <a:cs typeface="Helvetica" pitchFamily="34" charset="0"/>
                  </a:rPr>
                  <a:t>Purchasing Power Preservation</a:t>
                </a:r>
              </a:p>
            </p:txBody>
          </p:sp>
          <p:sp>
            <p:nvSpPr>
              <p:cNvPr id="33" name="Text Box 10">
                <a:extLst>
                  <a:ext uri="{FF2B5EF4-FFF2-40B4-BE49-F238E27FC236}">
                    <a16:creationId xmlns:a16="http://schemas.microsoft.com/office/drawing/2014/main" id="{6A658433-DAA8-5F53-376F-395A0BAC8E92}"/>
                  </a:ext>
                </a:extLst>
              </p:cNvPr>
              <p:cNvSpPr txBox="1">
                <a:spLocks noChangeArrowheads="1"/>
              </p:cNvSpPr>
              <p:nvPr/>
            </p:nvSpPr>
            <p:spPr bwMode="auto">
              <a:xfrm>
                <a:off x="3162888" y="3812317"/>
                <a:ext cx="15445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Helvetica" pitchFamily="34" charset="0"/>
                  </a:rPr>
                  <a:t>Equity Target  40%</a:t>
                </a:r>
              </a:p>
            </p:txBody>
          </p:sp>
        </p:grpSp>
        <p:sp>
          <p:nvSpPr>
            <p:cNvPr id="29" name="Text Box 20">
              <a:extLst>
                <a:ext uri="{FF2B5EF4-FFF2-40B4-BE49-F238E27FC236}">
                  <a16:creationId xmlns:a16="http://schemas.microsoft.com/office/drawing/2014/main" id="{30B41A6B-532C-191A-8311-AFA77F7AA530}"/>
                </a:ext>
              </a:extLst>
            </p:cNvPr>
            <p:cNvSpPr txBox="1">
              <a:spLocks noChangeArrowheads="1"/>
            </p:cNvSpPr>
            <p:nvPr/>
          </p:nvSpPr>
          <p:spPr bwMode="auto">
            <a:xfrm>
              <a:off x="3219269" y="4188981"/>
              <a:ext cx="150675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Range 25-55%</a:t>
              </a:r>
            </a:p>
          </p:txBody>
        </p:sp>
      </p:grpSp>
      <p:grpSp>
        <p:nvGrpSpPr>
          <p:cNvPr id="34" name="Group 52">
            <a:extLst>
              <a:ext uri="{FF2B5EF4-FFF2-40B4-BE49-F238E27FC236}">
                <a16:creationId xmlns:a16="http://schemas.microsoft.com/office/drawing/2014/main" id="{6E89AF8C-A6FE-DF6F-9521-4E57002DDB80}"/>
              </a:ext>
            </a:extLst>
          </p:cNvPr>
          <p:cNvGrpSpPr/>
          <p:nvPr/>
        </p:nvGrpSpPr>
        <p:grpSpPr>
          <a:xfrm>
            <a:off x="7010401" y="3395624"/>
            <a:ext cx="2209801" cy="838200"/>
            <a:chOff x="6038392" y="1583175"/>
            <a:chExt cx="2209801" cy="838200"/>
          </a:xfrm>
        </p:grpSpPr>
        <p:grpSp>
          <p:nvGrpSpPr>
            <p:cNvPr id="35" name="Group 53">
              <a:extLst>
                <a:ext uri="{FF2B5EF4-FFF2-40B4-BE49-F238E27FC236}">
                  <a16:creationId xmlns:a16="http://schemas.microsoft.com/office/drawing/2014/main" id="{ECE49AF7-0C55-BEE6-EB52-13533CCA21B3}"/>
                </a:ext>
              </a:extLst>
            </p:cNvPr>
            <p:cNvGrpSpPr/>
            <p:nvPr/>
          </p:nvGrpSpPr>
          <p:grpSpPr>
            <a:xfrm>
              <a:off x="6038392" y="1583175"/>
              <a:ext cx="2209801" cy="659487"/>
              <a:chOff x="6019799" y="1335753"/>
              <a:chExt cx="2209801" cy="659487"/>
            </a:xfrm>
          </p:grpSpPr>
          <p:sp>
            <p:nvSpPr>
              <p:cNvPr id="37" name="Rectangle 3">
                <a:extLst>
                  <a:ext uri="{FF2B5EF4-FFF2-40B4-BE49-F238E27FC236}">
                    <a16:creationId xmlns:a16="http://schemas.microsoft.com/office/drawing/2014/main" id="{41BDD98F-7D31-6BC3-6100-2A4D3570EEA2}"/>
                  </a:ext>
                </a:extLst>
              </p:cNvPr>
              <p:cNvSpPr>
                <a:spLocks noChangeArrowheads="1"/>
              </p:cNvSpPr>
              <p:nvPr/>
            </p:nvSpPr>
            <p:spPr bwMode="auto">
              <a:xfrm>
                <a:off x="6404203" y="1534945"/>
                <a:ext cx="1476603" cy="410408"/>
              </a:xfrm>
              <a:prstGeom prst="rect">
                <a:avLst/>
              </a:prstGeom>
              <a:solidFill>
                <a:srgbClr val="FF3737"/>
              </a:solidFill>
              <a:ln w="9525">
                <a:solidFill>
                  <a:srgbClr val="FF3737"/>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8" name="Text Box 24">
                <a:extLst>
                  <a:ext uri="{FF2B5EF4-FFF2-40B4-BE49-F238E27FC236}">
                    <a16:creationId xmlns:a16="http://schemas.microsoft.com/office/drawing/2014/main" id="{B475390E-F0BD-4230-2F3F-2762C77EE0D7}"/>
                  </a:ext>
                </a:extLst>
              </p:cNvPr>
              <p:cNvSpPr txBox="1">
                <a:spLocks noChangeArrowheads="1"/>
              </p:cNvSpPr>
              <p:nvPr/>
            </p:nvSpPr>
            <p:spPr bwMode="auto">
              <a:xfrm>
                <a:off x="6346431" y="1521529"/>
                <a:ext cx="1578367" cy="30777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Helvetica"/>
                  </a:rPr>
                  <a:t>Target Return 8%</a:t>
                </a:r>
                <a:endParaRPr kumimoji="0" lang="en-US" sz="1400" b="1" i="0" u="none" strike="noStrike" kern="1200" cap="none" spc="0" normalizeH="0" baseline="30000" noProof="0" dirty="0">
                  <a:ln>
                    <a:noFill/>
                  </a:ln>
                  <a:solidFill>
                    <a:prstClr val="black"/>
                  </a:solidFill>
                  <a:effectLst/>
                  <a:uLnTx/>
                  <a:uFillTx/>
                  <a:latin typeface="Calibri" panose="020F0502020204030204" pitchFamily="34" charset="0"/>
                  <a:ea typeface="+mn-ea"/>
                  <a:cs typeface="Helvetica"/>
                </a:endParaRPr>
              </a:p>
            </p:txBody>
          </p:sp>
          <p:sp>
            <p:nvSpPr>
              <p:cNvPr id="39" name="Text Box 10">
                <a:extLst>
                  <a:ext uri="{FF2B5EF4-FFF2-40B4-BE49-F238E27FC236}">
                    <a16:creationId xmlns:a16="http://schemas.microsoft.com/office/drawing/2014/main" id="{FA1C4543-154D-67F4-CEC7-11F5563F068C}"/>
                  </a:ext>
                </a:extLst>
              </p:cNvPr>
              <p:cNvSpPr txBox="1">
                <a:spLocks noChangeArrowheads="1"/>
              </p:cNvSpPr>
              <p:nvPr/>
            </p:nvSpPr>
            <p:spPr bwMode="auto">
              <a:xfrm>
                <a:off x="6019799" y="1335753"/>
                <a:ext cx="220980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1B75BC"/>
                    </a:solidFill>
                    <a:effectLst/>
                    <a:uLnTx/>
                    <a:uFillTx/>
                    <a:latin typeface="Calibri"/>
                    <a:ea typeface="+mn-ea"/>
                    <a:cs typeface="Helvetica" pitchFamily="34" charset="0"/>
                  </a:rPr>
                  <a:t>Maximum Capital Appreciation</a:t>
                </a:r>
              </a:p>
            </p:txBody>
          </p:sp>
          <p:sp>
            <p:nvSpPr>
              <p:cNvPr id="40" name="Text Box 10">
                <a:extLst>
                  <a:ext uri="{FF2B5EF4-FFF2-40B4-BE49-F238E27FC236}">
                    <a16:creationId xmlns:a16="http://schemas.microsoft.com/office/drawing/2014/main" id="{87DAC129-DA43-22CD-ABC2-6BA26E08C8AD}"/>
                  </a:ext>
                </a:extLst>
              </p:cNvPr>
              <p:cNvSpPr txBox="1">
                <a:spLocks noChangeArrowheads="1"/>
              </p:cNvSpPr>
              <p:nvPr/>
            </p:nvSpPr>
            <p:spPr bwMode="auto">
              <a:xfrm>
                <a:off x="6382207" y="1749019"/>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Helvetica" pitchFamily="34" charset="0"/>
                  </a:rPr>
                  <a:t>Equity Target  90%</a:t>
                </a:r>
              </a:p>
            </p:txBody>
          </p:sp>
        </p:grpSp>
        <p:sp>
          <p:nvSpPr>
            <p:cNvPr id="36" name="Text Box 20">
              <a:extLst>
                <a:ext uri="{FF2B5EF4-FFF2-40B4-BE49-F238E27FC236}">
                  <a16:creationId xmlns:a16="http://schemas.microsoft.com/office/drawing/2014/main" id="{395429EE-8609-BE84-C9B4-915C93C15658}"/>
                </a:ext>
              </a:extLst>
            </p:cNvPr>
            <p:cNvSpPr txBox="1">
              <a:spLocks noChangeArrowheads="1"/>
            </p:cNvSpPr>
            <p:nvPr/>
          </p:nvSpPr>
          <p:spPr bwMode="auto">
            <a:xfrm>
              <a:off x="6400800" y="2175154"/>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Range 75-95%</a:t>
              </a:r>
            </a:p>
          </p:txBody>
        </p:sp>
      </p:grpSp>
      <p:graphicFrame>
        <p:nvGraphicFramePr>
          <p:cNvPr id="42" name="Chart 41">
            <a:extLst>
              <a:ext uri="{FF2B5EF4-FFF2-40B4-BE49-F238E27FC236}">
                <a16:creationId xmlns:a16="http://schemas.microsoft.com/office/drawing/2014/main" id="{3BA47AD1-ED1A-2777-CC8A-3CB89FCDBB8C}"/>
              </a:ext>
            </a:extLst>
          </p:cNvPr>
          <p:cNvGraphicFramePr>
            <a:graphicFrameLocks noGrp="1"/>
          </p:cNvGraphicFramePr>
          <p:nvPr/>
        </p:nvGraphicFramePr>
        <p:xfrm>
          <a:off x="3807042" y="4230901"/>
          <a:ext cx="1751776" cy="1103101"/>
        </p:xfrm>
        <a:graphic>
          <a:graphicData uri="http://schemas.openxmlformats.org/drawingml/2006/chart">
            <c:chart xmlns:c="http://schemas.openxmlformats.org/drawingml/2006/chart" xmlns:r="http://schemas.openxmlformats.org/officeDocument/2006/relationships" r:id="rId6"/>
          </a:graphicData>
        </a:graphic>
      </p:graphicFrame>
      <p:grpSp>
        <p:nvGrpSpPr>
          <p:cNvPr id="43" name="Group 65">
            <a:extLst>
              <a:ext uri="{FF2B5EF4-FFF2-40B4-BE49-F238E27FC236}">
                <a16:creationId xmlns:a16="http://schemas.microsoft.com/office/drawing/2014/main" id="{FB02B011-128A-61C0-9C30-3DCBB25E760C}"/>
              </a:ext>
            </a:extLst>
          </p:cNvPr>
          <p:cNvGrpSpPr/>
          <p:nvPr/>
        </p:nvGrpSpPr>
        <p:grpSpPr>
          <a:xfrm>
            <a:off x="3676192" y="3591118"/>
            <a:ext cx="1962608" cy="828482"/>
            <a:chOff x="4145973" y="2927578"/>
            <a:chExt cx="1962608" cy="828482"/>
          </a:xfrm>
        </p:grpSpPr>
        <p:grpSp>
          <p:nvGrpSpPr>
            <p:cNvPr id="44" name="Group 66">
              <a:extLst>
                <a:ext uri="{FF2B5EF4-FFF2-40B4-BE49-F238E27FC236}">
                  <a16:creationId xmlns:a16="http://schemas.microsoft.com/office/drawing/2014/main" id="{4ED36FB1-7F96-BB34-4A7C-642778F9E60E}"/>
                </a:ext>
              </a:extLst>
            </p:cNvPr>
            <p:cNvGrpSpPr/>
            <p:nvPr/>
          </p:nvGrpSpPr>
          <p:grpSpPr>
            <a:xfrm>
              <a:off x="4145973" y="2927578"/>
              <a:ext cx="1962608" cy="671443"/>
              <a:chOff x="4127380" y="2680156"/>
              <a:chExt cx="1962608" cy="671443"/>
            </a:xfrm>
          </p:grpSpPr>
          <p:sp>
            <p:nvSpPr>
              <p:cNvPr id="46" name="Rectangle 5">
                <a:extLst>
                  <a:ext uri="{FF2B5EF4-FFF2-40B4-BE49-F238E27FC236}">
                    <a16:creationId xmlns:a16="http://schemas.microsoft.com/office/drawing/2014/main" id="{197C79BD-DDCF-5D5A-6254-47ACF4C55809}"/>
                  </a:ext>
                </a:extLst>
              </p:cNvPr>
              <p:cNvSpPr>
                <a:spLocks noChangeArrowheads="1"/>
              </p:cNvSpPr>
              <p:nvPr/>
            </p:nvSpPr>
            <p:spPr bwMode="auto">
              <a:xfrm>
                <a:off x="4362583" y="2870200"/>
                <a:ext cx="1498600" cy="419100"/>
              </a:xfrm>
              <a:prstGeom prst="rect">
                <a:avLst/>
              </a:prstGeom>
              <a:solidFill>
                <a:srgbClr val="F0F51F"/>
              </a:solidFill>
              <a:ln w="9525">
                <a:solidFill>
                  <a:srgbClr val="F0F51F"/>
                </a:solidFill>
                <a:miter lim="800000"/>
                <a:headEnd/>
                <a:tailEnd/>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47" name="Text Box 22">
                <a:extLst>
                  <a:ext uri="{FF2B5EF4-FFF2-40B4-BE49-F238E27FC236}">
                    <a16:creationId xmlns:a16="http://schemas.microsoft.com/office/drawing/2014/main" id="{2046027E-895E-0CB4-EE4B-6CB48A23C111}"/>
                  </a:ext>
                </a:extLst>
              </p:cNvPr>
              <p:cNvSpPr txBox="1">
                <a:spLocks noChangeArrowheads="1"/>
              </p:cNvSpPr>
              <p:nvPr/>
            </p:nvSpPr>
            <p:spPr bwMode="auto">
              <a:xfrm>
                <a:off x="4337388" y="2848176"/>
                <a:ext cx="1589232" cy="307777"/>
              </a:xfrm>
              <a:prstGeom prst="rect">
                <a:avLst/>
              </a:prstGeom>
              <a:noFill/>
              <a:ln w="9525">
                <a:noFill/>
                <a:miter lim="800000"/>
                <a:headEnd/>
                <a:tailEnd/>
              </a:ln>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pitchFamily="34" charset="0"/>
                    <a:ea typeface="+mn-ea"/>
                    <a:cs typeface="Helvetica"/>
                  </a:rPr>
                  <a:t>Target Return 5%</a:t>
                </a:r>
                <a:endParaRPr kumimoji="0" lang="en-US" sz="1400" b="1" i="0" u="none" strike="noStrike" kern="1200" cap="none" spc="0" normalizeH="0" baseline="30000" noProof="0" dirty="0">
                  <a:ln>
                    <a:noFill/>
                  </a:ln>
                  <a:solidFill>
                    <a:prstClr val="black"/>
                  </a:solidFill>
                  <a:effectLst/>
                  <a:uLnTx/>
                  <a:uFillTx/>
                  <a:latin typeface="Calibri" panose="020F0502020204030204" pitchFamily="34" charset="0"/>
                  <a:ea typeface="+mn-ea"/>
                  <a:cs typeface="Helvetica"/>
                </a:endParaRPr>
              </a:p>
            </p:txBody>
          </p:sp>
          <p:sp>
            <p:nvSpPr>
              <p:cNvPr id="48" name="Text Box 10">
                <a:extLst>
                  <a:ext uri="{FF2B5EF4-FFF2-40B4-BE49-F238E27FC236}">
                    <a16:creationId xmlns:a16="http://schemas.microsoft.com/office/drawing/2014/main" id="{2EA1CBEE-A7DB-565E-BCDA-63DDFDB585A6}"/>
                  </a:ext>
                </a:extLst>
              </p:cNvPr>
              <p:cNvSpPr txBox="1">
                <a:spLocks noChangeArrowheads="1"/>
              </p:cNvSpPr>
              <p:nvPr/>
            </p:nvSpPr>
            <p:spPr bwMode="auto">
              <a:xfrm>
                <a:off x="4127380" y="2680156"/>
                <a:ext cx="1962608"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a:ln>
                      <a:noFill/>
                    </a:ln>
                    <a:solidFill>
                      <a:srgbClr val="1B75BC"/>
                    </a:solidFill>
                    <a:effectLst/>
                    <a:uLnTx/>
                    <a:uFillTx/>
                    <a:latin typeface="Calibri"/>
                    <a:ea typeface="+mn-ea"/>
                    <a:cs typeface="Helvetica" pitchFamily="34" charset="0"/>
                  </a:rPr>
                  <a:t>Capital Appreciation / Income</a:t>
                </a:r>
              </a:p>
            </p:txBody>
          </p:sp>
          <p:sp>
            <p:nvSpPr>
              <p:cNvPr id="49" name="Text Box 10">
                <a:extLst>
                  <a:ext uri="{FF2B5EF4-FFF2-40B4-BE49-F238E27FC236}">
                    <a16:creationId xmlns:a16="http://schemas.microsoft.com/office/drawing/2014/main" id="{257D3634-0E81-E656-A92F-6A93673F1B25}"/>
                  </a:ext>
                </a:extLst>
              </p:cNvPr>
              <p:cNvSpPr txBox="1">
                <a:spLocks noChangeArrowheads="1"/>
              </p:cNvSpPr>
              <p:nvPr/>
            </p:nvSpPr>
            <p:spPr bwMode="auto">
              <a:xfrm>
                <a:off x="4362584" y="3105378"/>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Target  60%</a:t>
                </a:r>
              </a:p>
            </p:txBody>
          </p:sp>
        </p:grpSp>
        <p:sp>
          <p:nvSpPr>
            <p:cNvPr id="45" name="Text Box 20">
              <a:extLst>
                <a:ext uri="{FF2B5EF4-FFF2-40B4-BE49-F238E27FC236}">
                  <a16:creationId xmlns:a16="http://schemas.microsoft.com/office/drawing/2014/main" id="{80C92F25-4C0C-8787-E96E-FE651AA0FD4E}"/>
                </a:ext>
              </a:extLst>
            </p:cNvPr>
            <p:cNvSpPr txBox="1">
              <a:spLocks noChangeArrowheads="1"/>
            </p:cNvSpPr>
            <p:nvPr/>
          </p:nvSpPr>
          <p:spPr bwMode="auto">
            <a:xfrm>
              <a:off x="4381177" y="3509839"/>
              <a:ext cx="14986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000" b="0" i="0" u="none" strike="noStrike" kern="1200" cap="none" spc="0" normalizeH="0" baseline="0" noProof="0" dirty="0">
                  <a:ln>
                    <a:noFill/>
                  </a:ln>
                  <a:solidFill>
                    <a:srgbClr val="000000"/>
                  </a:solidFill>
                  <a:effectLst/>
                  <a:uLnTx/>
                  <a:uFillTx/>
                  <a:latin typeface="Calibri"/>
                  <a:ea typeface="+mn-ea"/>
                  <a:cs typeface="Helvetica" pitchFamily="34" charset="0"/>
                </a:rPr>
                <a:t>Equity Range 45-75%</a:t>
              </a:r>
            </a:p>
          </p:txBody>
        </p:sp>
      </p:grpSp>
      <p:sp>
        <p:nvSpPr>
          <p:cNvPr id="51" name="Title 1">
            <a:extLst>
              <a:ext uri="{FF2B5EF4-FFF2-40B4-BE49-F238E27FC236}">
                <a16:creationId xmlns:a16="http://schemas.microsoft.com/office/drawing/2014/main" id="{0A653C47-B3B8-5609-135B-00AE01B882C8}"/>
              </a:ext>
            </a:extLst>
          </p:cNvPr>
          <p:cNvSpPr txBox="1">
            <a:spLocks/>
          </p:cNvSpPr>
          <p:nvPr/>
        </p:nvSpPr>
        <p:spPr>
          <a:xfrm>
            <a:off x="2895600" y="1183958"/>
            <a:ext cx="3581400" cy="492442"/>
          </a:xfrm>
          <a:prstGeom prst="rect">
            <a:avLst/>
          </a:prstGeom>
        </p:spPr>
        <p:txBody>
          <a:bodyPr>
            <a:normAutofit fontScale="975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a:ea typeface="Roboto" pitchFamily="2" charset="0"/>
                <a:cs typeface="+mj-cs"/>
              </a:rPr>
              <a:t>Addressing Different Portfolio Needs</a:t>
            </a:r>
          </a:p>
        </p:txBody>
      </p:sp>
      <p:sp>
        <p:nvSpPr>
          <p:cNvPr id="25" name="TextBox 10">
            <a:extLst>
              <a:ext uri="{FF2B5EF4-FFF2-40B4-BE49-F238E27FC236}">
                <a16:creationId xmlns:a16="http://schemas.microsoft.com/office/drawing/2014/main" id="{072EBF6F-CCCD-3848-897B-C23BEFEC2A6E}"/>
              </a:ext>
            </a:extLst>
          </p:cNvPr>
          <p:cNvSpPr txBox="1">
            <a:spLocks noChangeArrowheads="1"/>
          </p:cNvSpPr>
          <p:nvPr/>
        </p:nvSpPr>
        <p:spPr bwMode="auto">
          <a:xfrm>
            <a:off x="4938713" y="1549655"/>
            <a:ext cx="2819400"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57200">
              <a:defRPr sz="2000">
                <a:solidFill>
                  <a:schemeClr val="bg1"/>
                </a:solidFill>
                <a:latin typeface="Arial Black" pitchFamily="34" charset="0"/>
                <a:ea typeface="MS PGothic" pitchFamily="34" charset="-128"/>
              </a:defRPr>
            </a:lvl1pPr>
            <a:lvl2pPr marL="742950" indent="-285750" defTabSz="457200">
              <a:defRPr sz="2000">
                <a:solidFill>
                  <a:schemeClr val="bg1"/>
                </a:solidFill>
                <a:latin typeface="Arial Black" pitchFamily="34" charset="0"/>
                <a:ea typeface="MS PGothic" pitchFamily="34" charset="-128"/>
              </a:defRPr>
            </a:lvl2pPr>
            <a:lvl3pPr marL="1143000" indent="-228600" defTabSz="457200">
              <a:defRPr sz="2000">
                <a:solidFill>
                  <a:schemeClr val="bg1"/>
                </a:solidFill>
                <a:latin typeface="Arial Black" pitchFamily="34" charset="0"/>
                <a:ea typeface="MS PGothic" pitchFamily="34" charset="-128"/>
              </a:defRPr>
            </a:lvl3pPr>
            <a:lvl4pPr marL="1600200" indent="-228600" defTabSz="457200">
              <a:defRPr sz="2000">
                <a:solidFill>
                  <a:schemeClr val="bg1"/>
                </a:solidFill>
                <a:latin typeface="Arial Black" pitchFamily="34" charset="0"/>
                <a:ea typeface="MS PGothic" pitchFamily="34" charset="-128"/>
              </a:defRPr>
            </a:lvl4pPr>
            <a:lvl5pPr marL="2057400" indent="-228600" defTabSz="457200">
              <a:defRPr sz="2000">
                <a:solidFill>
                  <a:schemeClr val="bg1"/>
                </a:solidFill>
                <a:latin typeface="Arial Black" pitchFamily="34" charset="0"/>
                <a:ea typeface="MS PGothic" pitchFamily="34" charset="-128"/>
              </a:defRPr>
            </a:lvl5pPr>
            <a:lvl6pPr marL="25146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6pPr>
            <a:lvl7pPr marL="29718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7pPr>
            <a:lvl8pPr marL="34290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8pPr>
            <a:lvl9pPr marL="3886200" indent="-228600" defTabSz="457200" eaLnBrk="0" fontAlgn="base" hangingPunct="0">
              <a:spcBef>
                <a:spcPct val="0"/>
              </a:spcBef>
              <a:spcAft>
                <a:spcPct val="0"/>
              </a:spcAft>
              <a:defRPr sz="2000">
                <a:solidFill>
                  <a:schemeClr val="bg1"/>
                </a:solidFill>
                <a:latin typeface="Arial Black" pitchFamily="34" charset="0"/>
                <a:ea typeface="MS PGothic" pitchFamily="34" charset="-128"/>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Participant 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Goal: Retirement Income Security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Age: 35</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latin typeface="Calibri" panose="020F0502020204030204" pitchFamily="34" charset="0"/>
                <a:cs typeface="Helvetica" pitchFamily="34" charset="0"/>
              </a:rPr>
              <a:t>Retires: 67</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Salary: $60,000</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en-US" sz="1200" dirty="0">
                <a:solidFill>
                  <a:srgbClr val="000000"/>
                </a:solidFill>
                <a:latin typeface="Calibri" panose="020F0502020204030204" pitchFamily="34" charset="0"/>
                <a:cs typeface="Helvetica" pitchFamily="34" charset="0"/>
              </a:rPr>
              <a:t>Deferrals: $5k </a:t>
            </a:r>
            <a:r>
              <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annually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1200" b="1" i="0" u="none" strike="noStrike" kern="1200" cap="none" spc="0" normalizeH="0" baseline="0" noProof="0" dirty="0">
                <a:ln>
                  <a:noFill/>
                </a:ln>
                <a:solidFill>
                  <a:srgbClr val="000000"/>
                </a:solidFill>
                <a:effectLst/>
                <a:uLnTx/>
                <a:uFillTx/>
                <a:latin typeface="Calibri" panose="020F0502020204030204" pitchFamily="34" charset="0"/>
                <a:ea typeface="MS PGothic" pitchFamily="34" charset="-128"/>
                <a:cs typeface="Helvetica" pitchFamily="34" charset="0"/>
              </a:rPr>
              <a:t>ASSETS:  $5,000</a:t>
            </a:r>
          </a:p>
        </p:txBody>
      </p:sp>
      <p:sp>
        <p:nvSpPr>
          <p:cNvPr id="53" name="Title 1">
            <a:extLst>
              <a:ext uri="{FF2B5EF4-FFF2-40B4-BE49-F238E27FC236}">
                <a16:creationId xmlns:a16="http://schemas.microsoft.com/office/drawing/2014/main" id="{1E3AE850-393C-AC7C-DBA4-C23054203742}"/>
              </a:ext>
            </a:extLst>
          </p:cNvPr>
          <p:cNvSpPr txBox="1">
            <a:spLocks/>
          </p:cNvSpPr>
          <p:nvPr/>
        </p:nvSpPr>
        <p:spPr>
          <a:xfrm>
            <a:off x="457200" y="76200"/>
            <a:ext cx="5673513" cy="994172"/>
          </a:xfrm>
          <a:prstGeom prst="rect">
            <a:avLst/>
          </a:prstGeom>
        </p:spPr>
        <p:txBody>
          <a:bodyPr vert="horz" anchor="b" anchorCtr="0">
            <a:normAutofit fontScale="900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a:solidFill>
                  <a:schemeClr val="accent5">
                    <a:lumMod val="75000"/>
                  </a:schemeClr>
                </a:solidFill>
              </a:rPr>
              <a:t>Target Return Portfolios</a:t>
            </a:r>
            <a:br>
              <a:rPr lang="en-US">
                <a:solidFill>
                  <a:schemeClr val="accent5">
                    <a:lumMod val="75000"/>
                  </a:schemeClr>
                </a:solidFill>
              </a:rPr>
            </a:br>
            <a:r>
              <a:rPr lang="en-US">
                <a:solidFill>
                  <a:schemeClr val="accent5">
                    <a:lumMod val="75000"/>
                  </a:schemeClr>
                </a:solidFill>
              </a:rPr>
              <a:t>“Do It For Me” - GOALS-Based Approach</a:t>
            </a:r>
            <a:endParaRPr lang="en-US" dirty="0">
              <a:solidFill>
                <a:schemeClr val="accent5">
                  <a:lumMod val="75000"/>
                </a:schemeClr>
              </a:solidFill>
            </a:endParaRPr>
          </a:p>
        </p:txBody>
      </p:sp>
    </p:spTree>
    <p:extLst>
      <p:ext uri="{BB962C8B-B14F-4D97-AF65-F5344CB8AC3E}">
        <p14:creationId xmlns:p14="http://schemas.microsoft.com/office/powerpoint/2010/main" val="35189587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13C4400-ADCF-4250-A704-DC16E15B9C8D}"/>
              </a:ext>
            </a:extLst>
          </p:cNvPr>
          <p:cNvCxnSpPr>
            <a:cxnSpLocks/>
          </p:cNvCxnSpPr>
          <p:nvPr/>
        </p:nvCxnSpPr>
        <p:spPr>
          <a:xfrm flipV="1">
            <a:off x="2126814" y="5465756"/>
            <a:ext cx="1955988" cy="6046"/>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E01BF63E-42B8-4D03-B433-3585EB4A7AF8}"/>
              </a:ext>
            </a:extLst>
          </p:cNvPr>
          <p:cNvCxnSpPr>
            <a:cxnSpLocks/>
          </p:cNvCxnSpPr>
          <p:nvPr/>
        </p:nvCxnSpPr>
        <p:spPr>
          <a:xfrm>
            <a:off x="5494770" y="5471801"/>
            <a:ext cx="2008717"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D700B7B-5851-4FA7-BE53-53375DED2242}"/>
              </a:ext>
            </a:extLst>
          </p:cNvPr>
          <p:cNvSpPr txBox="1"/>
          <p:nvPr/>
        </p:nvSpPr>
        <p:spPr>
          <a:xfrm>
            <a:off x="4228550" y="5320925"/>
            <a:ext cx="1138645" cy="300082"/>
          </a:xfrm>
          <a:prstGeom prst="rect">
            <a:avLst/>
          </a:prstGeom>
          <a:noFill/>
        </p:spPr>
        <p:txBody>
          <a:bodyPr wrap="none" rtlCol="0">
            <a:spAutoFit/>
          </a:bodyPr>
          <a:lstStyle/>
          <a:p>
            <a:pPr algn="ctr"/>
            <a:r>
              <a:rPr lang="en-US" sz="1350" dirty="0">
                <a:solidFill>
                  <a:schemeClr val="tx1">
                    <a:lumMod val="50000"/>
                    <a:lumOff val="50000"/>
                  </a:schemeClr>
                </a:solidFill>
              </a:rPr>
              <a:t>Target Return</a:t>
            </a:r>
          </a:p>
        </p:txBody>
      </p:sp>
      <p:cxnSp>
        <p:nvCxnSpPr>
          <p:cNvPr id="6" name="Straight Connector 5">
            <a:extLst>
              <a:ext uri="{FF2B5EF4-FFF2-40B4-BE49-F238E27FC236}">
                <a16:creationId xmlns:a16="http://schemas.microsoft.com/office/drawing/2014/main" id="{80F71019-6C4A-485A-9879-6754FD6A8562}"/>
              </a:ext>
            </a:extLst>
          </p:cNvPr>
          <p:cNvCxnSpPr>
            <a:cxnSpLocks/>
          </p:cNvCxnSpPr>
          <p:nvPr/>
        </p:nvCxnSpPr>
        <p:spPr>
          <a:xfrm flipV="1">
            <a:off x="2126814" y="3894461"/>
            <a:ext cx="0" cy="1577341"/>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3764826-C683-4B70-B627-059E006170AF}"/>
              </a:ext>
            </a:extLst>
          </p:cNvPr>
          <p:cNvSpPr txBox="1"/>
          <p:nvPr/>
        </p:nvSpPr>
        <p:spPr>
          <a:xfrm rot="16200000">
            <a:off x="1894218" y="3476273"/>
            <a:ext cx="465192" cy="300082"/>
          </a:xfrm>
          <a:prstGeom prst="rect">
            <a:avLst/>
          </a:prstGeom>
          <a:noFill/>
        </p:spPr>
        <p:txBody>
          <a:bodyPr wrap="none" rtlCol="0">
            <a:spAutoFit/>
          </a:bodyPr>
          <a:lstStyle/>
          <a:p>
            <a:pPr algn="ctr"/>
            <a:r>
              <a:rPr lang="en-US" sz="1350" dirty="0">
                <a:solidFill>
                  <a:schemeClr val="tx1">
                    <a:lumMod val="50000"/>
                    <a:lumOff val="50000"/>
                  </a:schemeClr>
                </a:solidFill>
              </a:rPr>
              <a:t>Risk</a:t>
            </a:r>
          </a:p>
        </p:txBody>
      </p:sp>
      <p:cxnSp>
        <p:nvCxnSpPr>
          <p:cNvPr id="8" name="Straight Connector 7">
            <a:extLst>
              <a:ext uri="{FF2B5EF4-FFF2-40B4-BE49-F238E27FC236}">
                <a16:creationId xmlns:a16="http://schemas.microsoft.com/office/drawing/2014/main" id="{06C0B9F4-B92E-426B-A00C-D6CE3BF7EC3D}"/>
              </a:ext>
            </a:extLst>
          </p:cNvPr>
          <p:cNvCxnSpPr>
            <a:cxnSpLocks/>
          </p:cNvCxnSpPr>
          <p:nvPr/>
        </p:nvCxnSpPr>
        <p:spPr>
          <a:xfrm flipV="1">
            <a:off x="2126814" y="2295649"/>
            <a:ext cx="0" cy="1043315"/>
          </a:xfrm>
          <a:prstGeom prst="line">
            <a:avLst/>
          </a:prstGeom>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EFD7D3CC-5D37-4E43-8FE2-03E43D8B1C00}"/>
              </a:ext>
            </a:extLst>
          </p:cNvPr>
          <p:cNvGrpSpPr/>
          <p:nvPr/>
        </p:nvGrpSpPr>
        <p:grpSpPr>
          <a:xfrm>
            <a:off x="2265313" y="1857636"/>
            <a:ext cx="4902131" cy="3437429"/>
            <a:chOff x="2388371" y="-151445"/>
            <a:chExt cx="7639740" cy="5850251"/>
          </a:xfrm>
        </p:grpSpPr>
        <p:pic>
          <p:nvPicPr>
            <p:cNvPr id="10" name="Picture 9">
              <a:extLst>
                <a:ext uri="{FF2B5EF4-FFF2-40B4-BE49-F238E27FC236}">
                  <a16:creationId xmlns:a16="http://schemas.microsoft.com/office/drawing/2014/main" id="{286BDF41-9088-4347-A92C-6BAF36877114}"/>
                </a:ext>
              </a:extLst>
            </p:cNvPr>
            <p:cNvPicPr>
              <a:picLocks noChangeAspect="1"/>
            </p:cNvPicPr>
            <p:nvPr/>
          </p:nvPicPr>
          <p:blipFill>
            <a:blip r:embed="rId2"/>
            <a:stretch>
              <a:fillRect/>
            </a:stretch>
          </p:blipFill>
          <p:spPr>
            <a:xfrm>
              <a:off x="2388371" y="4031931"/>
              <a:ext cx="1647825" cy="1666875"/>
            </a:xfrm>
            <a:prstGeom prst="rect">
              <a:avLst/>
            </a:prstGeom>
          </p:spPr>
        </p:pic>
        <p:pic>
          <p:nvPicPr>
            <p:cNvPr id="11" name="Picture 10">
              <a:extLst>
                <a:ext uri="{FF2B5EF4-FFF2-40B4-BE49-F238E27FC236}">
                  <a16:creationId xmlns:a16="http://schemas.microsoft.com/office/drawing/2014/main" id="{B6876F44-3B81-460E-A7ED-5C61D1F18894}"/>
                </a:ext>
              </a:extLst>
            </p:cNvPr>
            <p:cNvPicPr>
              <a:picLocks noChangeAspect="1"/>
            </p:cNvPicPr>
            <p:nvPr/>
          </p:nvPicPr>
          <p:blipFill>
            <a:blip r:embed="rId3"/>
            <a:stretch>
              <a:fillRect/>
            </a:stretch>
          </p:blipFill>
          <p:spPr>
            <a:xfrm>
              <a:off x="3885760" y="3059888"/>
              <a:ext cx="1619250" cy="1552575"/>
            </a:xfrm>
            <a:prstGeom prst="rect">
              <a:avLst/>
            </a:prstGeom>
          </p:spPr>
        </p:pic>
        <p:pic>
          <p:nvPicPr>
            <p:cNvPr id="12" name="Picture 11">
              <a:extLst>
                <a:ext uri="{FF2B5EF4-FFF2-40B4-BE49-F238E27FC236}">
                  <a16:creationId xmlns:a16="http://schemas.microsoft.com/office/drawing/2014/main" id="{7278FB30-2678-4651-B15D-7D9CA357C450}"/>
                </a:ext>
              </a:extLst>
            </p:cNvPr>
            <p:cNvPicPr>
              <a:picLocks noChangeAspect="1"/>
            </p:cNvPicPr>
            <p:nvPr/>
          </p:nvPicPr>
          <p:blipFill>
            <a:blip r:embed="rId4"/>
            <a:stretch>
              <a:fillRect/>
            </a:stretch>
          </p:blipFill>
          <p:spPr>
            <a:xfrm>
              <a:off x="5406963" y="1997625"/>
              <a:ext cx="1628775" cy="1552575"/>
            </a:xfrm>
            <a:prstGeom prst="rect">
              <a:avLst/>
            </a:prstGeom>
          </p:spPr>
        </p:pic>
        <p:pic>
          <p:nvPicPr>
            <p:cNvPr id="13" name="Picture 12">
              <a:extLst>
                <a:ext uri="{FF2B5EF4-FFF2-40B4-BE49-F238E27FC236}">
                  <a16:creationId xmlns:a16="http://schemas.microsoft.com/office/drawing/2014/main" id="{B87E753D-A7E3-427D-BD75-698F8A9CAB0D}"/>
                </a:ext>
              </a:extLst>
            </p:cNvPr>
            <p:cNvPicPr>
              <a:picLocks noChangeAspect="1"/>
            </p:cNvPicPr>
            <p:nvPr/>
          </p:nvPicPr>
          <p:blipFill>
            <a:blip r:embed="rId5"/>
            <a:stretch>
              <a:fillRect/>
            </a:stretch>
          </p:blipFill>
          <p:spPr>
            <a:xfrm>
              <a:off x="6898387" y="923429"/>
              <a:ext cx="1638300" cy="1600200"/>
            </a:xfrm>
            <a:prstGeom prst="rect">
              <a:avLst/>
            </a:prstGeom>
          </p:spPr>
        </p:pic>
        <p:pic>
          <p:nvPicPr>
            <p:cNvPr id="14" name="Picture 13">
              <a:extLst>
                <a:ext uri="{FF2B5EF4-FFF2-40B4-BE49-F238E27FC236}">
                  <a16:creationId xmlns:a16="http://schemas.microsoft.com/office/drawing/2014/main" id="{453B8222-0789-4AF5-9265-735B40D66AB1}"/>
                </a:ext>
              </a:extLst>
            </p:cNvPr>
            <p:cNvPicPr>
              <a:picLocks noChangeAspect="1"/>
            </p:cNvPicPr>
            <p:nvPr/>
          </p:nvPicPr>
          <p:blipFill>
            <a:blip r:embed="rId6"/>
            <a:stretch>
              <a:fillRect/>
            </a:stretch>
          </p:blipFill>
          <p:spPr>
            <a:xfrm>
              <a:off x="8389811" y="-151445"/>
              <a:ext cx="1638300" cy="1571625"/>
            </a:xfrm>
            <a:prstGeom prst="rect">
              <a:avLst/>
            </a:prstGeom>
          </p:spPr>
        </p:pic>
      </p:grpSp>
      <p:sp>
        <p:nvSpPr>
          <p:cNvPr id="15" name="Text Box 10">
            <a:extLst>
              <a:ext uri="{FF2B5EF4-FFF2-40B4-BE49-F238E27FC236}">
                <a16:creationId xmlns:a16="http://schemas.microsoft.com/office/drawing/2014/main" id="{63C5F110-FCF3-45E7-9138-3390767E193E}"/>
              </a:ext>
            </a:extLst>
          </p:cNvPr>
          <p:cNvSpPr txBox="1">
            <a:spLocks noChangeArrowheads="1"/>
          </p:cNvSpPr>
          <p:nvPr/>
        </p:nvSpPr>
        <p:spPr bwMode="auto">
          <a:xfrm>
            <a:off x="2222990" y="4192158"/>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rgbClr val="1B75BC"/>
                </a:solidFill>
                <a:latin typeface="Calibri"/>
                <a:cs typeface="Helvetica" pitchFamily="34" charset="0"/>
              </a:rPr>
              <a:t>Conservative</a:t>
            </a:r>
          </a:p>
        </p:txBody>
      </p:sp>
      <p:sp>
        <p:nvSpPr>
          <p:cNvPr id="16" name="Text Box 10">
            <a:extLst>
              <a:ext uri="{FF2B5EF4-FFF2-40B4-BE49-F238E27FC236}">
                <a16:creationId xmlns:a16="http://schemas.microsoft.com/office/drawing/2014/main" id="{6541F2CB-2476-40A0-999A-7454E534D478}"/>
              </a:ext>
            </a:extLst>
          </p:cNvPr>
          <p:cNvSpPr txBox="1">
            <a:spLocks noChangeArrowheads="1"/>
          </p:cNvSpPr>
          <p:nvPr/>
        </p:nvSpPr>
        <p:spPr bwMode="auto">
          <a:xfrm>
            <a:off x="3149999" y="3473690"/>
            <a:ext cx="119584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rgbClr val="1B75BC"/>
                </a:solidFill>
                <a:latin typeface="Calibri"/>
                <a:cs typeface="Helvetica" pitchFamily="34" charset="0"/>
              </a:rPr>
              <a:t>Moderately </a:t>
            </a:r>
          </a:p>
          <a:p>
            <a:pPr algn="ctr" eaLnBrk="1" hangingPunct="1">
              <a:spcBef>
                <a:spcPct val="0"/>
              </a:spcBef>
            </a:pPr>
            <a:r>
              <a:rPr lang="en-US" sz="750" b="1" dirty="0">
                <a:solidFill>
                  <a:srgbClr val="1B75BC"/>
                </a:solidFill>
                <a:latin typeface="Calibri"/>
                <a:cs typeface="Helvetica" pitchFamily="34" charset="0"/>
              </a:rPr>
              <a:t>Conservative</a:t>
            </a:r>
          </a:p>
        </p:txBody>
      </p:sp>
      <p:sp>
        <p:nvSpPr>
          <p:cNvPr id="17" name="Text Box 10">
            <a:extLst>
              <a:ext uri="{FF2B5EF4-FFF2-40B4-BE49-F238E27FC236}">
                <a16:creationId xmlns:a16="http://schemas.microsoft.com/office/drawing/2014/main" id="{7A89ADC6-213E-4213-82CE-7365AC8A70B0}"/>
              </a:ext>
            </a:extLst>
          </p:cNvPr>
          <p:cNvSpPr txBox="1">
            <a:spLocks noChangeArrowheads="1"/>
          </p:cNvSpPr>
          <p:nvPr/>
        </p:nvSpPr>
        <p:spPr bwMode="auto">
          <a:xfrm>
            <a:off x="4082802" y="2981600"/>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rgbClr val="1B75BC"/>
                </a:solidFill>
                <a:latin typeface="Calibri"/>
                <a:cs typeface="Helvetica" pitchFamily="34" charset="0"/>
              </a:rPr>
              <a:t>Moderate</a:t>
            </a:r>
          </a:p>
        </p:txBody>
      </p:sp>
      <p:sp>
        <p:nvSpPr>
          <p:cNvPr id="18" name="Text Box 10">
            <a:extLst>
              <a:ext uri="{FF2B5EF4-FFF2-40B4-BE49-F238E27FC236}">
                <a16:creationId xmlns:a16="http://schemas.microsoft.com/office/drawing/2014/main" id="{A0F7CDF7-EED2-4F3A-BCD5-E4A7365ACB72}"/>
              </a:ext>
            </a:extLst>
          </p:cNvPr>
          <p:cNvSpPr txBox="1">
            <a:spLocks noChangeArrowheads="1"/>
          </p:cNvSpPr>
          <p:nvPr/>
        </p:nvSpPr>
        <p:spPr bwMode="auto">
          <a:xfrm>
            <a:off x="5046036" y="2239907"/>
            <a:ext cx="119584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rgbClr val="1B75BC"/>
                </a:solidFill>
                <a:latin typeface="Calibri"/>
                <a:cs typeface="Helvetica" pitchFamily="34" charset="0"/>
              </a:rPr>
              <a:t>Moderately</a:t>
            </a:r>
          </a:p>
          <a:p>
            <a:pPr algn="ctr" eaLnBrk="1" hangingPunct="1">
              <a:spcBef>
                <a:spcPct val="0"/>
              </a:spcBef>
            </a:pPr>
            <a:r>
              <a:rPr lang="en-US" sz="750" b="1" dirty="0">
                <a:solidFill>
                  <a:srgbClr val="1B75BC"/>
                </a:solidFill>
                <a:latin typeface="Calibri"/>
                <a:cs typeface="Helvetica" pitchFamily="34" charset="0"/>
              </a:rPr>
              <a:t>Aggressive</a:t>
            </a:r>
          </a:p>
        </p:txBody>
      </p:sp>
      <p:sp>
        <p:nvSpPr>
          <p:cNvPr id="19" name="Text Box 10">
            <a:extLst>
              <a:ext uri="{FF2B5EF4-FFF2-40B4-BE49-F238E27FC236}">
                <a16:creationId xmlns:a16="http://schemas.microsoft.com/office/drawing/2014/main" id="{E3896A77-DB30-4E4E-BADE-98F4850A5EED}"/>
              </a:ext>
            </a:extLst>
          </p:cNvPr>
          <p:cNvSpPr txBox="1">
            <a:spLocks noChangeArrowheads="1"/>
          </p:cNvSpPr>
          <p:nvPr/>
        </p:nvSpPr>
        <p:spPr bwMode="auto">
          <a:xfrm>
            <a:off x="6071633" y="1703581"/>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rgbClr val="1B75BC"/>
                </a:solidFill>
                <a:latin typeface="Calibri"/>
                <a:cs typeface="Helvetica" pitchFamily="34" charset="0"/>
              </a:rPr>
              <a:t>Aggressive</a:t>
            </a:r>
          </a:p>
        </p:txBody>
      </p:sp>
      <p:sp>
        <p:nvSpPr>
          <p:cNvPr id="20" name="Text Box 10">
            <a:extLst>
              <a:ext uri="{FF2B5EF4-FFF2-40B4-BE49-F238E27FC236}">
                <a16:creationId xmlns:a16="http://schemas.microsoft.com/office/drawing/2014/main" id="{057489AA-7468-4575-8AC1-324794D0FA74}"/>
              </a:ext>
            </a:extLst>
          </p:cNvPr>
          <p:cNvSpPr txBox="1">
            <a:spLocks noChangeArrowheads="1"/>
          </p:cNvSpPr>
          <p:nvPr/>
        </p:nvSpPr>
        <p:spPr bwMode="auto">
          <a:xfrm>
            <a:off x="2222990" y="5247935"/>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chemeClr val="tx1">
                    <a:lumMod val="50000"/>
                    <a:lumOff val="50000"/>
                  </a:schemeClr>
                </a:solidFill>
                <a:latin typeface="Calibri"/>
                <a:cs typeface="Helvetica" pitchFamily="34" charset="0"/>
              </a:rPr>
              <a:t>20% Stocks/80% Bond</a:t>
            </a:r>
          </a:p>
        </p:txBody>
      </p:sp>
      <p:sp>
        <p:nvSpPr>
          <p:cNvPr id="21" name="Text Box 10">
            <a:extLst>
              <a:ext uri="{FF2B5EF4-FFF2-40B4-BE49-F238E27FC236}">
                <a16:creationId xmlns:a16="http://schemas.microsoft.com/office/drawing/2014/main" id="{6FDA7808-EAA0-4103-902B-CBB7F6A54DDE}"/>
              </a:ext>
            </a:extLst>
          </p:cNvPr>
          <p:cNvSpPr txBox="1">
            <a:spLocks noChangeArrowheads="1"/>
          </p:cNvSpPr>
          <p:nvPr/>
        </p:nvSpPr>
        <p:spPr bwMode="auto">
          <a:xfrm>
            <a:off x="3189804" y="4622654"/>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chemeClr val="tx1">
                    <a:lumMod val="50000"/>
                    <a:lumOff val="50000"/>
                  </a:schemeClr>
                </a:solidFill>
                <a:latin typeface="Calibri"/>
                <a:cs typeface="Helvetica" pitchFamily="34" charset="0"/>
              </a:rPr>
              <a:t>40% Stocks/60% Bond</a:t>
            </a:r>
          </a:p>
        </p:txBody>
      </p:sp>
      <p:sp>
        <p:nvSpPr>
          <p:cNvPr id="22" name="Text Box 10">
            <a:extLst>
              <a:ext uri="{FF2B5EF4-FFF2-40B4-BE49-F238E27FC236}">
                <a16:creationId xmlns:a16="http://schemas.microsoft.com/office/drawing/2014/main" id="{C3A68696-EA4D-4BF6-8F76-FEF0CB327D3F}"/>
              </a:ext>
            </a:extLst>
          </p:cNvPr>
          <p:cNvSpPr txBox="1">
            <a:spLocks noChangeArrowheads="1"/>
          </p:cNvSpPr>
          <p:nvPr/>
        </p:nvSpPr>
        <p:spPr bwMode="auto">
          <a:xfrm>
            <a:off x="4168613" y="4004263"/>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chemeClr val="tx1">
                    <a:lumMod val="50000"/>
                    <a:lumOff val="50000"/>
                  </a:schemeClr>
                </a:solidFill>
                <a:latin typeface="Calibri"/>
                <a:cs typeface="Helvetica" pitchFamily="34" charset="0"/>
              </a:rPr>
              <a:t>60% Stocks/40% Bond</a:t>
            </a:r>
          </a:p>
        </p:txBody>
      </p:sp>
      <p:sp>
        <p:nvSpPr>
          <p:cNvPr id="23" name="Text Box 10">
            <a:extLst>
              <a:ext uri="{FF2B5EF4-FFF2-40B4-BE49-F238E27FC236}">
                <a16:creationId xmlns:a16="http://schemas.microsoft.com/office/drawing/2014/main" id="{77672EDE-B3E7-420D-8246-669699A45CFD}"/>
              </a:ext>
            </a:extLst>
          </p:cNvPr>
          <p:cNvSpPr txBox="1">
            <a:spLocks noChangeArrowheads="1"/>
          </p:cNvSpPr>
          <p:nvPr/>
        </p:nvSpPr>
        <p:spPr bwMode="auto">
          <a:xfrm>
            <a:off x="5142301" y="3395174"/>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chemeClr val="tx1">
                    <a:lumMod val="50000"/>
                    <a:lumOff val="50000"/>
                  </a:schemeClr>
                </a:solidFill>
                <a:latin typeface="Calibri"/>
                <a:cs typeface="Helvetica" pitchFamily="34" charset="0"/>
              </a:rPr>
              <a:t>80% Stocks/20% Bond</a:t>
            </a:r>
          </a:p>
        </p:txBody>
      </p:sp>
      <p:sp>
        <p:nvSpPr>
          <p:cNvPr id="24" name="Text Box 10">
            <a:extLst>
              <a:ext uri="{FF2B5EF4-FFF2-40B4-BE49-F238E27FC236}">
                <a16:creationId xmlns:a16="http://schemas.microsoft.com/office/drawing/2014/main" id="{54D11A41-AF85-4982-B215-47C7933913AB}"/>
              </a:ext>
            </a:extLst>
          </p:cNvPr>
          <p:cNvSpPr txBox="1">
            <a:spLocks noChangeArrowheads="1"/>
          </p:cNvSpPr>
          <p:nvPr/>
        </p:nvSpPr>
        <p:spPr bwMode="auto">
          <a:xfrm>
            <a:off x="6071633" y="2775503"/>
            <a:ext cx="1195845" cy="2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600">
                <a:solidFill>
                  <a:schemeClr val="tx1"/>
                </a:solidFill>
                <a:latin typeface="Arial" pitchFamily="34" charset="0"/>
                <a:cs typeface="Arial" pitchFamily="34" charset="0"/>
              </a:defRPr>
            </a:lvl1pPr>
            <a:lvl2pPr marL="742950" indent="-285750" eaLnBrk="0" hangingPunct="0">
              <a:defRPr sz="1600">
                <a:solidFill>
                  <a:schemeClr val="tx1"/>
                </a:solidFill>
                <a:latin typeface="Arial" pitchFamily="34" charset="0"/>
                <a:cs typeface="Arial" pitchFamily="34" charset="0"/>
              </a:defRPr>
            </a:lvl2pPr>
            <a:lvl3pPr marL="1143000" indent="-228600" eaLnBrk="0" hangingPunct="0">
              <a:defRPr sz="1600">
                <a:solidFill>
                  <a:schemeClr val="tx1"/>
                </a:solidFill>
                <a:latin typeface="Arial" pitchFamily="34" charset="0"/>
                <a:cs typeface="Arial" pitchFamily="34" charset="0"/>
              </a:defRPr>
            </a:lvl3pPr>
            <a:lvl4pPr marL="1600200" indent="-228600" eaLnBrk="0" hangingPunct="0">
              <a:defRPr sz="1600">
                <a:solidFill>
                  <a:schemeClr val="tx1"/>
                </a:solidFill>
                <a:latin typeface="Arial" pitchFamily="34" charset="0"/>
                <a:cs typeface="Arial" pitchFamily="34" charset="0"/>
              </a:defRPr>
            </a:lvl4pPr>
            <a:lvl5pPr marL="2057400" indent="-228600" eaLnBrk="0" hangingPunct="0">
              <a:defRPr sz="1600">
                <a:solidFill>
                  <a:schemeClr val="tx1"/>
                </a:solidFill>
                <a:latin typeface="Arial" pitchFamily="34" charset="0"/>
                <a:cs typeface="Arial" pitchFamily="34" charset="0"/>
              </a:defRPr>
            </a:lvl5pPr>
            <a:lvl6pPr marL="2514600" indent="-228600" algn="ctr" eaLnBrk="0" fontAlgn="base" hangingPunct="0">
              <a:spcBef>
                <a:spcPct val="50000"/>
              </a:spcBef>
              <a:spcAft>
                <a:spcPct val="0"/>
              </a:spcAft>
              <a:defRPr sz="1600">
                <a:solidFill>
                  <a:schemeClr val="tx1"/>
                </a:solidFill>
                <a:latin typeface="Arial" pitchFamily="34" charset="0"/>
                <a:cs typeface="Arial" pitchFamily="34" charset="0"/>
              </a:defRPr>
            </a:lvl6pPr>
            <a:lvl7pPr marL="2971800" indent="-228600" algn="ctr" eaLnBrk="0" fontAlgn="base" hangingPunct="0">
              <a:spcBef>
                <a:spcPct val="50000"/>
              </a:spcBef>
              <a:spcAft>
                <a:spcPct val="0"/>
              </a:spcAft>
              <a:defRPr sz="1600">
                <a:solidFill>
                  <a:schemeClr val="tx1"/>
                </a:solidFill>
                <a:latin typeface="Arial" pitchFamily="34" charset="0"/>
                <a:cs typeface="Arial" pitchFamily="34" charset="0"/>
              </a:defRPr>
            </a:lvl7pPr>
            <a:lvl8pPr marL="3429000" indent="-228600" algn="ctr" eaLnBrk="0" fontAlgn="base" hangingPunct="0">
              <a:spcBef>
                <a:spcPct val="50000"/>
              </a:spcBef>
              <a:spcAft>
                <a:spcPct val="0"/>
              </a:spcAft>
              <a:defRPr sz="1600">
                <a:solidFill>
                  <a:schemeClr val="tx1"/>
                </a:solidFill>
                <a:latin typeface="Arial" pitchFamily="34" charset="0"/>
                <a:cs typeface="Arial" pitchFamily="34" charset="0"/>
              </a:defRPr>
            </a:lvl8pPr>
            <a:lvl9pPr marL="3886200" indent="-228600" algn="ctr" eaLnBrk="0" fontAlgn="base" hangingPunct="0">
              <a:spcBef>
                <a:spcPct val="50000"/>
              </a:spcBef>
              <a:spcAft>
                <a:spcPct val="0"/>
              </a:spcAft>
              <a:defRPr sz="1600">
                <a:solidFill>
                  <a:schemeClr val="tx1"/>
                </a:solidFill>
                <a:latin typeface="Arial" pitchFamily="34" charset="0"/>
                <a:cs typeface="Arial" pitchFamily="34" charset="0"/>
              </a:defRPr>
            </a:lvl9pPr>
          </a:lstStyle>
          <a:p>
            <a:pPr algn="ctr" eaLnBrk="1" hangingPunct="1">
              <a:spcBef>
                <a:spcPct val="0"/>
              </a:spcBef>
            </a:pPr>
            <a:r>
              <a:rPr lang="en-US" sz="750" b="1" dirty="0">
                <a:solidFill>
                  <a:schemeClr val="tx1">
                    <a:lumMod val="50000"/>
                    <a:lumOff val="50000"/>
                  </a:schemeClr>
                </a:solidFill>
                <a:latin typeface="Calibri"/>
                <a:cs typeface="Helvetica" pitchFamily="34" charset="0"/>
              </a:rPr>
              <a:t>100% Stocks</a:t>
            </a:r>
          </a:p>
        </p:txBody>
      </p:sp>
      <p:sp>
        <p:nvSpPr>
          <p:cNvPr id="25" name="Content Placeholder 2">
            <a:extLst>
              <a:ext uri="{FF2B5EF4-FFF2-40B4-BE49-F238E27FC236}">
                <a16:creationId xmlns:a16="http://schemas.microsoft.com/office/drawing/2014/main" id="{922CEC13-3BC8-49F8-A4F2-FFD6E7A4E15D}"/>
              </a:ext>
            </a:extLst>
          </p:cNvPr>
          <p:cNvSpPr txBox="1">
            <a:spLocks/>
          </p:cNvSpPr>
          <p:nvPr/>
        </p:nvSpPr>
        <p:spPr>
          <a:xfrm>
            <a:off x="838200" y="1981200"/>
            <a:ext cx="5403681" cy="501914"/>
          </a:xfrm>
          <a:prstGeom prst="rect">
            <a:avLst/>
          </a:prstGeom>
        </p:spPr>
        <p:txBody>
          <a:bodyPr/>
          <a:lstStyle>
            <a:lvl1pPr marL="228600" indent="-228600" algn="l" defTabSz="914400" rtl="0" eaLnBrk="1" latinLnBrk="0" hangingPunct="1">
              <a:lnSpc>
                <a:spcPct val="90000"/>
              </a:lnSpc>
              <a:spcBef>
                <a:spcPts val="0"/>
              </a:spcBef>
              <a:spcAft>
                <a:spcPts val="600"/>
              </a:spcAft>
              <a:buClr>
                <a:schemeClr val="accent3"/>
              </a:buClr>
              <a:buFont typeface="Arial" panose="020B0604020202020204"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0"/>
              </a:spcBef>
              <a:spcAft>
                <a:spcPts val="600"/>
              </a:spcAft>
              <a:buClr>
                <a:schemeClr val="accent5"/>
              </a:buClr>
              <a:buFont typeface="Arial" panose="020B0604020202020204"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0"/>
              </a:spcBef>
              <a:spcAft>
                <a:spcPts val="600"/>
              </a:spcAft>
              <a:buClr>
                <a:schemeClr val="accent2"/>
              </a:buClr>
              <a:buFont typeface="Arial" panose="020B0604020202020204"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0"/>
              </a:spcBef>
              <a:spcAft>
                <a:spcPts val="600"/>
              </a:spcAft>
              <a:buClr>
                <a:schemeClr val="accent4"/>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0"/>
              </a:spcBef>
              <a:spcAft>
                <a:spcPts val="600"/>
              </a:spcAft>
              <a:buClr>
                <a:srgbClr val="7FA101"/>
              </a:buClr>
              <a:buFont typeface="Arial" panose="020B0604020202020204" pitchFamily="34" charset="0"/>
              <a:buChar char="•"/>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900"/>
              </a:spcAft>
              <a:buNone/>
            </a:pPr>
            <a:r>
              <a:rPr lang="en-US" sz="1800" dirty="0">
                <a:solidFill>
                  <a:srgbClr val="595959"/>
                </a:solidFill>
              </a:rPr>
              <a:t>Your current Fund is Target Return </a:t>
            </a:r>
            <a:r>
              <a:rPr lang="en-US" sz="1800" dirty="0">
                <a:solidFill>
                  <a:srgbClr val="F1592A"/>
                </a:solidFill>
              </a:rPr>
              <a:t>7%</a:t>
            </a:r>
            <a:r>
              <a:rPr lang="en-US" sz="1800" dirty="0"/>
              <a:t>.</a:t>
            </a:r>
          </a:p>
        </p:txBody>
      </p:sp>
      <p:cxnSp>
        <p:nvCxnSpPr>
          <p:cNvPr id="27" name="Straight Arrow Connector 26">
            <a:extLst>
              <a:ext uri="{FF2B5EF4-FFF2-40B4-BE49-F238E27FC236}">
                <a16:creationId xmlns:a16="http://schemas.microsoft.com/office/drawing/2014/main" id="{875FD305-6A56-46DC-9FB6-3BBF0F8E4D9A}"/>
              </a:ext>
            </a:extLst>
          </p:cNvPr>
          <p:cNvCxnSpPr>
            <a:cxnSpLocks/>
          </p:cNvCxnSpPr>
          <p:nvPr/>
        </p:nvCxnSpPr>
        <p:spPr>
          <a:xfrm>
            <a:off x="4405279" y="2252075"/>
            <a:ext cx="959179" cy="506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F25F385A-7614-467E-8B0B-43FBEA9CD099}"/>
              </a:ext>
            </a:extLst>
          </p:cNvPr>
          <p:cNvSpPr/>
          <p:nvPr/>
        </p:nvSpPr>
        <p:spPr>
          <a:xfrm>
            <a:off x="5230528" y="2252075"/>
            <a:ext cx="952072" cy="1327764"/>
          </a:xfrm>
          <a:prstGeom prst="rect">
            <a:avLst/>
          </a:prstGeom>
          <a:solidFill>
            <a:srgbClr val="FFFF00">
              <a:alpha val="1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Title 1">
            <a:extLst>
              <a:ext uri="{FF2B5EF4-FFF2-40B4-BE49-F238E27FC236}">
                <a16:creationId xmlns:a16="http://schemas.microsoft.com/office/drawing/2014/main" id="{E7B20566-CE1B-2FD5-C7D2-702DF14D41AF}"/>
              </a:ext>
            </a:extLst>
          </p:cNvPr>
          <p:cNvSpPr txBox="1">
            <a:spLocks/>
          </p:cNvSpPr>
          <p:nvPr/>
        </p:nvSpPr>
        <p:spPr>
          <a:xfrm>
            <a:off x="457200" y="76200"/>
            <a:ext cx="5673513" cy="994172"/>
          </a:xfrm>
          <a:prstGeom prst="rect">
            <a:avLst/>
          </a:prstGeom>
        </p:spPr>
        <p:txBody>
          <a:bodyPr vert="horz" anchor="b" anchorCtr="0">
            <a:normAutofit fontScale="900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a:solidFill>
                  <a:schemeClr val="accent5">
                    <a:lumMod val="75000"/>
                  </a:schemeClr>
                </a:solidFill>
              </a:rPr>
              <a:t>Target Return Portfolios</a:t>
            </a:r>
            <a:br>
              <a:rPr lang="en-US">
                <a:solidFill>
                  <a:schemeClr val="accent5">
                    <a:lumMod val="75000"/>
                  </a:schemeClr>
                </a:solidFill>
              </a:rPr>
            </a:br>
            <a:r>
              <a:rPr lang="en-US">
                <a:solidFill>
                  <a:schemeClr val="accent5">
                    <a:lumMod val="75000"/>
                  </a:schemeClr>
                </a:solidFill>
              </a:rPr>
              <a:t>“Do It For Me” - GOALS-Based Approach</a:t>
            </a:r>
            <a:endParaRPr lang="en-US" dirty="0">
              <a:solidFill>
                <a:schemeClr val="accent5">
                  <a:lumMod val="75000"/>
                </a:schemeClr>
              </a:solidFill>
            </a:endParaRPr>
          </a:p>
        </p:txBody>
      </p:sp>
    </p:spTree>
    <p:extLst>
      <p:ext uri="{BB962C8B-B14F-4D97-AF65-F5344CB8AC3E}">
        <p14:creationId xmlns:p14="http://schemas.microsoft.com/office/powerpoint/2010/main" val="2995228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228600"/>
            <a:ext cx="8229600" cy="990600"/>
          </a:xfrm>
        </p:spPr>
        <p:txBody>
          <a:bodyPr/>
          <a:lstStyle/>
          <a:p>
            <a:r>
              <a:rPr lang="en-US" sz="2400" dirty="0">
                <a:solidFill>
                  <a:schemeClr val="accent5">
                    <a:lumMod val="75000"/>
                  </a:schemeClr>
                </a:solidFill>
              </a:rPr>
              <a:t>Introduction</a:t>
            </a:r>
          </a:p>
        </p:txBody>
      </p:sp>
      <p:pic>
        <p:nvPicPr>
          <p:cNvPr id="4" name="Picture 3" descr="A close-up of a document&#10;&#10;AI-generated content may be incorrect.">
            <a:extLst>
              <a:ext uri="{FF2B5EF4-FFF2-40B4-BE49-F238E27FC236}">
                <a16:creationId xmlns:a16="http://schemas.microsoft.com/office/drawing/2014/main" id="{86A5D78A-55BB-432F-3BE6-8B09706D10F7}"/>
              </a:ext>
            </a:extLst>
          </p:cNvPr>
          <p:cNvPicPr>
            <a:picLocks noChangeAspect="1"/>
          </p:cNvPicPr>
          <p:nvPr/>
        </p:nvPicPr>
        <p:blipFill>
          <a:blip r:embed="rId3">
            <a:extLst>
              <a:ext uri="{28A0092B-C50C-407E-A947-70E740481C1C}">
                <a14:useLocalDpi xmlns:a14="http://schemas.microsoft.com/office/drawing/2010/main" val="0"/>
              </a:ext>
            </a:extLst>
          </a:blip>
          <a:srcRect l="6878" t="18045" b="11213"/>
          <a:stretch/>
        </p:blipFill>
        <p:spPr>
          <a:xfrm>
            <a:off x="536799" y="1295400"/>
            <a:ext cx="8150001" cy="4953000"/>
          </a:xfrm>
          <a:prstGeom prst="rect">
            <a:avLst/>
          </a:prstGeom>
        </p:spPr>
      </p:pic>
      <p:pic>
        <p:nvPicPr>
          <p:cNvPr id="7" name="Picture 6" descr="An orange cover with an eagle&#10;&#10;AI-generated content may be incorrect.">
            <a:extLst>
              <a:ext uri="{FF2B5EF4-FFF2-40B4-BE49-F238E27FC236}">
                <a16:creationId xmlns:a16="http://schemas.microsoft.com/office/drawing/2014/main" id="{BB1A50B9-F770-A4FD-0930-97B6F5924D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295400"/>
            <a:ext cx="1623060" cy="1298448"/>
          </a:xfrm>
          <a:prstGeom prst="rect">
            <a:avLst/>
          </a:prstGeom>
        </p:spPr>
      </p:pic>
    </p:spTree>
    <p:extLst>
      <p:ext uri="{BB962C8B-B14F-4D97-AF65-F5344CB8AC3E}">
        <p14:creationId xmlns:p14="http://schemas.microsoft.com/office/powerpoint/2010/main" val="37423931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857500" y="1288231"/>
            <a:ext cx="3429000" cy="338608"/>
          </a:xfrm>
        </p:spPr>
        <p:txBody>
          <a:bodyPr vert="horz" anchor="b" anchorCtr="0">
            <a:normAutofit fontScale="90000"/>
          </a:bodyPr>
          <a:lstStyle/>
          <a:p>
            <a:r>
              <a:rPr lang="en-US" sz="1800" dirty="0">
                <a:solidFill>
                  <a:schemeClr val="accent5">
                    <a:lumMod val="75000"/>
                  </a:schemeClr>
                </a:solidFill>
              </a:rPr>
              <a:t>Savings / Investment Risk Tradeoff</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4314" y="1752600"/>
            <a:ext cx="8589014" cy="3733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8252742B-D175-35FD-22C2-8F543539FA04}"/>
              </a:ext>
            </a:extLst>
          </p:cNvPr>
          <p:cNvSpPr txBox="1">
            <a:spLocks/>
          </p:cNvSpPr>
          <p:nvPr/>
        </p:nvSpPr>
        <p:spPr>
          <a:xfrm>
            <a:off x="457200" y="76200"/>
            <a:ext cx="5673513" cy="994172"/>
          </a:xfrm>
          <a:prstGeom prst="rect">
            <a:avLst/>
          </a:prstGeom>
        </p:spPr>
        <p:txBody>
          <a:bodyPr vert="horz" anchor="b" anchorCtr="0">
            <a:normAutofit fontScale="90000"/>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a:solidFill>
                  <a:schemeClr val="accent5">
                    <a:lumMod val="75000"/>
                  </a:schemeClr>
                </a:solidFill>
              </a:rPr>
              <a:t>Target Return Portfolios</a:t>
            </a:r>
            <a:br>
              <a:rPr lang="en-US">
                <a:solidFill>
                  <a:schemeClr val="accent5">
                    <a:lumMod val="75000"/>
                  </a:schemeClr>
                </a:solidFill>
              </a:rPr>
            </a:br>
            <a:r>
              <a:rPr lang="en-US">
                <a:solidFill>
                  <a:schemeClr val="accent5">
                    <a:lumMod val="75000"/>
                  </a:schemeClr>
                </a:solidFill>
              </a:rPr>
              <a:t>“Do It For Me” - GOALS-Based Approach</a:t>
            </a:r>
            <a:endParaRPr lang="en-US" dirty="0">
              <a:solidFill>
                <a:schemeClr val="accent5">
                  <a:lumMod val="75000"/>
                </a:schemeClr>
              </a:solidFill>
            </a:endParaRPr>
          </a:p>
        </p:txBody>
      </p:sp>
    </p:spTree>
    <p:extLst>
      <p:ext uri="{BB962C8B-B14F-4D97-AF65-F5344CB8AC3E}">
        <p14:creationId xmlns:p14="http://schemas.microsoft.com/office/powerpoint/2010/main" val="2368708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9043F9D-5962-4DF3-9206-0C71BCD050E0}"/>
              </a:ext>
            </a:extLst>
          </p:cNvPr>
          <p:cNvGrpSpPr/>
          <p:nvPr/>
        </p:nvGrpSpPr>
        <p:grpSpPr>
          <a:xfrm>
            <a:off x="457200" y="114800"/>
            <a:ext cx="8219751" cy="5219200"/>
            <a:chOff x="401013" y="-992952"/>
            <a:chExt cx="11170196" cy="6971406"/>
          </a:xfrm>
        </p:grpSpPr>
        <p:pic>
          <p:nvPicPr>
            <p:cNvPr id="1029" name="Picture 1">
              <a:extLst>
                <a:ext uri="{FF2B5EF4-FFF2-40B4-BE49-F238E27FC236}">
                  <a16:creationId xmlns:a16="http://schemas.microsoft.com/office/drawing/2014/main" id="{28865FA8-840D-445E-985D-95B1597B68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55449" t="15294" r="3206" b="65790"/>
            <a:stretch>
              <a:fillRect/>
            </a:stretch>
          </p:blipFill>
          <p:spPr bwMode="auto">
            <a:xfrm>
              <a:off x="401013" y="1635708"/>
              <a:ext cx="11067187" cy="4342746"/>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2">
              <a:extLst>
                <a:ext uri="{FF2B5EF4-FFF2-40B4-BE49-F238E27FC236}">
                  <a16:creationId xmlns:a16="http://schemas.microsoft.com/office/drawing/2014/main" id="{A2731290-89B0-4DC0-8FC8-C9F71D99B93B}"/>
                </a:ext>
              </a:extLst>
            </p:cNvPr>
            <p:cNvSpPr txBox="1">
              <a:spLocks noChangeArrowheads="1"/>
            </p:cNvSpPr>
            <p:nvPr/>
          </p:nvSpPr>
          <p:spPr bwMode="auto">
            <a:xfrm>
              <a:off x="7791066" y="3826426"/>
              <a:ext cx="1515390" cy="682625"/>
            </a:xfrm>
            <a:prstGeom prst="rect">
              <a:avLst/>
            </a:prstGeom>
            <a:solidFill>
              <a:srgbClr val="FFFFFF"/>
            </a:solidFill>
            <a:ln w="9525">
              <a:no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ct val="0"/>
                </a:spcAft>
              </a:pPr>
              <a:r>
                <a:rPr lang="en-US" altLang="en-US" sz="1500" dirty="0">
                  <a:solidFill>
                    <a:srgbClr val="EEB500"/>
                  </a:solidFill>
                  <a:latin typeface="Calibri" panose="020F0502020204030204" pitchFamily="34" charset="0"/>
                  <a:ea typeface="Calibri" panose="020F0502020204030204" pitchFamily="34" charset="0"/>
                  <a:cs typeface="Times New Roman" panose="02020603050405020304" pitchFamily="18" charset="0"/>
                </a:rPr>
                <a:t>FUTUREADY</a:t>
              </a:r>
              <a:endParaRPr lang="en-US" altLang="en-US" sz="1500" dirty="0"/>
            </a:p>
            <a:p>
              <a:pPr algn="ctr" defTabSz="685800" eaLnBrk="0" fontAlgn="base" hangingPunct="0">
                <a:spcBef>
                  <a:spcPct val="0"/>
                </a:spcBef>
                <a:spcAft>
                  <a:spcPct val="0"/>
                </a:spcAft>
              </a:pPr>
              <a:r>
                <a:rPr lang="en-US" altLang="en-US" sz="1500" dirty="0">
                  <a:solidFill>
                    <a:srgbClr val="EEB500"/>
                  </a:solidFill>
                  <a:latin typeface="Calibri" panose="020F0502020204030204" pitchFamily="34" charset="0"/>
                  <a:ea typeface="Calibri" panose="020F0502020204030204" pitchFamily="34" charset="0"/>
                  <a:cs typeface="Times New Roman" panose="02020603050405020304" pitchFamily="18" charset="0"/>
                </a:rPr>
                <a:t>9%</a:t>
              </a:r>
              <a:endParaRPr lang="en-US" altLang="en-US" sz="1500" dirty="0">
                <a:latin typeface="Arial" panose="020B0604020202020204" pitchFamily="34" charset="0"/>
              </a:endParaRPr>
            </a:p>
          </p:txBody>
        </p:sp>
        <p:sp>
          <p:nvSpPr>
            <p:cNvPr id="6" name="Rectangle 7">
              <a:extLst>
                <a:ext uri="{FF2B5EF4-FFF2-40B4-BE49-F238E27FC236}">
                  <a16:creationId xmlns:a16="http://schemas.microsoft.com/office/drawing/2014/main" id="{7F9F3554-9294-4D8D-B510-8ECA7D5BD549}"/>
                </a:ext>
              </a:extLst>
            </p:cNvPr>
            <p:cNvSpPr>
              <a:spLocks noChangeArrowheads="1"/>
            </p:cNvSpPr>
            <p:nvPr/>
          </p:nvSpPr>
          <p:spPr bwMode="auto">
            <a:xfrm>
              <a:off x="401013" y="-992952"/>
              <a:ext cx="11170196" cy="1984083"/>
            </a:xfrm>
            <a:prstGeom prst="rect">
              <a:avLst/>
            </a:prstGeom>
          </p:spPr>
          <p:txBody>
            <a:bodyPr vert="horz" anchor="b" anchorCtr="0">
              <a:normAutofit/>
            </a:bodyPr>
            <a:lstStyle/>
            <a:p>
              <a:pPr>
                <a:spcBef>
                  <a:spcPct val="0"/>
                </a:spcBef>
              </a:pPr>
              <a:r>
                <a:rPr lang="en-US" altLang="en-US" sz="2800" dirty="0">
                  <a:solidFill>
                    <a:schemeClr val="accent5">
                      <a:lumMod val="75000"/>
                    </a:schemeClr>
                  </a:solidFill>
                  <a:latin typeface="+mj-lt"/>
                  <a:ea typeface="Roboto" pitchFamily="2" charset="0"/>
                  <a:cs typeface="+mj-cs"/>
                </a:rPr>
                <a:t>Asset Liability Investing (LDI) Approach</a:t>
              </a:r>
            </a:p>
            <a:p>
              <a:pPr>
                <a:spcBef>
                  <a:spcPct val="0"/>
                </a:spcBef>
              </a:pPr>
              <a:r>
                <a:rPr lang="en-US" altLang="en-US" sz="2000" dirty="0">
                  <a:solidFill>
                    <a:schemeClr val="accent5">
                      <a:lumMod val="75000"/>
                    </a:schemeClr>
                  </a:solidFill>
                  <a:latin typeface="+mj-lt"/>
                  <a:ea typeface="Roboto" pitchFamily="2" charset="0"/>
                  <a:cs typeface="+mj-cs"/>
                </a:rPr>
                <a:t>(not a set it and forget exercise, but automated for you)</a:t>
              </a:r>
            </a:p>
            <a:p>
              <a:pPr>
                <a:spcBef>
                  <a:spcPct val="0"/>
                </a:spcBef>
              </a:pPr>
              <a:endParaRPr lang="en-US" altLang="en-US" sz="2800" dirty="0">
                <a:solidFill>
                  <a:schemeClr val="accent5">
                    <a:lumMod val="75000"/>
                  </a:schemeClr>
                </a:solidFill>
                <a:latin typeface="+mj-lt"/>
                <a:ea typeface="Roboto" pitchFamily="2" charset="0"/>
                <a:cs typeface="+mj-cs"/>
              </a:endParaRPr>
            </a:p>
          </p:txBody>
        </p:sp>
      </p:grpSp>
      <p:sp>
        <p:nvSpPr>
          <p:cNvPr id="7" name="Rectangle 8">
            <a:extLst>
              <a:ext uri="{FF2B5EF4-FFF2-40B4-BE49-F238E27FC236}">
                <a16:creationId xmlns:a16="http://schemas.microsoft.com/office/drawing/2014/main" id="{DEC6D673-DC7E-48B1-846D-583E590E9CA5}"/>
              </a:ext>
            </a:extLst>
          </p:cNvPr>
          <p:cNvSpPr>
            <a:spLocks noChangeArrowheads="1"/>
          </p:cNvSpPr>
          <p:nvPr/>
        </p:nvSpPr>
        <p:spPr bwMode="auto">
          <a:xfrm>
            <a:off x="1235869" y="2736447"/>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US" sz="1350"/>
          </a:p>
        </p:txBody>
      </p:sp>
      <p:sp>
        <p:nvSpPr>
          <p:cNvPr id="2" name="Rectangle 1">
            <a:extLst>
              <a:ext uri="{FF2B5EF4-FFF2-40B4-BE49-F238E27FC236}">
                <a16:creationId xmlns:a16="http://schemas.microsoft.com/office/drawing/2014/main" id="{5C605B1B-1E8F-4AE3-BD83-08397FB0C4F4}"/>
              </a:ext>
            </a:extLst>
          </p:cNvPr>
          <p:cNvSpPr/>
          <p:nvPr/>
        </p:nvSpPr>
        <p:spPr>
          <a:xfrm>
            <a:off x="4138961" y="3096901"/>
            <a:ext cx="280639" cy="276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Box 2">
            <a:extLst>
              <a:ext uri="{FF2B5EF4-FFF2-40B4-BE49-F238E27FC236}">
                <a16:creationId xmlns:a16="http://schemas.microsoft.com/office/drawing/2014/main" id="{B0F82560-8E81-4D70-A222-D8163D1CFAC8}"/>
              </a:ext>
            </a:extLst>
          </p:cNvPr>
          <p:cNvSpPr txBox="1">
            <a:spLocks noChangeArrowheads="1"/>
          </p:cNvSpPr>
          <p:nvPr/>
        </p:nvSpPr>
        <p:spPr bwMode="auto">
          <a:xfrm>
            <a:off x="3837878" y="2667000"/>
            <a:ext cx="1115122" cy="511053"/>
          </a:xfrm>
          <a:prstGeom prst="rect">
            <a:avLst/>
          </a:prstGeom>
          <a:solidFill>
            <a:srgbClr val="FFFFFF"/>
          </a:solidFill>
          <a:ln w="9525">
            <a:no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ct val="0"/>
              </a:spcAft>
            </a:pPr>
            <a:r>
              <a:rPr lang="en-US" altLang="en-US" sz="15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FUTUREADY</a:t>
            </a:r>
            <a:endParaRPr lang="en-US" altLang="en-US" sz="1500" dirty="0">
              <a:solidFill>
                <a:schemeClr val="accent2">
                  <a:lumMod val="50000"/>
                </a:schemeClr>
              </a:solidFill>
            </a:endParaRPr>
          </a:p>
          <a:p>
            <a:pPr algn="ctr" defTabSz="685800" eaLnBrk="0" fontAlgn="base" hangingPunct="0">
              <a:spcBef>
                <a:spcPct val="0"/>
              </a:spcBef>
              <a:spcAft>
                <a:spcPct val="0"/>
              </a:spcAft>
            </a:pPr>
            <a:r>
              <a:rPr lang="en-US" altLang="en-US" sz="1500" dirty="0">
                <a:solidFill>
                  <a:schemeClr val="accent2">
                    <a:lumMod val="50000"/>
                  </a:schemeClr>
                </a:solidFill>
                <a:latin typeface="Calibri" panose="020F0502020204030204" pitchFamily="34" charset="0"/>
                <a:ea typeface="Calibri" panose="020F0502020204030204" pitchFamily="34" charset="0"/>
                <a:cs typeface="Times New Roman" panose="02020603050405020304" pitchFamily="18" charset="0"/>
              </a:rPr>
              <a:t>7%</a:t>
            </a:r>
            <a:endParaRPr lang="en-US" altLang="en-US" sz="1500" dirty="0">
              <a:solidFill>
                <a:schemeClr val="accent2">
                  <a:lumMod val="50000"/>
                </a:schemeClr>
              </a:solidFill>
              <a:latin typeface="Arial" panose="020B0604020202020204" pitchFamily="34" charset="0"/>
            </a:endParaRPr>
          </a:p>
        </p:txBody>
      </p:sp>
      <p:sp>
        <p:nvSpPr>
          <p:cNvPr id="10" name="Text Box 2">
            <a:extLst>
              <a:ext uri="{FF2B5EF4-FFF2-40B4-BE49-F238E27FC236}">
                <a16:creationId xmlns:a16="http://schemas.microsoft.com/office/drawing/2014/main" id="{5710F2A9-581F-499B-B724-2EBFB9FF4519}"/>
              </a:ext>
            </a:extLst>
          </p:cNvPr>
          <p:cNvSpPr txBox="1">
            <a:spLocks noChangeArrowheads="1"/>
          </p:cNvSpPr>
          <p:nvPr/>
        </p:nvSpPr>
        <p:spPr bwMode="auto">
          <a:xfrm>
            <a:off x="2009078" y="2460747"/>
            <a:ext cx="1115122" cy="511053"/>
          </a:xfrm>
          <a:prstGeom prst="rect">
            <a:avLst/>
          </a:prstGeom>
          <a:solidFill>
            <a:srgbClr val="FFFFFF"/>
          </a:solidFill>
          <a:ln w="9525">
            <a:noFill/>
            <a:miter lim="800000"/>
            <a:headEnd/>
            <a:tailEnd/>
          </a:ln>
        </p:spPr>
        <p:txBody>
          <a:bodyPr vert="horz" wrap="square" lIns="68580" tIns="34290" rIns="68580" bIns="34290" numCol="1" anchor="t" anchorCtr="0" compatLnSpc="1">
            <a:prstTxWarp prst="textNoShape">
              <a:avLst/>
            </a:prstTxWarp>
          </a:bodyPr>
          <a:lstStyle/>
          <a:p>
            <a:pPr algn="ctr" defTabSz="685800" eaLnBrk="0" fontAlgn="base" hangingPunct="0">
              <a:spcBef>
                <a:spcPct val="0"/>
              </a:spcBef>
              <a:spcAft>
                <a:spcPct val="0"/>
              </a:spcAft>
            </a:pPr>
            <a:r>
              <a:rPr lang="en-US" altLang="en-US" sz="1500" dirty="0">
                <a:solidFill>
                  <a:srgbClr val="E46C0A"/>
                </a:solidFill>
                <a:latin typeface="Calibri" panose="020F0502020204030204" pitchFamily="34" charset="0"/>
                <a:ea typeface="Calibri" panose="020F0502020204030204" pitchFamily="34" charset="0"/>
                <a:cs typeface="Times New Roman" panose="02020603050405020304" pitchFamily="18" charset="0"/>
              </a:rPr>
              <a:t>FUTUREADY</a:t>
            </a:r>
            <a:endParaRPr lang="en-US" altLang="en-US" sz="1500" dirty="0">
              <a:solidFill>
                <a:srgbClr val="E46C0A"/>
              </a:solidFill>
            </a:endParaRPr>
          </a:p>
          <a:p>
            <a:pPr algn="ctr" defTabSz="685800" eaLnBrk="0" fontAlgn="base" hangingPunct="0">
              <a:spcBef>
                <a:spcPct val="0"/>
              </a:spcBef>
              <a:spcAft>
                <a:spcPct val="0"/>
              </a:spcAft>
            </a:pPr>
            <a:r>
              <a:rPr lang="en-US" altLang="en-US" sz="1500" dirty="0">
                <a:solidFill>
                  <a:srgbClr val="E46C0A"/>
                </a:solidFill>
                <a:latin typeface="Calibri" panose="020F0502020204030204" pitchFamily="34" charset="0"/>
                <a:ea typeface="Calibri" panose="020F0502020204030204" pitchFamily="34" charset="0"/>
                <a:cs typeface="Times New Roman" panose="02020603050405020304" pitchFamily="18" charset="0"/>
              </a:rPr>
              <a:t>5%</a:t>
            </a:r>
            <a:endParaRPr lang="en-US" altLang="en-US" sz="1500" dirty="0">
              <a:solidFill>
                <a:srgbClr val="E46C0A"/>
              </a:solidFill>
              <a:latin typeface="Arial" panose="020B0604020202020204" pitchFamily="34" charset="0"/>
            </a:endParaRPr>
          </a:p>
        </p:txBody>
      </p:sp>
    </p:spTree>
    <p:extLst>
      <p:ext uri="{BB962C8B-B14F-4D97-AF65-F5344CB8AC3E}">
        <p14:creationId xmlns:p14="http://schemas.microsoft.com/office/powerpoint/2010/main" val="30958520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ctrTitle" idx="4294967295"/>
          </p:nvPr>
        </p:nvSpPr>
        <p:spPr>
          <a:xfrm>
            <a:off x="1219200" y="3429000"/>
            <a:ext cx="6858000" cy="990600"/>
          </a:xfrm>
        </p:spPr>
        <p:txBody>
          <a:bodyPr anchor="ctr" anchorCtr="0">
            <a:noAutofit/>
          </a:bodyPr>
          <a:lstStyle/>
          <a:p>
            <a:pPr algn="ctr"/>
            <a:r>
              <a:rPr lang="en-US" sz="3600" baseline="30000" dirty="0">
                <a:latin typeface="Verdana" pitchFamily="34" charset="0"/>
              </a:rPr>
              <a:t>Education, Communication &amp; </a:t>
            </a:r>
            <a:br>
              <a:rPr lang="en-US" sz="3600" baseline="30000" dirty="0">
                <a:latin typeface="Verdana" pitchFamily="34" charset="0"/>
              </a:rPr>
            </a:br>
            <a:r>
              <a:rPr lang="en-US" sz="3600" baseline="30000" dirty="0">
                <a:latin typeface="Verdana" pitchFamily="34" charset="0"/>
              </a:rPr>
              <a:t>Financial Wellness</a:t>
            </a:r>
            <a:endParaRPr lang="en-US" sz="3600" dirty="0"/>
          </a:p>
        </p:txBody>
      </p:sp>
      <p:sp>
        <p:nvSpPr>
          <p:cNvPr id="9" name="Subtitle 8"/>
          <p:cNvSpPr>
            <a:spLocks noGrp="1"/>
          </p:cNvSpPr>
          <p:nvPr>
            <p:ph type="subTitle" idx="4294967295"/>
          </p:nvPr>
        </p:nvSpPr>
        <p:spPr>
          <a:xfrm>
            <a:off x="1219200" y="4572000"/>
            <a:ext cx="7010400" cy="1295400"/>
          </a:xfrm>
        </p:spPr>
        <p:txBody>
          <a:bodyPr>
            <a:noAutofit/>
          </a:bodyPr>
          <a:lstStyle/>
          <a:p>
            <a:r>
              <a:rPr lang="en-US" sz="1800" b="1" dirty="0">
                <a:solidFill>
                  <a:srgbClr val="F79646"/>
                </a:solidFill>
                <a:ea typeface="Calibri" panose="020F0502020204030204" pitchFamily="34" charset="0"/>
                <a:cs typeface="Calibri" panose="020F0502020204030204" pitchFamily="34" charset="0"/>
              </a:rPr>
              <a:t>LDI Advisers </a:t>
            </a:r>
            <a:r>
              <a:rPr lang="en-US" sz="1800" dirty="0"/>
              <a:t>delivers proactive consulting solutions that are comprehensive, compelling and technically proficient. </a:t>
            </a:r>
          </a:p>
          <a:p>
            <a:r>
              <a:rPr lang="en-US" sz="1800" dirty="0"/>
              <a:t>As a result, Participants are better informed about asset allocation,  risk tolerance, and most importantly, better prepared for retirement.</a:t>
            </a:r>
          </a:p>
        </p:txBody>
      </p:sp>
    </p:spTree>
    <p:extLst>
      <p:ext uri="{BB962C8B-B14F-4D97-AF65-F5344CB8AC3E}">
        <p14:creationId xmlns:p14="http://schemas.microsoft.com/office/powerpoint/2010/main" val="173718499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solidFill>
                  <a:schemeClr val="accent5">
                    <a:lumMod val="75000"/>
                  </a:schemeClr>
                </a:solidFill>
              </a:rPr>
              <a:t>Investor Challenges</a:t>
            </a:r>
          </a:p>
        </p:txBody>
      </p:sp>
      <p:sp>
        <p:nvSpPr>
          <p:cNvPr id="13" name="Content Placeholder 12"/>
          <p:cNvSpPr>
            <a:spLocks noGrp="1"/>
          </p:cNvSpPr>
          <p:nvPr>
            <p:ph sz="quarter" idx="1"/>
          </p:nvPr>
        </p:nvSpPr>
        <p:spPr>
          <a:xfrm>
            <a:off x="457200" y="1371600"/>
            <a:ext cx="8534400" cy="4785360"/>
          </a:xfrm>
        </p:spPr>
        <p:txBody>
          <a:bodyPr/>
          <a:lstStyle/>
          <a:p>
            <a:pPr marL="231775" indent="-231775" defTabSz="736600">
              <a:lnSpc>
                <a:spcPts val="1800"/>
              </a:lnSpc>
              <a:spcBef>
                <a:spcPct val="50000"/>
              </a:spcBef>
              <a:buFont typeface="Wingdings" pitchFamily="2" charset="2"/>
              <a:buChar char="v"/>
            </a:pPr>
            <a:r>
              <a:rPr lang="en-US" sz="2000" dirty="0">
                <a:solidFill>
                  <a:srgbClr val="000000"/>
                </a:solidFill>
              </a:rPr>
              <a:t>33% have saved more than $100,000 for retirement</a:t>
            </a:r>
          </a:p>
          <a:p>
            <a:pPr marL="231775" indent="-231775" defTabSz="736600">
              <a:lnSpc>
                <a:spcPts val="1800"/>
              </a:lnSpc>
              <a:spcBef>
                <a:spcPct val="50000"/>
              </a:spcBef>
              <a:buFont typeface="Wingdings" pitchFamily="2" charset="2"/>
              <a:buChar char="v"/>
            </a:pPr>
            <a:r>
              <a:rPr lang="en-US" sz="2000" dirty="0">
                <a:solidFill>
                  <a:srgbClr val="000000"/>
                </a:solidFill>
              </a:rPr>
              <a:t>33% of Participants over age 55 have less than $25,000 in retirement savings</a:t>
            </a:r>
          </a:p>
          <a:p>
            <a:pPr marL="231775" indent="-231775" defTabSz="736600">
              <a:lnSpc>
                <a:spcPts val="1800"/>
              </a:lnSpc>
              <a:spcBef>
                <a:spcPct val="50000"/>
              </a:spcBef>
              <a:buFont typeface="Wingdings" pitchFamily="2" charset="2"/>
              <a:buChar char="v"/>
            </a:pPr>
            <a:r>
              <a:rPr lang="en-US" sz="2000" dirty="0">
                <a:solidFill>
                  <a:srgbClr val="000000"/>
                </a:solidFill>
              </a:rPr>
              <a:t>54% of all Participants have not done a retirement needs calculation</a:t>
            </a:r>
          </a:p>
          <a:p>
            <a:pPr marL="231775" indent="-231775" defTabSz="736600">
              <a:lnSpc>
                <a:spcPts val="1800"/>
              </a:lnSpc>
              <a:spcBef>
                <a:spcPct val="50000"/>
              </a:spcBef>
              <a:buFont typeface="Wingdings" pitchFamily="2" charset="2"/>
              <a:buChar char="v"/>
            </a:pPr>
            <a:r>
              <a:rPr lang="en-US" sz="2000" dirty="0">
                <a:solidFill>
                  <a:srgbClr val="000000"/>
                </a:solidFill>
              </a:rPr>
              <a:t>The average Investor has dramatically underperformed in absence of advice</a:t>
            </a:r>
          </a:p>
          <a:p>
            <a:pPr>
              <a:lnSpc>
                <a:spcPts val="1800"/>
              </a:lnSpc>
            </a:pPr>
            <a:endParaRPr lang="en-US" dirty="0"/>
          </a:p>
        </p:txBody>
      </p:sp>
      <p:sp>
        <p:nvSpPr>
          <p:cNvPr id="1030" name="Text Box 6"/>
          <p:cNvSpPr txBox="1">
            <a:spLocks noChangeArrowheads="1"/>
          </p:cNvSpPr>
          <p:nvPr/>
        </p:nvSpPr>
        <p:spPr bwMode="auto">
          <a:xfrm>
            <a:off x="1500188" y="5387975"/>
            <a:ext cx="839787" cy="317500"/>
          </a:xfrm>
          <a:prstGeom prst="rect">
            <a:avLst/>
          </a:prstGeom>
          <a:noFill/>
          <a:ln w="9525">
            <a:noFill/>
            <a:miter lim="800000"/>
            <a:headEnd/>
            <a:tailEnd/>
          </a:ln>
        </p:spPr>
        <p:txBody>
          <a:bodyPr lIns="101882" tIns="50941" rIns="101882" bIns="50941">
            <a:spAutoFit/>
          </a:bodyPr>
          <a:lstStyle/>
          <a:p>
            <a:pPr algn="ctr" defTabSz="1019175" eaLnBrk="0" hangingPunct="0">
              <a:spcBef>
                <a:spcPct val="50000"/>
              </a:spcBef>
            </a:pPr>
            <a:r>
              <a:rPr lang="en-US" sz="1400" b="1" i="0" dirty="0">
                <a:solidFill>
                  <a:schemeClr val="bg1"/>
                </a:solidFill>
              </a:rPr>
              <a:t>8.21%</a:t>
            </a:r>
            <a:endParaRPr lang="en-US" sz="1400" i="0" dirty="0">
              <a:solidFill>
                <a:schemeClr val="bg1"/>
              </a:solidFill>
            </a:endParaRPr>
          </a:p>
        </p:txBody>
      </p:sp>
      <p:sp>
        <p:nvSpPr>
          <p:cNvPr id="1031" name="Text Box 7"/>
          <p:cNvSpPr txBox="1">
            <a:spLocks noChangeArrowheads="1"/>
          </p:cNvSpPr>
          <p:nvPr/>
        </p:nvSpPr>
        <p:spPr bwMode="auto">
          <a:xfrm>
            <a:off x="3016250" y="5397500"/>
            <a:ext cx="806450" cy="319088"/>
          </a:xfrm>
          <a:prstGeom prst="rect">
            <a:avLst/>
          </a:prstGeom>
          <a:noFill/>
          <a:ln w="9525">
            <a:noFill/>
            <a:miter lim="800000"/>
            <a:headEnd/>
            <a:tailEnd/>
          </a:ln>
        </p:spPr>
        <p:txBody>
          <a:bodyPr lIns="101882" tIns="50941" rIns="101882" bIns="50941">
            <a:spAutoFit/>
          </a:bodyPr>
          <a:lstStyle/>
          <a:p>
            <a:pPr algn="ctr" defTabSz="1019175" eaLnBrk="0" hangingPunct="0">
              <a:spcBef>
                <a:spcPct val="50000"/>
              </a:spcBef>
            </a:pPr>
            <a:r>
              <a:rPr lang="en-US" sz="1400" b="1" i="0" dirty="0">
                <a:solidFill>
                  <a:schemeClr val="bg1"/>
                </a:solidFill>
              </a:rPr>
              <a:t>2.74%</a:t>
            </a:r>
            <a:endParaRPr lang="en-US" sz="1400" i="0" dirty="0">
              <a:solidFill>
                <a:schemeClr val="bg1"/>
              </a:solidFill>
            </a:endParaRPr>
          </a:p>
        </p:txBody>
      </p:sp>
      <p:sp>
        <p:nvSpPr>
          <p:cNvPr id="1032" name="Text Box 8"/>
          <p:cNvSpPr txBox="1">
            <a:spLocks noChangeArrowheads="1"/>
          </p:cNvSpPr>
          <p:nvPr/>
        </p:nvSpPr>
        <p:spPr bwMode="auto">
          <a:xfrm>
            <a:off x="4456113" y="5397500"/>
            <a:ext cx="806450" cy="319088"/>
          </a:xfrm>
          <a:prstGeom prst="rect">
            <a:avLst/>
          </a:prstGeom>
          <a:noFill/>
          <a:ln w="9525">
            <a:noFill/>
            <a:miter lim="800000"/>
            <a:headEnd/>
            <a:tailEnd/>
          </a:ln>
        </p:spPr>
        <p:txBody>
          <a:bodyPr lIns="101882" tIns="50941" rIns="101882" bIns="50941">
            <a:spAutoFit/>
          </a:bodyPr>
          <a:lstStyle/>
          <a:p>
            <a:pPr algn="ctr" defTabSz="1019175" eaLnBrk="0" hangingPunct="0">
              <a:spcBef>
                <a:spcPct val="50000"/>
              </a:spcBef>
            </a:pPr>
            <a:r>
              <a:rPr lang="en-US" sz="1400" b="1" i="0" dirty="0">
                <a:solidFill>
                  <a:schemeClr val="bg1"/>
                </a:solidFill>
              </a:rPr>
              <a:t>3.17%</a:t>
            </a:r>
            <a:endParaRPr lang="en-US" sz="1400" i="0" dirty="0">
              <a:solidFill>
                <a:schemeClr val="bg1"/>
              </a:solidFill>
            </a:endParaRPr>
          </a:p>
        </p:txBody>
      </p:sp>
      <p:sp>
        <p:nvSpPr>
          <p:cNvPr id="1034" name="Text Box 14"/>
          <p:cNvSpPr txBox="1">
            <a:spLocks noChangeArrowheads="1"/>
          </p:cNvSpPr>
          <p:nvPr/>
        </p:nvSpPr>
        <p:spPr bwMode="auto">
          <a:xfrm>
            <a:off x="7054308" y="3305926"/>
            <a:ext cx="1834104" cy="1272428"/>
          </a:xfrm>
          <a:prstGeom prst="rect">
            <a:avLst/>
          </a:prstGeom>
          <a:noFill/>
          <a:ln w="9525">
            <a:noFill/>
            <a:miter lim="800000"/>
            <a:headEnd/>
            <a:tailEnd/>
          </a:ln>
        </p:spPr>
        <p:txBody>
          <a:bodyPr wrap="square" lIns="101882" tIns="50941" rIns="101882" bIns="50941">
            <a:spAutoFit/>
          </a:bodyPr>
          <a:lstStyle/>
          <a:p>
            <a:pPr defTabSz="1019175" eaLnBrk="0" hangingPunct="0">
              <a:spcBef>
                <a:spcPct val="50000"/>
              </a:spcBef>
            </a:pPr>
            <a:r>
              <a:rPr lang="en-US" sz="1400" b="1" dirty="0">
                <a:solidFill>
                  <a:srgbClr val="1D3261"/>
                </a:solidFill>
              </a:rPr>
              <a:t>Investor Performance over time </a:t>
            </a:r>
          </a:p>
          <a:p>
            <a:pPr defTabSz="1019175" eaLnBrk="0" hangingPunct="0">
              <a:spcBef>
                <a:spcPct val="50000"/>
              </a:spcBef>
            </a:pPr>
            <a:r>
              <a:rPr lang="en-US" sz="1200" dirty="0">
                <a:solidFill>
                  <a:srgbClr val="1D3261"/>
                </a:solidFill>
              </a:rPr>
              <a:t>Average Annual Return</a:t>
            </a:r>
            <a:r>
              <a:rPr lang="en-US" sz="1200" dirty="0">
                <a:solidFill>
                  <a:srgbClr val="003A62"/>
                </a:solidFill>
              </a:rPr>
              <a:t> (</a:t>
            </a:r>
            <a:r>
              <a:rPr lang="en-US" sz="1200" dirty="0">
                <a:solidFill>
                  <a:srgbClr val="1D518B"/>
                </a:solidFill>
              </a:rPr>
              <a:t>as of 12/31/16).</a:t>
            </a:r>
          </a:p>
          <a:p>
            <a:pPr defTabSz="1019175" eaLnBrk="0" hangingPunct="0">
              <a:spcBef>
                <a:spcPct val="50000"/>
              </a:spcBef>
            </a:pPr>
            <a:r>
              <a:rPr lang="en-US" sz="1200" dirty="0">
                <a:solidFill>
                  <a:srgbClr val="1D518B"/>
                </a:solidFill>
              </a:rPr>
              <a:t>Source DALBAR</a:t>
            </a:r>
            <a:endParaRPr lang="en-US" sz="1200" dirty="0">
              <a:solidFill>
                <a:srgbClr val="2A4C41"/>
              </a:solidFill>
            </a:endParaRPr>
          </a:p>
        </p:txBody>
      </p:sp>
      <p:pic>
        <p:nvPicPr>
          <p:cNvPr id="5124" name="Picture 4">
            <a:extLst>
              <a:ext uri="{FF2B5EF4-FFF2-40B4-BE49-F238E27FC236}">
                <a16:creationId xmlns:a16="http://schemas.microsoft.com/office/drawing/2014/main" id="{3889423E-6223-4EDC-B2BD-3856038621D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37"/>
          <a:stretch/>
        </p:blipFill>
        <p:spPr bwMode="auto">
          <a:xfrm>
            <a:off x="533399" y="3124200"/>
            <a:ext cx="6444710" cy="30058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9257797"/>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p:cNvSpPr>
            <a:spLocks noGrp="1"/>
          </p:cNvSpPr>
          <p:nvPr>
            <p:ph type="title"/>
          </p:nvPr>
        </p:nvSpPr>
        <p:spPr/>
        <p:txBody>
          <a:bodyPr>
            <a:normAutofit/>
          </a:bodyPr>
          <a:lstStyle/>
          <a:p>
            <a:r>
              <a:rPr lang="en-US" dirty="0">
                <a:solidFill>
                  <a:schemeClr val="accent5">
                    <a:lumMod val="75000"/>
                  </a:schemeClr>
                </a:solidFill>
              </a:rPr>
              <a:t>The Need for Financial Wellness</a:t>
            </a:r>
          </a:p>
        </p:txBody>
      </p:sp>
      <p:sp>
        <p:nvSpPr>
          <p:cNvPr id="63" name="Text Placeholder 1"/>
          <p:cNvSpPr txBox="1">
            <a:spLocks/>
          </p:cNvSpPr>
          <p:nvPr/>
        </p:nvSpPr>
        <p:spPr bwMode="auto">
          <a:xfrm>
            <a:off x="5486400" y="5903259"/>
            <a:ext cx="3227294" cy="2689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80682" tIns="40341" rIns="80682" bIns="40341" numCol="1" anchor="b" anchorCtr="0" compatLnSpc="1">
            <a:prstTxWarp prst="textNoShape">
              <a:avLst/>
            </a:prstTxWarp>
          </a:bodyPr>
          <a:lstStyle>
            <a:lvl1pPr marL="0" indent="0" algn="l" defTabSz="1068388" rtl="0" eaLnBrk="1" fontAlgn="base" hangingPunct="1">
              <a:spcBef>
                <a:spcPts val="883"/>
              </a:spcBef>
              <a:spcAft>
                <a:spcPct val="0"/>
              </a:spcAft>
              <a:buClr>
                <a:schemeClr val="tx2"/>
              </a:buClr>
              <a:buSzPct val="110000"/>
              <a:buFont typeface="Arial"/>
              <a:buNone/>
              <a:defRPr sz="800" i="1" baseline="0">
                <a:solidFill>
                  <a:srgbClr val="AAB4C1"/>
                </a:solidFill>
                <a:latin typeface="Arial"/>
                <a:ea typeface="MS PGothic" pitchFamily="34" charset="-128"/>
                <a:cs typeface="Arial"/>
              </a:defRPr>
            </a:lvl1pPr>
            <a:lvl2pPr marL="455613" indent="-227013" algn="l" defTabSz="1068388" rtl="0" eaLnBrk="1" fontAlgn="base" hangingPunct="1">
              <a:spcBef>
                <a:spcPts val="883"/>
              </a:spcBef>
              <a:spcAft>
                <a:spcPct val="0"/>
              </a:spcAft>
              <a:buClr>
                <a:schemeClr val="tx2"/>
              </a:buClr>
              <a:buSzPct val="110000"/>
              <a:buFont typeface="Arial"/>
              <a:buChar char="•"/>
              <a:tabLst/>
              <a:defRPr sz="1400" b="0" baseline="0">
                <a:solidFill>
                  <a:schemeClr val="tx1"/>
                </a:solidFill>
                <a:latin typeface="Arial"/>
                <a:ea typeface="MS PGothic" pitchFamily="34" charset="-128"/>
                <a:cs typeface="Arial"/>
              </a:defRPr>
            </a:lvl2pPr>
            <a:lvl3pPr marL="684213" indent="-227013" algn="l" defTabSz="1068388" rtl="0" eaLnBrk="1" fontAlgn="base" hangingPunct="1">
              <a:spcBef>
                <a:spcPts val="883"/>
              </a:spcBef>
              <a:spcAft>
                <a:spcPct val="0"/>
              </a:spcAft>
              <a:buClr>
                <a:schemeClr val="tx2"/>
              </a:buClr>
              <a:buSzPct val="110000"/>
              <a:buFont typeface="Arial"/>
              <a:buChar char="•"/>
              <a:defRPr sz="1400">
                <a:solidFill>
                  <a:schemeClr val="tx1"/>
                </a:solidFill>
                <a:latin typeface="Arial"/>
                <a:ea typeface="MS PGothic" pitchFamily="34" charset="-128"/>
                <a:cs typeface="Arial"/>
              </a:defRPr>
            </a:lvl3pPr>
            <a:lvl4pPr marL="923925" indent="-227013" algn="l" defTabSz="1068388" rtl="0" eaLnBrk="1" fontAlgn="base" hangingPunct="1">
              <a:spcBef>
                <a:spcPts val="883"/>
              </a:spcBef>
              <a:spcAft>
                <a:spcPct val="0"/>
              </a:spcAft>
              <a:buClr>
                <a:schemeClr val="tx2"/>
              </a:buClr>
              <a:buSzPct val="110000"/>
              <a:buFont typeface="Arial"/>
              <a:buChar char="•"/>
              <a:defRPr sz="1400">
                <a:solidFill>
                  <a:schemeClr val="tx1"/>
                </a:solidFill>
                <a:latin typeface="Arial"/>
                <a:ea typeface="MS PGothic" pitchFamily="34" charset="-128"/>
                <a:cs typeface="Arial"/>
              </a:defRPr>
            </a:lvl4pPr>
            <a:lvl5pPr marL="904875" indent="-217488" algn="l" defTabSz="1068388" rtl="0" eaLnBrk="1" fontAlgn="base" hangingPunct="1">
              <a:spcBef>
                <a:spcPts val="883"/>
              </a:spcBef>
              <a:spcAft>
                <a:spcPct val="0"/>
              </a:spcAft>
              <a:buClr>
                <a:schemeClr val="accent3"/>
              </a:buClr>
              <a:buSzPct val="110000"/>
              <a:buFont typeface="Arial"/>
              <a:buChar char="•"/>
              <a:defRPr sz="1400">
                <a:solidFill>
                  <a:schemeClr val="accent3"/>
                </a:solidFill>
                <a:latin typeface="Arial"/>
                <a:ea typeface="MS PGothic" pitchFamily="34" charset="-128"/>
                <a:cs typeface="Arial"/>
              </a:defRPr>
            </a:lvl5pPr>
            <a:lvl6pPr marL="1362075" indent="-217488" algn="l" defTabSz="1068388" rtl="0" eaLnBrk="1" fontAlgn="base" hangingPunct="1">
              <a:spcBef>
                <a:spcPct val="20000"/>
              </a:spcBef>
              <a:spcAft>
                <a:spcPct val="0"/>
              </a:spcAft>
              <a:buClr>
                <a:srgbClr val="BEBEBE"/>
              </a:buClr>
              <a:buSzPct val="90000"/>
              <a:buFont typeface="Wingdings" charset="2"/>
              <a:buChar char="n"/>
              <a:defRPr sz="1200">
                <a:solidFill>
                  <a:schemeClr val="tx1"/>
                </a:solidFill>
                <a:latin typeface="+mn-lt"/>
                <a:ea typeface="ＭＳ Ｐゴシック" charset="-128"/>
              </a:defRPr>
            </a:lvl6pPr>
            <a:lvl7pPr marL="1819275" indent="-217488" algn="l" defTabSz="1068388" rtl="0" eaLnBrk="1" fontAlgn="base" hangingPunct="1">
              <a:spcBef>
                <a:spcPct val="20000"/>
              </a:spcBef>
              <a:spcAft>
                <a:spcPct val="0"/>
              </a:spcAft>
              <a:buClr>
                <a:srgbClr val="BEBEBE"/>
              </a:buClr>
              <a:buSzPct val="90000"/>
              <a:buFont typeface="Wingdings" charset="2"/>
              <a:buChar char="n"/>
              <a:defRPr sz="1200">
                <a:solidFill>
                  <a:schemeClr val="tx1"/>
                </a:solidFill>
                <a:latin typeface="+mn-lt"/>
                <a:ea typeface="ＭＳ Ｐゴシック" charset="-128"/>
              </a:defRPr>
            </a:lvl7pPr>
            <a:lvl8pPr marL="2276475" indent="-217488" algn="l" defTabSz="1068388" rtl="0" eaLnBrk="1" fontAlgn="base" hangingPunct="1">
              <a:spcBef>
                <a:spcPct val="20000"/>
              </a:spcBef>
              <a:spcAft>
                <a:spcPct val="0"/>
              </a:spcAft>
              <a:buClr>
                <a:srgbClr val="BEBEBE"/>
              </a:buClr>
              <a:buSzPct val="90000"/>
              <a:buFont typeface="Wingdings" charset="2"/>
              <a:buChar char="n"/>
              <a:defRPr sz="1200">
                <a:solidFill>
                  <a:schemeClr val="tx1"/>
                </a:solidFill>
                <a:latin typeface="+mn-lt"/>
                <a:ea typeface="ＭＳ Ｐゴシック" charset="-128"/>
              </a:defRPr>
            </a:lvl8pPr>
            <a:lvl9pPr marL="2733675" indent="-217488" algn="l" defTabSz="1068388" rtl="0" eaLnBrk="1" fontAlgn="base" hangingPunct="1">
              <a:spcBef>
                <a:spcPct val="20000"/>
              </a:spcBef>
              <a:spcAft>
                <a:spcPct val="0"/>
              </a:spcAft>
              <a:buClr>
                <a:srgbClr val="BEBEBE"/>
              </a:buClr>
              <a:buSzPct val="90000"/>
              <a:buFont typeface="Wingdings" charset="2"/>
              <a:buChar char="n"/>
              <a:defRPr sz="1200">
                <a:solidFill>
                  <a:schemeClr val="tx1"/>
                </a:solidFill>
                <a:latin typeface="+mn-lt"/>
                <a:ea typeface="ＭＳ Ｐゴシック" charset="-128"/>
              </a:defRPr>
            </a:lvl9pPr>
          </a:lstStyle>
          <a:p>
            <a:pPr defTabSz="942746">
              <a:spcBef>
                <a:spcPts val="0"/>
              </a:spcBef>
              <a:buClr>
                <a:srgbClr val="46712B"/>
              </a:buClr>
              <a:defRPr/>
            </a:pPr>
            <a:r>
              <a:rPr lang="en-US" sz="706" kern="0" baseline="30000" dirty="0">
                <a:solidFill>
                  <a:schemeClr val="tx2"/>
                </a:solidFill>
              </a:rPr>
              <a:t>1</a:t>
            </a:r>
            <a:r>
              <a:rPr lang="en-US" sz="706" kern="0" dirty="0">
                <a:solidFill>
                  <a:schemeClr val="tx2"/>
                </a:solidFill>
              </a:rPr>
              <a:t>New Your Life Retirement Plan Services, 2014 Financial Stress Survey.</a:t>
            </a:r>
          </a:p>
          <a:p>
            <a:pPr defTabSz="942746">
              <a:spcBef>
                <a:spcPts val="0"/>
              </a:spcBef>
              <a:buClr>
                <a:srgbClr val="46712B"/>
              </a:buClr>
              <a:defRPr/>
            </a:pPr>
            <a:r>
              <a:rPr lang="en-US" sz="706" kern="0" baseline="30000" dirty="0">
                <a:solidFill>
                  <a:schemeClr val="tx2"/>
                </a:solidFill>
              </a:rPr>
              <a:t>2</a:t>
            </a:r>
            <a:r>
              <a:rPr lang="en-US" sz="706" kern="0" dirty="0">
                <a:solidFill>
                  <a:schemeClr val="tx2"/>
                </a:solidFill>
              </a:rPr>
              <a:t>PwC Employee Wellness Survey, 2013</a:t>
            </a:r>
          </a:p>
          <a:p>
            <a:pPr defTabSz="942746">
              <a:spcBef>
                <a:spcPts val="0"/>
              </a:spcBef>
              <a:buClr>
                <a:srgbClr val="46712B"/>
              </a:buClr>
              <a:defRPr/>
            </a:pPr>
            <a:r>
              <a:rPr lang="en-US" sz="706" kern="0" baseline="30000" dirty="0">
                <a:solidFill>
                  <a:schemeClr val="tx2"/>
                </a:solidFill>
              </a:rPr>
              <a:t>3</a:t>
            </a:r>
            <a:r>
              <a:rPr lang="en-US" sz="706" kern="0" dirty="0">
                <a:solidFill>
                  <a:schemeClr val="tx2"/>
                </a:solidFill>
              </a:rPr>
              <a:t>Ramsey Solutions SmartDollar Program</a:t>
            </a:r>
          </a:p>
        </p:txBody>
      </p:sp>
      <p:sp>
        <p:nvSpPr>
          <p:cNvPr id="64" name="Content Placeholder 26"/>
          <p:cNvSpPr txBox="1">
            <a:spLocks/>
          </p:cNvSpPr>
          <p:nvPr/>
        </p:nvSpPr>
        <p:spPr>
          <a:xfrm>
            <a:off x="784386" y="5047096"/>
            <a:ext cx="2873214" cy="972704"/>
          </a:xfrm>
          <a:prstGeom prst="rect">
            <a:avLst/>
          </a:prstGeom>
        </p:spPr>
        <p:txBody>
          <a:bodyPr vert="horz" lIns="0" tIns="0" rIns="0" bIns="0" rtlCol="0">
            <a:noAutofit/>
          </a:bodyPr>
          <a:lstStyle>
            <a:lvl1pPr marL="0" indent="0" algn="l" defTabSz="914400" rtl="0" eaLnBrk="1" latinLnBrk="0" hangingPunct="1">
              <a:lnSpc>
                <a:spcPct val="120000"/>
              </a:lnSpc>
              <a:spcBef>
                <a:spcPts val="600"/>
              </a:spcBef>
              <a:spcAft>
                <a:spcPts val="1200"/>
              </a:spcAft>
              <a:buFont typeface="Arial" panose="020B0604020202020204" pitchFamily="34" charset="0"/>
              <a:buChar char="​"/>
              <a:defRPr sz="1500" b="0" i="1" kern="1200">
                <a:solidFill>
                  <a:schemeClr val="accent1"/>
                </a:solidFill>
                <a:latin typeface="Corbel" panose="020B0503020204020204" pitchFamily="34" charset="0"/>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Char char="​"/>
              <a:defRPr sz="1500" i="1" kern="1200">
                <a:solidFill>
                  <a:schemeClr val="tx2"/>
                </a:solidFill>
                <a:latin typeface="Corbel" panose="020B0503020204020204" pitchFamily="34" charset="0"/>
                <a:ea typeface="+mn-ea"/>
                <a:cs typeface="+mn-cs"/>
              </a:defRPr>
            </a:lvl2pPr>
            <a:lvl3pPr marL="0" indent="0" algn="l" defTabSz="914400" rtl="0" eaLnBrk="1" latinLnBrk="0" hangingPunct="1">
              <a:lnSpc>
                <a:spcPct val="110000"/>
              </a:lnSpc>
              <a:spcBef>
                <a:spcPts val="600"/>
              </a:spcBef>
              <a:spcAft>
                <a:spcPts val="0"/>
              </a:spcAft>
              <a:buFont typeface="Arial" panose="020B0604020202020204" pitchFamily="34" charset="0"/>
              <a:buChar char="​"/>
              <a:defRPr sz="1100" b="1" kern="1200">
                <a:solidFill>
                  <a:schemeClr val="accent4"/>
                </a:solidFill>
                <a:latin typeface="Microsoft New Tai Lue" panose="020B0502040204020203" pitchFamily="34" charset="0"/>
                <a:ea typeface="+mn-ea"/>
                <a:cs typeface="Microsoft New Tai Lue" panose="020B0502040204020203" pitchFamily="34" charset="0"/>
              </a:defRPr>
            </a:lvl3pPr>
            <a:lvl4pPr marL="0" indent="0" algn="l" defTabSz="914400" rtl="0" eaLnBrk="1" latinLnBrk="0" hangingPunct="1">
              <a:lnSpc>
                <a:spcPct val="114000"/>
              </a:lnSpc>
              <a:spcBef>
                <a:spcPts val="600"/>
              </a:spcBef>
              <a:spcAft>
                <a:spcPts val="600"/>
              </a:spcAft>
              <a:buFont typeface="Arial" panose="020B0604020202020204" pitchFamily="34" charset="0"/>
              <a:buChar char="​"/>
              <a:defRPr sz="1100" kern="1200">
                <a:solidFill>
                  <a:schemeClr val="tx2"/>
                </a:solidFill>
                <a:latin typeface="Microsoft New Tai Lue" panose="020B0502040204020203" pitchFamily="34" charset="0"/>
                <a:ea typeface="+mn-ea"/>
                <a:cs typeface="Microsoft New Tai Lue" panose="020B0502040204020203" pitchFamily="34" charset="0"/>
              </a:defRPr>
            </a:lvl4pPr>
            <a:lvl5pPr marL="171450" indent="-171450" algn="l" defTabSz="914400" rtl="0" eaLnBrk="1" latinLnBrk="0" hangingPunct="1">
              <a:lnSpc>
                <a:spcPct val="95000"/>
              </a:lnSpc>
              <a:spcBef>
                <a:spcPts val="0"/>
              </a:spcBef>
              <a:spcAft>
                <a:spcPts val="600"/>
              </a:spcAft>
              <a:buFont typeface="Arial" panose="020B0604020202020204" pitchFamily="34" charset="0"/>
              <a:buChar char="•"/>
              <a:defRPr sz="1100" kern="1200">
                <a:solidFill>
                  <a:schemeClr val="tx2"/>
                </a:solidFill>
                <a:latin typeface="Microsoft New Tai Lue" panose="020B0502040204020203" pitchFamily="34" charset="0"/>
                <a:ea typeface="+mn-ea"/>
                <a:cs typeface="Microsoft New Tai Lue" panose="020B0502040204020203" pitchFamily="34" charset="0"/>
              </a:defRPr>
            </a:lvl5pPr>
            <a:lvl6pPr marL="344488" indent="-173038" algn="l" defTabSz="914400" rtl="0" eaLnBrk="1" latinLnBrk="0" hangingPunct="1">
              <a:lnSpc>
                <a:spcPct val="85000"/>
              </a:lnSpc>
              <a:spcBef>
                <a:spcPct val="20000"/>
              </a:spcBef>
              <a:spcAft>
                <a:spcPts val="600"/>
              </a:spcAft>
              <a:buFont typeface="Arial" panose="020B0604020202020204" pitchFamily="34" charset="0"/>
              <a:buChar char="•"/>
              <a:defRPr sz="1100" kern="1200" baseline="0">
                <a:solidFill>
                  <a:schemeClr val="tx2"/>
                </a:solidFill>
                <a:latin typeface="+mn-lt"/>
                <a:ea typeface="+mn-ea"/>
                <a:cs typeface="+mn-cs"/>
              </a:defRPr>
            </a:lvl6pPr>
            <a:lvl7pPr marL="0" indent="0" algn="l" defTabSz="914400" rtl="0" eaLnBrk="1" latinLnBrk="0" hangingPunct="1">
              <a:spcBef>
                <a:spcPts val="600"/>
              </a:spcBef>
              <a:spcAft>
                <a:spcPts val="600"/>
              </a:spcAft>
              <a:buClr>
                <a:schemeClr val="bg2"/>
              </a:buClr>
              <a:buFont typeface="Arial" panose="020B0604020202020204" pitchFamily="34" charset="0"/>
              <a:buChar char="​"/>
              <a:defRPr sz="1500" i="1" kern="1200" baseline="0">
                <a:solidFill>
                  <a:schemeClr val="bg2"/>
                </a:solidFill>
                <a:latin typeface="Corbel" panose="020B0503020204020204" pitchFamily="34" charset="0"/>
                <a:ea typeface="+mn-ea"/>
                <a:cs typeface="+mn-cs"/>
              </a:defRPr>
            </a:lvl7pPr>
            <a:lvl8pPr marL="171450" indent="-171450" algn="l" defTabSz="914400" rtl="0" eaLnBrk="1" latinLnBrk="0" hangingPunct="1">
              <a:spcBef>
                <a:spcPts val="0"/>
              </a:spcBef>
              <a:spcAft>
                <a:spcPts val="600"/>
              </a:spcAft>
              <a:buFont typeface="Arial" panose="020B0604020202020204" pitchFamily="34" charset="0"/>
              <a:buChar char="•"/>
              <a:defRPr sz="1100" kern="1200">
                <a:solidFill>
                  <a:schemeClr val="bg2"/>
                </a:solidFill>
                <a:latin typeface="Corbel" panose="020B0503020204020204" pitchFamily="34" charset="0"/>
                <a:ea typeface="+mn-ea"/>
                <a:cs typeface="+mn-cs"/>
              </a:defRPr>
            </a:lvl8pPr>
            <a:lvl9pPr marL="344488" indent="-173038" algn="l" defTabSz="914400" rtl="0" eaLnBrk="1" latinLnBrk="0" hangingPunct="1">
              <a:spcBef>
                <a:spcPct val="20000"/>
              </a:spcBef>
              <a:spcAft>
                <a:spcPts val="600"/>
              </a:spcAft>
              <a:buFont typeface="Arial" panose="020B0604020202020204" pitchFamily="34" charset="0"/>
              <a:buChar char="•"/>
              <a:defRPr sz="1100" kern="1200">
                <a:solidFill>
                  <a:schemeClr val="bg2"/>
                </a:solidFill>
                <a:latin typeface="Corbel" panose="020B0503020204020204" pitchFamily="34" charset="0"/>
                <a:ea typeface="+mn-ea"/>
                <a:cs typeface="+mn-cs"/>
              </a:defRPr>
            </a:lvl9pPr>
          </a:lstStyle>
          <a:p>
            <a:pPr lvl="2" defTabSz="887553">
              <a:spcBef>
                <a:spcPts val="582"/>
              </a:spcBef>
              <a:defRPr/>
            </a:pPr>
            <a:r>
              <a:rPr lang="en-US" sz="1150" b="0" dirty="0">
                <a:solidFill>
                  <a:srgbClr val="000000"/>
                </a:solidFill>
                <a:latin typeface="+mn-lt"/>
              </a:rPr>
              <a:t> Financial Wellness Programs use behavioral economics to engage participants, educate them and get them to follow simple steps to reduce their debt, create budgets and begin to save more for retirement. </a:t>
            </a:r>
          </a:p>
        </p:txBody>
      </p:sp>
      <p:sp>
        <p:nvSpPr>
          <p:cNvPr id="65" name="TextBox 64"/>
          <p:cNvSpPr txBox="1"/>
          <p:nvPr/>
        </p:nvSpPr>
        <p:spPr>
          <a:xfrm>
            <a:off x="6496892" y="1513711"/>
            <a:ext cx="1983296" cy="1344471"/>
          </a:xfrm>
          <a:prstGeom prst="rect">
            <a:avLst/>
          </a:prstGeom>
          <a:noFill/>
        </p:spPr>
        <p:txBody>
          <a:bodyPr wrap="square" lIns="0" tIns="0" rIns="0" bIns="0" rtlCol="0" anchor="ctr">
            <a:spAutoFit/>
          </a:bodyPr>
          <a:lstStyle/>
          <a:p>
            <a:pPr defTabSz="887553"/>
            <a:r>
              <a:rPr lang="en-US" sz="1456" dirty="0">
                <a:solidFill>
                  <a:srgbClr val="DB4617"/>
                </a:solidFill>
                <a:ea typeface="MS PGothic" charset="0"/>
              </a:rPr>
              <a:t>Broke is the New Normal</a:t>
            </a:r>
          </a:p>
          <a:p>
            <a:pPr defTabSz="887553"/>
            <a:endParaRPr lang="en-US" sz="1456" dirty="0">
              <a:solidFill>
                <a:srgbClr val="DB4617"/>
              </a:solidFill>
              <a:ea typeface="MS PGothic" charset="0"/>
            </a:endParaRPr>
          </a:p>
          <a:p>
            <a:pPr defTabSz="887553"/>
            <a:r>
              <a:rPr lang="en-US" sz="1165" spc="-10" dirty="0">
                <a:solidFill>
                  <a:srgbClr val="DB4617"/>
                </a:solidFill>
                <a:ea typeface="MS PGothic" charset="0"/>
              </a:rPr>
              <a:t>70% of Americans live paycheck to paycheck;</a:t>
            </a:r>
          </a:p>
          <a:p>
            <a:pPr defTabSz="887553"/>
            <a:endParaRPr lang="en-US" sz="1165" spc="-10" dirty="0">
              <a:solidFill>
                <a:srgbClr val="DB4617"/>
              </a:solidFill>
              <a:ea typeface="MS PGothic" charset="0"/>
            </a:endParaRPr>
          </a:p>
          <a:p>
            <a:pPr defTabSz="887553"/>
            <a:r>
              <a:rPr lang="en-US" sz="1165" spc="-10" dirty="0">
                <a:solidFill>
                  <a:srgbClr val="DB4617"/>
                </a:solidFill>
                <a:ea typeface="MS PGothic" charset="0"/>
              </a:rPr>
              <a:t> 64% can’t cover a $1,000 emergency without borrowing.</a:t>
            </a:r>
            <a:r>
              <a:rPr lang="en-US" sz="1165" spc="-10" dirty="0">
                <a:solidFill>
                  <a:srgbClr val="DB4617"/>
                </a:solidFill>
                <a:ea typeface="MS PGothic" charset="0"/>
                <a:cs typeface="Arial" panose="020B0604020202020204" pitchFamily="34" charset="0"/>
              </a:rPr>
              <a:t>³</a:t>
            </a:r>
            <a:endParaRPr lang="en-US" sz="1165" spc="-10" dirty="0">
              <a:solidFill>
                <a:srgbClr val="DB4617"/>
              </a:solidFill>
              <a:ea typeface="MS PGothic" charset="0"/>
            </a:endParaRPr>
          </a:p>
        </p:txBody>
      </p:sp>
      <p:sp>
        <p:nvSpPr>
          <p:cNvPr id="66" name="Donut 65"/>
          <p:cNvSpPr>
            <a:spLocks noChangeAspect="1"/>
          </p:cNvSpPr>
          <p:nvPr/>
        </p:nvSpPr>
        <p:spPr>
          <a:xfrm>
            <a:off x="2722990" y="3157892"/>
            <a:ext cx="1277504" cy="1277504"/>
          </a:xfrm>
          <a:prstGeom prst="donut">
            <a:avLst>
              <a:gd name="adj" fmla="val 13099"/>
            </a:avLst>
          </a:prstGeom>
          <a:solidFill>
            <a:srgbClr val="0070C0"/>
          </a:solidFill>
          <a:ln w="25400" cap="flat" cmpd="sng" algn="ctr">
            <a:noFill/>
            <a:prstDash val="solid"/>
          </a:ln>
          <a:effectLst/>
        </p:spPr>
        <p:txBody>
          <a:bodyPr rtlCol="0" anchor="ctr"/>
          <a:lstStyle/>
          <a:p>
            <a:pPr algn="ctr" defTabSz="887553">
              <a:defRPr/>
            </a:pPr>
            <a:endParaRPr lang="en-US" sz="1747" kern="0" dirty="0">
              <a:solidFill>
                <a:prstClr val="black"/>
              </a:solidFill>
              <a:latin typeface="Microsoft New Tai Lue"/>
            </a:endParaRPr>
          </a:p>
        </p:txBody>
      </p:sp>
      <p:graphicFrame>
        <p:nvGraphicFramePr>
          <p:cNvPr id="67" name="Chart 66"/>
          <p:cNvGraphicFramePr/>
          <p:nvPr/>
        </p:nvGraphicFramePr>
        <p:xfrm>
          <a:off x="2272391" y="2761343"/>
          <a:ext cx="2178702" cy="2178702"/>
        </p:xfrm>
        <a:graphic>
          <a:graphicData uri="http://schemas.openxmlformats.org/drawingml/2006/chart">
            <c:chart xmlns:c="http://schemas.openxmlformats.org/drawingml/2006/chart" xmlns:r="http://schemas.openxmlformats.org/officeDocument/2006/relationships" r:id="rId3"/>
          </a:graphicData>
        </a:graphic>
      </p:graphicFrame>
      <p:grpSp>
        <p:nvGrpSpPr>
          <p:cNvPr id="2" name="Group 67"/>
          <p:cNvGrpSpPr/>
          <p:nvPr/>
        </p:nvGrpSpPr>
        <p:grpSpPr>
          <a:xfrm>
            <a:off x="4024065" y="1715699"/>
            <a:ext cx="2493030" cy="2493030"/>
            <a:chOff x="4559263" y="1411739"/>
            <a:chExt cx="2568576" cy="2568576"/>
          </a:xfrm>
        </p:grpSpPr>
        <p:sp>
          <p:nvSpPr>
            <p:cNvPr id="69" name="Donut 68"/>
            <p:cNvSpPr>
              <a:spLocks noChangeAspect="1"/>
            </p:cNvSpPr>
            <p:nvPr/>
          </p:nvSpPr>
          <p:spPr>
            <a:xfrm>
              <a:off x="5066311" y="1918787"/>
              <a:ext cx="1554480" cy="1554480"/>
            </a:xfrm>
            <a:prstGeom prst="donut">
              <a:avLst>
                <a:gd name="adj" fmla="val 13099"/>
              </a:avLst>
            </a:prstGeom>
            <a:solidFill>
              <a:srgbClr val="DB4617"/>
            </a:solidFill>
            <a:ln w="25400" cap="flat" cmpd="sng" algn="ctr">
              <a:noFill/>
              <a:prstDash val="solid"/>
            </a:ln>
            <a:effectLst/>
          </p:spPr>
          <p:txBody>
            <a:bodyPr rtlCol="0" anchor="ctr"/>
            <a:lstStyle/>
            <a:p>
              <a:pPr algn="ctr" defTabSz="887553" fontAlgn="auto">
                <a:spcBef>
                  <a:spcPts val="0"/>
                </a:spcBef>
                <a:spcAft>
                  <a:spcPts val="0"/>
                </a:spcAft>
                <a:defRPr/>
              </a:pPr>
              <a:endParaRPr lang="en-US" sz="1747" i="0" kern="0" dirty="0">
                <a:solidFill>
                  <a:prstClr val="black"/>
                </a:solidFill>
                <a:latin typeface="Microsoft New Tai Lue"/>
              </a:endParaRPr>
            </a:p>
          </p:txBody>
        </p:sp>
        <p:graphicFrame>
          <p:nvGraphicFramePr>
            <p:cNvPr id="70" name="Chart 69"/>
            <p:cNvGraphicFramePr/>
            <p:nvPr/>
          </p:nvGraphicFramePr>
          <p:xfrm>
            <a:off x="4559263" y="1411739"/>
            <a:ext cx="2568576" cy="2568576"/>
          </p:xfrm>
          <a:graphic>
            <a:graphicData uri="http://schemas.openxmlformats.org/drawingml/2006/chart">
              <c:chart xmlns:c="http://schemas.openxmlformats.org/drawingml/2006/chart" xmlns:r="http://schemas.openxmlformats.org/officeDocument/2006/relationships" r:id="rId4"/>
            </a:graphicData>
          </a:graphic>
        </p:graphicFrame>
        <p:sp>
          <p:nvSpPr>
            <p:cNvPr id="71" name="TextBox 70"/>
            <p:cNvSpPr txBox="1"/>
            <p:nvPr/>
          </p:nvSpPr>
          <p:spPr>
            <a:xfrm>
              <a:off x="5256447" y="2280555"/>
              <a:ext cx="1174207" cy="830942"/>
            </a:xfrm>
            <a:prstGeom prst="rect">
              <a:avLst/>
            </a:prstGeom>
            <a:noFill/>
            <a:ln>
              <a:noFill/>
            </a:ln>
          </p:spPr>
          <p:txBody>
            <a:bodyPr wrap="none" tIns="0" rIns="0" bIns="0" rtlCol="0" anchor="ctr">
              <a:spAutoFit/>
            </a:bodyPr>
            <a:lstStyle/>
            <a:p>
              <a:pPr algn="ctr" defTabSz="887553">
                <a:defRPr/>
              </a:pPr>
              <a:r>
                <a:rPr lang="en-US" sz="5241" i="0" kern="0" spc="-194" dirty="0">
                  <a:solidFill>
                    <a:srgbClr val="3C3D3E"/>
                  </a:solidFill>
                  <a:ea typeface="MS PGothic" charset="0"/>
                </a:rPr>
                <a:t>7</a:t>
              </a:r>
              <a:r>
                <a:rPr lang="en-US" sz="5241" i="0" kern="0" spc="-97" dirty="0">
                  <a:solidFill>
                    <a:srgbClr val="3C3D3E"/>
                  </a:solidFill>
                  <a:ea typeface="MS PGothic" charset="0"/>
                </a:rPr>
                <a:t>0</a:t>
              </a:r>
              <a:r>
                <a:rPr lang="en-US" sz="4659" i="0" kern="0" spc="-194" baseline="30000" dirty="0">
                  <a:solidFill>
                    <a:srgbClr val="3C3D3E"/>
                  </a:solidFill>
                  <a:ea typeface="MS PGothic" charset="0"/>
                </a:rPr>
                <a:t>%</a:t>
              </a:r>
            </a:p>
          </p:txBody>
        </p:sp>
      </p:grpSp>
      <p:sp>
        <p:nvSpPr>
          <p:cNvPr id="72" name="Freeform 6"/>
          <p:cNvSpPr>
            <a:spLocks/>
          </p:cNvSpPr>
          <p:nvPr/>
        </p:nvSpPr>
        <p:spPr bwMode="auto">
          <a:xfrm>
            <a:off x="5733912" y="1755697"/>
            <a:ext cx="1983296" cy="208510"/>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noFill/>
          <a:ln w="6350" cap="flat">
            <a:solidFill>
              <a:srgbClr val="3C3D3E"/>
            </a:solidFill>
            <a:prstDash val="solid"/>
            <a:miter lim="800000"/>
            <a:headEnd/>
            <a:tailEnd type="oval"/>
          </a:ln>
          <a:extLst>
            <a:ext uri="{909E8E84-426E-40dd-AFC4-6F175D3DCCD1}">
              <a14:hiddenFill xmlns:a14="http://schemas.microsoft.com/office/drawing/2010/main" xmlns="">
                <a:solidFill>
                  <a:srgbClr val="FFFFFF"/>
                </a:solidFill>
              </a14:hiddenFill>
            </a:ext>
          </a:extLst>
        </p:spPr>
        <p:txBody>
          <a:bodyPr vert="horz" wrap="square" lIns="88751" tIns="44375" rIns="88751" bIns="44375" numCol="1" anchor="t" anchorCtr="0" compatLnSpc="1">
            <a:prstTxWarp prst="textNoShape">
              <a:avLst/>
            </a:prstTxWarp>
          </a:bodyPr>
          <a:lstStyle/>
          <a:p>
            <a:pPr defTabSz="887553">
              <a:defRPr/>
            </a:pPr>
            <a:endParaRPr lang="en-US" sz="1747" kern="0" dirty="0">
              <a:solidFill>
                <a:prstClr val="black"/>
              </a:solidFill>
              <a:latin typeface="Microsoft New Tai Lue"/>
              <a:ea typeface="MS PGothic" charset="0"/>
            </a:endParaRPr>
          </a:p>
        </p:txBody>
      </p:sp>
      <p:sp>
        <p:nvSpPr>
          <p:cNvPr id="73" name="TextBox 72"/>
          <p:cNvSpPr txBox="1"/>
          <p:nvPr/>
        </p:nvSpPr>
        <p:spPr>
          <a:xfrm>
            <a:off x="2896712" y="3518171"/>
            <a:ext cx="930063" cy="657231"/>
          </a:xfrm>
          <a:prstGeom prst="rect">
            <a:avLst/>
          </a:prstGeom>
          <a:noFill/>
          <a:ln>
            <a:noFill/>
          </a:ln>
        </p:spPr>
        <p:txBody>
          <a:bodyPr wrap="none" tIns="0" rIns="0" bIns="0" rtlCol="0" anchor="ctr">
            <a:spAutoFit/>
          </a:bodyPr>
          <a:lstStyle/>
          <a:p>
            <a:pPr algn="ctr" defTabSz="887553"/>
            <a:r>
              <a:rPr lang="en-US" sz="4271" spc="-194" dirty="0">
                <a:solidFill>
                  <a:srgbClr val="3C3D3E"/>
                </a:solidFill>
                <a:ea typeface="MS PGothic" charset="0"/>
              </a:rPr>
              <a:t>53</a:t>
            </a:r>
            <a:r>
              <a:rPr lang="en-US" sz="3883" spc="-194" baseline="30000" dirty="0">
                <a:solidFill>
                  <a:srgbClr val="3C3D3E"/>
                </a:solidFill>
                <a:ea typeface="MS PGothic" charset="0"/>
              </a:rPr>
              <a:t>%</a:t>
            </a:r>
          </a:p>
        </p:txBody>
      </p:sp>
      <p:sp>
        <p:nvSpPr>
          <p:cNvPr id="74" name="Freeform 6"/>
          <p:cNvSpPr>
            <a:spLocks/>
          </p:cNvSpPr>
          <p:nvPr/>
        </p:nvSpPr>
        <p:spPr bwMode="auto">
          <a:xfrm flipH="1">
            <a:off x="971502" y="2308195"/>
            <a:ext cx="2243870" cy="589683"/>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noFill/>
          <a:ln w="6350" cap="flat">
            <a:solidFill>
              <a:srgbClr val="3C3D3E"/>
            </a:solidFill>
            <a:prstDash val="solid"/>
            <a:miter lim="800000"/>
            <a:headEnd/>
            <a:tailEnd type="oval"/>
          </a:ln>
          <a:extLst>
            <a:ext uri="{909E8E84-426E-40dd-AFC4-6F175D3DCCD1}">
              <a14:hiddenFill xmlns:a14="http://schemas.microsoft.com/office/drawing/2010/main" xmlns="">
                <a:solidFill>
                  <a:srgbClr val="FFFFFF"/>
                </a:solidFill>
              </a14:hiddenFill>
            </a:ext>
          </a:extLst>
        </p:spPr>
        <p:txBody>
          <a:bodyPr vert="horz" wrap="square" lIns="88751" tIns="44375" rIns="88751" bIns="44375" numCol="1" anchor="t" anchorCtr="0" compatLnSpc="1">
            <a:prstTxWarp prst="textNoShape">
              <a:avLst/>
            </a:prstTxWarp>
          </a:bodyPr>
          <a:lstStyle/>
          <a:p>
            <a:pPr defTabSz="887553">
              <a:defRPr/>
            </a:pPr>
            <a:endParaRPr lang="en-US" sz="1747" kern="0" dirty="0">
              <a:solidFill>
                <a:prstClr val="black"/>
              </a:solidFill>
              <a:latin typeface="Microsoft New Tai Lue"/>
              <a:ea typeface="MS PGothic" charset="0"/>
            </a:endParaRPr>
          </a:p>
        </p:txBody>
      </p:sp>
      <p:sp>
        <p:nvSpPr>
          <p:cNvPr id="75" name="TextBox 74"/>
          <p:cNvSpPr txBox="1"/>
          <p:nvPr/>
        </p:nvSpPr>
        <p:spPr>
          <a:xfrm>
            <a:off x="971502" y="2045419"/>
            <a:ext cx="1627094" cy="1478995"/>
          </a:xfrm>
          <a:prstGeom prst="rect">
            <a:avLst/>
          </a:prstGeom>
          <a:noFill/>
        </p:spPr>
        <p:txBody>
          <a:bodyPr wrap="square" lIns="0" tIns="0" rIns="0" bIns="0" rtlCol="0" anchor="ctr">
            <a:spAutoFit/>
          </a:bodyPr>
          <a:lstStyle/>
          <a:p>
            <a:pPr defTabSz="887553"/>
            <a:r>
              <a:rPr lang="en-US" sz="1456" dirty="0">
                <a:solidFill>
                  <a:srgbClr val="0070C0"/>
                </a:solidFill>
                <a:ea typeface="MS PGothic" charset="0"/>
              </a:rPr>
              <a:t>Take Action</a:t>
            </a:r>
          </a:p>
          <a:p>
            <a:pPr defTabSz="887553"/>
            <a:endParaRPr lang="en-US" sz="1165" spc="-10" dirty="0">
              <a:solidFill>
                <a:srgbClr val="0070C0"/>
              </a:solidFill>
              <a:ea typeface="MS PGothic" charset="0"/>
            </a:endParaRPr>
          </a:p>
          <a:p>
            <a:pPr defTabSz="887553"/>
            <a:r>
              <a:rPr lang="en-US" sz="1165" spc="-10" dirty="0">
                <a:solidFill>
                  <a:srgbClr val="0070C0"/>
                </a:solidFill>
                <a:ea typeface="MS PGothic" charset="0"/>
              </a:rPr>
              <a:t>Employees recognize the value of taking action. </a:t>
            </a:r>
          </a:p>
          <a:p>
            <a:pPr defTabSz="887553"/>
            <a:endParaRPr lang="en-US" sz="1165" spc="-10" dirty="0">
              <a:solidFill>
                <a:srgbClr val="0070C0"/>
              </a:solidFill>
              <a:ea typeface="MS PGothic" charset="0"/>
            </a:endParaRPr>
          </a:p>
          <a:p>
            <a:pPr defTabSz="887553"/>
            <a:r>
              <a:rPr lang="en-US" sz="1165" spc="-10" dirty="0">
                <a:solidFill>
                  <a:srgbClr val="0070C0"/>
                </a:solidFill>
                <a:ea typeface="MS PGothic" charset="0"/>
              </a:rPr>
              <a:t>53% of employees want access to debt elimination or consolidation tools.</a:t>
            </a:r>
            <a:r>
              <a:rPr lang="en-US" sz="1165" spc="-10" dirty="0">
                <a:solidFill>
                  <a:srgbClr val="0070C0"/>
                </a:solidFill>
                <a:ea typeface="MS PGothic" charset="0"/>
                <a:cs typeface="Arial" panose="020B0604020202020204" pitchFamily="34" charset="0"/>
              </a:rPr>
              <a:t>¹</a:t>
            </a:r>
            <a:endParaRPr lang="en-US" sz="1165" spc="-10" dirty="0">
              <a:solidFill>
                <a:srgbClr val="0070C0"/>
              </a:solidFill>
              <a:ea typeface="MS PGothic" charset="0"/>
            </a:endParaRPr>
          </a:p>
        </p:txBody>
      </p:sp>
      <p:sp>
        <p:nvSpPr>
          <p:cNvPr id="76" name="Donut 75"/>
          <p:cNvSpPr>
            <a:spLocks noChangeAspect="1"/>
          </p:cNvSpPr>
          <p:nvPr/>
        </p:nvSpPr>
        <p:spPr>
          <a:xfrm>
            <a:off x="4199069" y="4258116"/>
            <a:ext cx="898291" cy="898291"/>
          </a:xfrm>
          <a:prstGeom prst="donut">
            <a:avLst>
              <a:gd name="adj" fmla="val 13099"/>
            </a:avLst>
          </a:prstGeom>
          <a:solidFill>
            <a:srgbClr val="9A498B"/>
          </a:solidFill>
          <a:ln w="25400" cap="flat" cmpd="sng" algn="ctr">
            <a:noFill/>
            <a:prstDash val="solid"/>
          </a:ln>
          <a:effectLst/>
        </p:spPr>
        <p:txBody>
          <a:bodyPr rtlCol="0" anchor="ctr"/>
          <a:lstStyle/>
          <a:p>
            <a:pPr algn="ctr" defTabSz="887553" fontAlgn="auto">
              <a:spcBef>
                <a:spcPts val="0"/>
              </a:spcBef>
              <a:spcAft>
                <a:spcPts val="0"/>
              </a:spcAft>
              <a:defRPr/>
            </a:pPr>
            <a:endParaRPr lang="en-US" sz="1747" i="0" kern="0" dirty="0">
              <a:solidFill>
                <a:prstClr val="black"/>
              </a:solidFill>
              <a:latin typeface="Microsoft New Tai Lue"/>
            </a:endParaRPr>
          </a:p>
        </p:txBody>
      </p:sp>
      <p:graphicFrame>
        <p:nvGraphicFramePr>
          <p:cNvPr id="77" name="Chart 76"/>
          <p:cNvGraphicFramePr/>
          <p:nvPr/>
        </p:nvGraphicFramePr>
        <p:xfrm>
          <a:off x="3846994" y="3960091"/>
          <a:ext cx="1602441" cy="1602441"/>
        </p:xfrm>
        <a:graphic>
          <a:graphicData uri="http://schemas.openxmlformats.org/drawingml/2006/chart">
            <c:chart xmlns:c="http://schemas.openxmlformats.org/drawingml/2006/chart" xmlns:r="http://schemas.openxmlformats.org/officeDocument/2006/relationships" r:id="rId5"/>
          </a:graphicData>
        </a:graphic>
      </p:graphicFrame>
      <p:sp>
        <p:nvSpPr>
          <p:cNvPr id="78" name="TextBox 77"/>
          <p:cNvSpPr txBox="1"/>
          <p:nvPr/>
        </p:nvSpPr>
        <p:spPr>
          <a:xfrm>
            <a:off x="4306133" y="4492289"/>
            <a:ext cx="617477" cy="434606"/>
          </a:xfrm>
          <a:prstGeom prst="rect">
            <a:avLst/>
          </a:prstGeom>
          <a:noFill/>
          <a:ln>
            <a:noFill/>
          </a:ln>
        </p:spPr>
        <p:txBody>
          <a:bodyPr wrap="none" tIns="0" rIns="0" bIns="0" rtlCol="0" anchor="ctr">
            <a:spAutoFit/>
          </a:bodyPr>
          <a:lstStyle/>
          <a:p>
            <a:pPr algn="ctr" defTabSz="887553"/>
            <a:r>
              <a:rPr lang="en-US" sz="2824" spc="-194" dirty="0">
                <a:solidFill>
                  <a:srgbClr val="3C3D3E"/>
                </a:solidFill>
                <a:ea typeface="MS PGothic" charset="0"/>
              </a:rPr>
              <a:t>25</a:t>
            </a:r>
            <a:r>
              <a:rPr lang="en-US" sz="2471" spc="-194" baseline="30000" dirty="0">
                <a:solidFill>
                  <a:srgbClr val="3C3D3E"/>
                </a:solidFill>
                <a:ea typeface="MS PGothic" charset="0"/>
              </a:rPr>
              <a:t>%</a:t>
            </a:r>
          </a:p>
        </p:txBody>
      </p:sp>
      <p:sp>
        <p:nvSpPr>
          <p:cNvPr id="79" name="Freeform 6"/>
          <p:cNvSpPr>
            <a:spLocks/>
          </p:cNvSpPr>
          <p:nvPr/>
        </p:nvSpPr>
        <p:spPr bwMode="auto">
          <a:xfrm>
            <a:off x="5284540" y="4313347"/>
            <a:ext cx="1983296" cy="244989"/>
          </a:xfrm>
          <a:custGeom>
            <a:avLst/>
            <a:gdLst>
              <a:gd name="T0" fmla="*/ 1554 w 1554"/>
              <a:gd name="T1" fmla="*/ 0 h 159"/>
              <a:gd name="T2" fmla="*/ 157 w 1554"/>
              <a:gd name="T3" fmla="*/ 0 h 159"/>
              <a:gd name="T4" fmla="*/ 0 w 1554"/>
              <a:gd name="T5" fmla="*/ 159 h 159"/>
              <a:gd name="connsiteX0" fmla="*/ 8283 w 8283"/>
              <a:gd name="connsiteY0" fmla="*/ 0 h 10000"/>
              <a:gd name="connsiteX1" fmla="*/ 1010 w 8283"/>
              <a:gd name="connsiteY1" fmla="*/ 0 h 10000"/>
              <a:gd name="connsiteX2" fmla="*/ 0 w 8283"/>
              <a:gd name="connsiteY2" fmla="*/ 10000 h 10000"/>
            </a:gdLst>
            <a:ahLst/>
            <a:cxnLst>
              <a:cxn ang="0">
                <a:pos x="connsiteX0" y="connsiteY0"/>
              </a:cxn>
              <a:cxn ang="0">
                <a:pos x="connsiteX1" y="connsiteY1"/>
              </a:cxn>
              <a:cxn ang="0">
                <a:pos x="connsiteX2" y="connsiteY2"/>
              </a:cxn>
            </a:cxnLst>
            <a:rect l="l" t="t" r="r" b="b"/>
            <a:pathLst>
              <a:path w="8283" h="10000">
                <a:moveTo>
                  <a:pt x="8283" y="0"/>
                </a:moveTo>
                <a:lnTo>
                  <a:pt x="1010" y="0"/>
                </a:lnTo>
                <a:cubicBezTo>
                  <a:pt x="673" y="3333"/>
                  <a:pt x="337" y="6667"/>
                  <a:pt x="0" y="10000"/>
                </a:cubicBezTo>
              </a:path>
            </a:pathLst>
          </a:custGeom>
          <a:noFill/>
          <a:ln w="6350" cap="flat">
            <a:solidFill>
              <a:srgbClr val="3C3D3E"/>
            </a:solidFill>
            <a:prstDash val="solid"/>
            <a:miter lim="800000"/>
            <a:headEnd/>
            <a:tailEnd type="oval"/>
          </a:ln>
          <a:extLst>
            <a:ext uri="{909E8E84-426E-40dd-AFC4-6F175D3DCCD1}">
              <a14:hiddenFill xmlns:a14="http://schemas.microsoft.com/office/drawing/2010/main" xmlns="">
                <a:solidFill>
                  <a:srgbClr val="FFFFFF"/>
                </a:solidFill>
              </a14:hiddenFill>
            </a:ext>
          </a:extLst>
        </p:spPr>
        <p:txBody>
          <a:bodyPr vert="horz" wrap="square" lIns="88751" tIns="44375" rIns="88751" bIns="44375" numCol="1" anchor="t" anchorCtr="0" compatLnSpc="1">
            <a:prstTxWarp prst="textNoShape">
              <a:avLst/>
            </a:prstTxWarp>
          </a:bodyPr>
          <a:lstStyle/>
          <a:p>
            <a:pPr defTabSz="887553">
              <a:defRPr/>
            </a:pPr>
            <a:endParaRPr lang="en-US" sz="1747" kern="0" dirty="0">
              <a:solidFill>
                <a:prstClr val="black"/>
              </a:solidFill>
              <a:latin typeface="Microsoft New Tai Lue"/>
              <a:ea typeface="MS PGothic" charset="0"/>
            </a:endParaRPr>
          </a:p>
        </p:txBody>
      </p:sp>
      <p:sp>
        <p:nvSpPr>
          <p:cNvPr id="80" name="TextBox 79"/>
          <p:cNvSpPr txBox="1"/>
          <p:nvPr/>
        </p:nvSpPr>
        <p:spPr>
          <a:xfrm>
            <a:off x="5818933" y="4091813"/>
            <a:ext cx="2090974" cy="806631"/>
          </a:xfrm>
          <a:prstGeom prst="rect">
            <a:avLst/>
          </a:prstGeom>
          <a:noFill/>
        </p:spPr>
        <p:txBody>
          <a:bodyPr wrap="square" lIns="0" tIns="0" rIns="0" bIns="0" rtlCol="0" anchor="ctr">
            <a:spAutoFit/>
          </a:bodyPr>
          <a:lstStyle/>
          <a:p>
            <a:pPr defTabSz="887553"/>
            <a:r>
              <a:rPr lang="en-US" sz="1456" dirty="0">
                <a:solidFill>
                  <a:srgbClr val="9A498B"/>
                </a:solidFill>
                <a:ea typeface="MS PGothic" charset="0"/>
              </a:rPr>
              <a:t>A Big Distraction</a:t>
            </a:r>
            <a:br>
              <a:rPr lang="en-US" sz="1456" dirty="0">
                <a:solidFill>
                  <a:srgbClr val="9A498B"/>
                </a:solidFill>
                <a:ea typeface="MS PGothic" charset="0"/>
              </a:rPr>
            </a:br>
            <a:endParaRPr lang="en-US" sz="1456" dirty="0">
              <a:solidFill>
                <a:srgbClr val="9A498B"/>
              </a:solidFill>
              <a:ea typeface="MS PGothic" charset="0"/>
            </a:endParaRPr>
          </a:p>
          <a:p>
            <a:pPr defTabSz="887553"/>
            <a:r>
              <a:rPr lang="en-US" sz="1165" spc="-10" dirty="0">
                <a:solidFill>
                  <a:srgbClr val="9A498B"/>
                </a:solidFill>
                <a:ea typeface="MS PGothic" charset="0"/>
              </a:rPr>
              <a:t>25% workers report that financial stress distracts them from work.</a:t>
            </a:r>
            <a:r>
              <a:rPr lang="en-US" sz="1165" spc="-10" dirty="0">
                <a:solidFill>
                  <a:srgbClr val="9A498B"/>
                </a:solidFill>
                <a:ea typeface="MS PGothic" charset="0"/>
                <a:cs typeface="Arial" panose="020B0604020202020204" pitchFamily="34" charset="0"/>
              </a:rPr>
              <a:t>²</a:t>
            </a:r>
            <a:endParaRPr lang="en-US" sz="1165" spc="-10" dirty="0">
              <a:solidFill>
                <a:srgbClr val="9A498B"/>
              </a:solidFill>
              <a:ea typeface="MS PGothic" charset="0"/>
            </a:endParaRPr>
          </a:p>
        </p:txBody>
      </p:sp>
      <p:sp>
        <p:nvSpPr>
          <p:cNvPr id="81" name="Rectangle 80"/>
          <p:cNvSpPr/>
          <p:nvPr/>
        </p:nvSpPr>
        <p:spPr>
          <a:xfrm>
            <a:off x="457200" y="4677388"/>
            <a:ext cx="3269352" cy="442112"/>
          </a:xfrm>
          <a:prstGeom prst="rect">
            <a:avLst/>
          </a:prstGeom>
          <a:noFill/>
          <a:ln w="25400" cap="flat" cmpd="sng" algn="ctr">
            <a:noFill/>
            <a:prstDash val="solid"/>
          </a:ln>
          <a:effectLst/>
        </p:spPr>
        <p:txBody>
          <a:bodyPr wrap="square" lIns="221876" tIns="221876" rIns="221876" bIns="221876" rtlCol="0" anchor="ctr">
            <a:noAutofit/>
          </a:bodyPr>
          <a:lstStyle/>
          <a:p>
            <a:pPr algn="ctr" defTabSz="887553" fontAlgn="auto">
              <a:spcBef>
                <a:spcPts val="0"/>
              </a:spcBef>
              <a:spcAft>
                <a:spcPts val="0"/>
              </a:spcAft>
              <a:defRPr/>
            </a:pPr>
            <a:r>
              <a:rPr lang="en-US" sz="1600" b="1" i="0" kern="0" dirty="0">
                <a:solidFill>
                  <a:schemeClr val="accent1"/>
                </a:solidFill>
              </a:rPr>
              <a:t>Our Financial Wellness Programs</a:t>
            </a:r>
          </a:p>
        </p:txBody>
      </p:sp>
      <p:sp>
        <p:nvSpPr>
          <p:cNvPr id="82" name="Rectangle 81"/>
          <p:cNvSpPr/>
          <p:nvPr/>
        </p:nvSpPr>
        <p:spPr>
          <a:xfrm>
            <a:off x="228600" y="1219200"/>
            <a:ext cx="6343462" cy="613415"/>
          </a:xfrm>
          <a:prstGeom prst="rect">
            <a:avLst/>
          </a:prstGeom>
          <a:noFill/>
          <a:ln w="25400" cap="flat" cmpd="sng" algn="ctr">
            <a:noFill/>
            <a:prstDash val="solid"/>
          </a:ln>
          <a:effectLst/>
        </p:spPr>
        <p:txBody>
          <a:bodyPr wrap="square" lIns="221876" tIns="221876" rIns="221876" bIns="221876" rtlCol="0" anchor="ctr">
            <a:noAutofit/>
          </a:bodyPr>
          <a:lstStyle/>
          <a:p>
            <a:pPr defTabSz="887553"/>
            <a:r>
              <a:rPr lang="en-US" sz="2300" dirty="0">
                <a:solidFill>
                  <a:srgbClr val="000000"/>
                </a:solidFill>
                <a:latin typeface="+mn-lt"/>
              </a:rPr>
              <a:t>Financial stress impacts individual health, quality of life and productivity in the workplace. </a:t>
            </a:r>
          </a:p>
        </p:txBody>
      </p:sp>
    </p:spTree>
    <p:extLst>
      <p:ext uri="{BB962C8B-B14F-4D97-AF65-F5344CB8AC3E}">
        <p14:creationId xmlns:p14="http://schemas.microsoft.com/office/powerpoint/2010/main" val="35638182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365E8D52-F547-4A57-AEE8-80339B20A7C6}"/>
              </a:ext>
            </a:extLst>
          </p:cNvPr>
          <p:cNvSpPr>
            <a:spLocks noGrp="1"/>
          </p:cNvSpPr>
          <p:nvPr>
            <p:ph type="title"/>
          </p:nvPr>
        </p:nvSpPr>
        <p:spPr/>
        <p:txBody>
          <a:bodyPr>
            <a:normAutofit/>
          </a:bodyPr>
          <a:lstStyle/>
          <a:p>
            <a:r>
              <a:rPr lang="en-US" sz="3300" b="1" dirty="0"/>
              <a:t>iJoin</a:t>
            </a:r>
            <a:r>
              <a:rPr lang="en-US" sz="3300" dirty="0"/>
              <a:t> ENROLL &amp; MAP</a:t>
            </a:r>
          </a:p>
        </p:txBody>
      </p:sp>
      <p:sp>
        <p:nvSpPr>
          <p:cNvPr id="24" name="Text Placeholder 23">
            <a:extLst>
              <a:ext uri="{FF2B5EF4-FFF2-40B4-BE49-F238E27FC236}">
                <a16:creationId xmlns:a16="http://schemas.microsoft.com/office/drawing/2014/main" id="{73749715-D957-4E55-BA1F-139413A65EC5}"/>
              </a:ext>
            </a:extLst>
          </p:cNvPr>
          <p:cNvSpPr>
            <a:spLocks noGrp="1"/>
          </p:cNvSpPr>
          <p:nvPr>
            <p:ph type="body" sz="half" idx="2"/>
          </p:nvPr>
        </p:nvSpPr>
        <p:spPr>
          <a:xfrm>
            <a:off x="341709" y="2542892"/>
            <a:ext cx="3891476" cy="3294126"/>
          </a:xfrm>
        </p:spPr>
        <p:txBody>
          <a:bodyPr>
            <a:normAutofit/>
          </a:bodyPr>
          <a:lstStyle/>
          <a:p>
            <a:r>
              <a:rPr lang="en-US" sz="2400" dirty="0"/>
              <a:t>Real time modeling of: </a:t>
            </a:r>
          </a:p>
          <a:p>
            <a:pPr marL="342900" indent="-342900">
              <a:buFont typeface="Arial" panose="020B0604020202020204" pitchFamily="34" charset="0"/>
              <a:buChar char="•"/>
            </a:pPr>
            <a:r>
              <a:rPr lang="en-US" sz="1800" dirty="0"/>
              <a:t>Retirement Income </a:t>
            </a:r>
          </a:p>
          <a:p>
            <a:pPr marL="342900" indent="-342900">
              <a:buFont typeface="Arial" panose="020B0604020202020204" pitchFamily="34" charset="0"/>
              <a:buChar char="•"/>
            </a:pPr>
            <a:r>
              <a:rPr lang="en-US" sz="1800" dirty="0"/>
              <a:t>Retirement Gap</a:t>
            </a:r>
          </a:p>
          <a:p>
            <a:pPr marL="342900" indent="-342900">
              <a:buFont typeface="Arial" panose="020B0604020202020204" pitchFamily="34" charset="0"/>
              <a:buChar char="•"/>
            </a:pPr>
            <a:r>
              <a:rPr lang="en-US" sz="1800" dirty="0"/>
              <a:t>Contribution Rate Changes</a:t>
            </a:r>
          </a:p>
          <a:p>
            <a:pPr marL="342900" indent="-342900">
              <a:buFont typeface="Arial" panose="020B0604020202020204" pitchFamily="34" charset="0"/>
              <a:buChar char="•"/>
            </a:pPr>
            <a:r>
              <a:rPr lang="en-US" sz="1800" dirty="0"/>
              <a:t>Impact to Current Pay</a:t>
            </a:r>
          </a:p>
          <a:p>
            <a:pPr marL="342900" indent="-342900">
              <a:buFont typeface="Arial" panose="020B0604020202020204" pitchFamily="34" charset="0"/>
              <a:buChar char="•"/>
            </a:pPr>
            <a:r>
              <a:rPr lang="en-US" sz="1800" dirty="0"/>
              <a:t>Match Optimization</a:t>
            </a:r>
          </a:p>
          <a:p>
            <a:pPr marL="342900" indent="-342900">
              <a:buFont typeface="Arial" panose="020B0604020202020204" pitchFamily="34" charset="0"/>
              <a:buChar char="•"/>
            </a:pPr>
            <a:r>
              <a:rPr lang="en-US" sz="1800" dirty="0"/>
              <a:t>Social Security Estimates</a:t>
            </a:r>
          </a:p>
          <a:p>
            <a:pPr marL="342900" indent="-342900">
              <a:buFont typeface="Arial" panose="020B0604020202020204" pitchFamily="34" charset="0"/>
              <a:buChar char="•"/>
            </a:pPr>
            <a:r>
              <a:rPr lang="en-US" sz="1800" dirty="0"/>
              <a:t>Effect of Retirement Age</a:t>
            </a:r>
          </a:p>
          <a:p>
            <a:pPr marL="342900" indent="-342900">
              <a:buFont typeface="Arial" panose="020B0604020202020204" pitchFamily="34" charset="0"/>
              <a:buChar char="•"/>
            </a:pPr>
            <a:r>
              <a:rPr lang="en-US" sz="1800" dirty="0"/>
              <a:t>Effect of Outside Assets </a:t>
            </a:r>
          </a:p>
        </p:txBody>
      </p:sp>
      <p:pic>
        <p:nvPicPr>
          <p:cNvPr id="8" name="Content Placeholder 4">
            <a:extLst>
              <a:ext uri="{FF2B5EF4-FFF2-40B4-BE49-F238E27FC236}">
                <a16:creationId xmlns:a16="http://schemas.microsoft.com/office/drawing/2014/main" id="{1F62616E-F528-48BF-B8BC-657DAE26F5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74060" y="1312186"/>
            <a:ext cx="5011094" cy="4262816"/>
          </a:xfrm>
          <a:prstGeom prst="rect">
            <a:avLst/>
          </a:prstGeom>
        </p:spPr>
      </p:pic>
      <p:sp>
        <p:nvSpPr>
          <p:cNvPr id="5" name="Title 10">
            <a:extLst>
              <a:ext uri="{FF2B5EF4-FFF2-40B4-BE49-F238E27FC236}">
                <a16:creationId xmlns:a16="http://schemas.microsoft.com/office/drawing/2014/main" id="{6E6689C6-A206-4CD7-8947-5FD3ED1EE6A3}"/>
              </a:ext>
            </a:extLst>
          </p:cNvPr>
          <p:cNvSpPr txBox="1">
            <a:spLocks/>
          </p:cNvSpPr>
          <p:nvPr/>
        </p:nvSpPr>
        <p:spPr>
          <a:xfrm>
            <a:off x="457200" y="152400"/>
            <a:ext cx="8229600" cy="990600"/>
          </a:xfrm>
          <a:prstGeom prst="rect">
            <a:avLst/>
          </a:prstGeom>
        </p:spPr>
        <p:txBody>
          <a:bodyPr vert="horz" anchor="b" anchorCtr="0">
            <a:normAutofit/>
          </a:bodyPr>
          <a:lstStyle>
            <a:lvl1pPr algn="l" rtl="0" eaLnBrk="1" latinLnBrk="0" hangingPunct="1">
              <a:spcBef>
                <a:spcPct val="0"/>
              </a:spcBef>
              <a:buNone/>
              <a:defRPr kumimoji="0" sz="2700" kern="1200">
                <a:solidFill>
                  <a:schemeClr val="tx2"/>
                </a:solidFill>
                <a:latin typeface="+mj-lt"/>
                <a:ea typeface="Roboto" pitchFamily="2" charset="0"/>
                <a:cs typeface="+mj-cs"/>
              </a:defRPr>
            </a:lvl1pPr>
          </a:lstStyle>
          <a:p>
            <a:r>
              <a:rPr lang="en-US" dirty="0">
                <a:solidFill>
                  <a:schemeClr val="accent5">
                    <a:lumMod val="75000"/>
                  </a:schemeClr>
                </a:solidFill>
              </a:rPr>
              <a:t>Automated Participant Engagement</a:t>
            </a:r>
          </a:p>
        </p:txBody>
      </p:sp>
    </p:spTree>
    <p:extLst>
      <p:ext uri="{BB962C8B-B14F-4D97-AF65-F5344CB8AC3E}">
        <p14:creationId xmlns:p14="http://schemas.microsoft.com/office/powerpoint/2010/main" val="1671967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365E8D52-F547-4A57-AEE8-80339B20A7C6}"/>
              </a:ext>
            </a:extLst>
          </p:cNvPr>
          <p:cNvSpPr>
            <a:spLocks noGrp="1"/>
          </p:cNvSpPr>
          <p:nvPr>
            <p:ph type="title"/>
          </p:nvPr>
        </p:nvSpPr>
        <p:spPr>
          <a:noFill/>
          <a:ln w="19050">
            <a:solidFill>
              <a:schemeClr val="bg1"/>
            </a:solidFill>
          </a:ln>
        </p:spPr>
        <p:txBody>
          <a:bodyPr vert="horz" wrap="square" lIns="68580" tIns="34290" rIns="68580" bIns="34290" rtlCol="0" anchor="ctr" anchorCtr="0">
            <a:normAutofit/>
          </a:bodyPr>
          <a:lstStyle/>
          <a:p>
            <a:pPr algn="ctr"/>
            <a:r>
              <a:rPr lang="en-US" sz="2100" b="1" dirty="0">
                <a:solidFill>
                  <a:schemeClr val="bg1"/>
                </a:solidFill>
                <a:ea typeface="+mj-ea"/>
              </a:rPr>
              <a:t>iJoin</a:t>
            </a:r>
            <a:r>
              <a:rPr lang="en-US" sz="2100" dirty="0">
                <a:solidFill>
                  <a:schemeClr val="bg1"/>
                </a:solidFill>
                <a:ea typeface="+mj-ea"/>
              </a:rPr>
              <a:t> ENROLL &amp; MAP</a:t>
            </a:r>
          </a:p>
        </p:txBody>
      </p:sp>
      <p:pic>
        <p:nvPicPr>
          <p:cNvPr id="6" name="Content Placeholder 5">
            <a:extLst>
              <a:ext uri="{FF2B5EF4-FFF2-40B4-BE49-F238E27FC236}">
                <a16:creationId xmlns:a16="http://schemas.microsoft.com/office/drawing/2014/main" id="{685E0B06-C688-4AA3-A364-AB275EE7372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tretch/>
        </p:blipFill>
        <p:spPr>
          <a:xfrm>
            <a:off x="3733800" y="1066800"/>
            <a:ext cx="5323438" cy="4970486"/>
          </a:xfrm>
          <a:prstGeom prst="rect">
            <a:avLst/>
          </a:prstGeom>
        </p:spPr>
      </p:pic>
      <p:sp>
        <p:nvSpPr>
          <p:cNvPr id="24" name="Text Placeholder 23">
            <a:extLst>
              <a:ext uri="{FF2B5EF4-FFF2-40B4-BE49-F238E27FC236}">
                <a16:creationId xmlns:a16="http://schemas.microsoft.com/office/drawing/2014/main" id="{73749715-D957-4E55-BA1F-139413A65EC5}"/>
              </a:ext>
            </a:extLst>
          </p:cNvPr>
          <p:cNvSpPr>
            <a:spLocks noGrp="1"/>
          </p:cNvSpPr>
          <p:nvPr>
            <p:ph type="body" sz="half" idx="4294967295"/>
          </p:nvPr>
        </p:nvSpPr>
        <p:spPr>
          <a:xfrm>
            <a:off x="457200" y="2057400"/>
            <a:ext cx="3321867" cy="3294460"/>
          </a:xfrm>
        </p:spPr>
        <p:txBody>
          <a:bodyPr vert="horz">
            <a:normAutofit fontScale="85000" lnSpcReduction="20000"/>
          </a:bodyPr>
          <a:lstStyle/>
          <a:p>
            <a:pPr marL="0" indent="0">
              <a:buNone/>
            </a:pPr>
            <a:r>
              <a:rPr lang="en-US" sz="2400" dirty="0"/>
              <a:t>modeling of: </a:t>
            </a:r>
          </a:p>
          <a:p>
            <a:pPr marL="0" indent="0">
              <a:buNone/>
            </a:pPr>
            <a:r>
              <a:rPr lang="en-US" sz="2400" dirty="0"/>
              <a:t>Rate Changes</a:t>
            </a:r>
          </a:p>
          <a:p>
            <a:pPr marL="0" indent="0">
              <a:buNone/>
            </a:pPr>
            <a:r>
              <a:rPr lang="en-US" sz="2400" dirty="0"/>
              <a:t>Actionable Analytics per:</a:t>
            </a:r>
          </a:p>
          <a:p>
            <a:pPr>
              <a:buFont typeface="Wingdings" panose="05000000000000000000" pitchFamily="2" charset="2"/>
              <a:buChar char="§"/>
            </a:pPr>
            <a:r>
              <a:rPr lang="en-US" sz="2400" dirty="0"/>
              <a:t> Advisor’s Book</a:t>
            </a:r>
          </a:p>
          <a:p>
            <a:pPr>
              <a:buFont typeface="Wingdings" panose="05000000000000000000" pitchFamily="2" charset="2"/>
              <a:buChar char="§"/>
            </a:pPr>
            <a:r>
              <a:rPr lang="en-US" sz="2400" dirty="0"/>
              <a:t> Plan</a:t>
            </a:r>
          </a:p>
          <a:p>
            <a:pPr>
              <a:buFont typeface="Wingdings" panose="05000000000000000000" pitchFamily="2" charset="2"/>
              <a:buChar char="§"/>
            </a:pPr>
            <a:r>
              <a:rPr lang="en-US" sz="2400" dirty="0"/>
              <a:t> Participant</a:t>
            </a:r>
          </a:p>
          <a:p>
            <a:pPr marL="0" indent="0">
              <a:buNone/>
            </a:pPr>
            <a:r>
              <a:rPr lang="en-US" sz="2400" dirty="0"/>
              <a:t>Enact targeted messaging campaigns</a:t>
            </a:r>
          </a:p>
          <a:p>
            <a:pPr marL="0" indent="0">
              <a:buNone/>
            </a:pPr>
            <a:r>
              <a:rPr lang="en-US" sz="2400" dirty="0"/>
              <a:t>Benchmark retirement readiness metrics</a:t>
            </a:r>
          </a:p>
        </p:txBody>
      </p:sp>
      <p:sp>
        <p:nvSpPr>
          <p:cNvPr id="5" name="Title 22">
            <a:extLst>
              <a:ext uri="{FF2B5EF4-FFF2-40B4-BE49-F238E27FC236}">
                <a16:creationId xmlns:a16="http://schemas.microsoft.com/office/drawing/2014/main" id="{69B12CF2-9D72-465F-B84B-84C459139B11}"/>
              </a:ext>
            </a:extLst>
          </p:cNvPr>
          <p:cNvSpPr txBox="1">
            <a:spLocks/>
          </p:cNvSpPr>
          <p:nvPr/>
        </p:nvSpPr>
        <p:spPr>
          <a:xfrm>
            <a:off x="381000" y="1066800"/>
            <a:ext cx="3891476" cy="685800"/>
          </a:xfrm>
          <a:prstGeom prst="rect">
            <a:avLst/>
          </a:prstGeom>
        </p:spPr>
        <p:txBody>
          <a:bodyPr vert="horz" anchor="b"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sz="3300" b="1" dirty="0"/>
              <a:t>iJoin</a:t>
            </a:r>
            <a:r>
              <a:rPr lang="en-US" sz="3300" dirty="0"/>
              <a:t> ACT</a:t>
            </a:r>
          </a:p>
        </p:txBody>
      </p:sp>
      <p:sp>
        <p:nvSpPr>
          <p:cNvPr id="7" name="Title 10">
            <a:extLst>
              <a:ext uri="{FF2B5EF4-FFF2-40B4-BE49-F238E27FC236}">
                <a16:creationId xmlns:a16="http://schemas.microsoft.com/office/drawing/2014/main" id="{08F37EEA-D99E-48AD-B051-92E718900854}"/>
              </a:ext>
            </a:extLst>
          </p:cNvPr>
          <p:cNvSpPr txBox="1">
            <a:spLocks/>
          </p:cNvSpPr>
          <p:nvPr/>
        </p:nvSpPr>
        <p:spPr>
          <a:xfrm>
            <a:off x="304800" y="290049"/>
            <a:ext cx="8229600" cy="685801"/>
          </a:xfrm>
          <a:prstGeom prst="rect">
            <a:avLst/>
          </a:prstGeom>
        </p:spPr>
        <p:txBody>
          <a:bodyPr vert="horz" anchor="b" anchorCtr="0">
            <a:normAutofit/>
          </a:bodyPr>
          <a:lstStyle>
            <a:lvl1pPr algn="l" rtl="0" eaLnBrk="1" latinLnBrk="0" hangingPunct="1">
              <a:spcBef>
                <a:spcPct val="0"/>
              </a:spcBef>
              <a:buNone/>
              <a:defRPr kumimoji="0" sz="2700" kern="1200">
                <a:solidFill>
                  <a:schemeClr val="tx2"/>
                </a:solidFill>
                <a:latin typeface="+mj-lt"/>
                <a:ea typeface="Roboto" pitchFamily="2" charset="0"/>
                <a:cs typeface="+mj-cs"/>
              </a:defRPr>
            </a:lvl1pPr>
          </a:lstStyle>
          <a:p>
            <a:r>
              <a:rPr lang="en-US" dirty="0">
                <a:solidFill>
                  <a:schemeClr val="accent5">
                    <a:lumMod val="75000"/>
                  </a:schemeClr>
                </a:solidFill>
              </a:rPr>
              <a:t>Automated Plan Advisor / Plan Sponsor Engagement</a:t>
            </a:r>
          </a:p>
        </p:txBody>
      </p:sp>
    </p:spTree>
    <p:extLst>
      <p:ext uri="{BB962C8B-B14F-4D97-AF65-F5344CB8AC3E}">
        <p14:creationId xmlns:p14="http://schemas.microsoft.com/office/powerpoint/2010/main" val="11892614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5619905" y="1748998"/>
            <a:ext cx="2880073" cy="3385304"/>
            <a:chOff x="5619905" y="1748998"/>
            <a:chExt cx="2880073" cy="3385304"/>
          </a:xfrm>
        </p:grpSpPr>
        <p:pic>
          <p:nvPicPr>
            <p:cNvPr id="11" name="Picture 10" descr="Slide2.PNG"/>
            <p:cNvPicPr>
              <a:picLocks noChangeAspect="1"/>
            </p:cNvPicPr>
            <p:nvPr/>
          </p:nvPicPr>
          <p:blipFill>
            <a:blip r:embed="rId3" cstate="print"/>
            <a:stretch>
              <a:fillRect/>
            </a:stretch>
          </p:blipFill>
          <p:spPr>
            <a:xfrm rot="1957098">
              <a:off x="6203999" y="1748998"/>
              <a:ext cx="2295979" cy="3061305"/>
            </a:xfrm>
            <a:prstGeom prst="rect">
              <a:avLst/>
            </a:prstGeom>
          </p:spPr>
        </p:pic>
        <p:pic>
          <p:nvPicPr>
            <p:cNvPr id="37891" name="Picture 2"/>
            <p:cNvPicPr>
              <a:picLocks noChangeAspect="1" noChangeArrowheads="1"/>
            </p:cNvPicPr>
            <p:nvPr/>
          </p:nvPicPr>
          <p:blipFill>
            <a:blip r:embed="rId4" cstate="print"/>
            <a:stretch>
              <a:fillRect/>
            </a:stretch>
          </p:blipFill>
          <p:spPr bwMode="auto">
            <a:xfrm rot="654145">
              <a:off x="5619905" y="1877972"/>
              <a:ext cx="2442248" cy="3256330"/>
            </a:xfrm>
            <a:prstGeom prst="rect">
              <a:avLst/>
            </a:prstGeom>
            <a:noFill/>
            <a:ln w="9525">
              <a:noFill/>
              <a:miter lim="800000"/>
              <a:headEnd/>
              <a:tailEnd/>
            </a:ln>
          </p:spPr>
        </p:pic>
      </p:grpSp>
      <p:sp>
        <p:nvSpPr>
          <p:cNvPr id="9" name="Title 8"/>
          <p:cNvSpPr>
            <a:spLocks noGrp="1"/>
          </p:cNvSpPr>
          <p:nvPr>
            <p:ph type="title"/>
          </p:nvPr>
        </p:nvSpPr>
        <p:spPr/>
        <p:txBody>
          <a:bodyPr/>
          <a:lstStyle/>
          <a:p>
            <a:r>
              <a:rPr lang="en-US" dirty="0">
                <a:solidFill>
                  <a:schemeClr val="accent5">
                    <a:lumMod val="75000"/>
                  </a:schemeClr>
                </a:solidFill>
              </a:rPr>
              <a:t>Newsletters and Employee Memos</a:t>
            </a:r>
          </a:p>
        </p:txBody>
      </p:sp>
      <p:sp>
        <p:nvSpPr>
          <p:cNvPr id="10" name="Content Placeholder 9"/>
          <p:cNvSpPr>
            <a:spLocks noGrp="1"/>
          </p:cNvSpPr>
          <p:nvPr>
            <p:ph sz="quarter" idx="1"/>
          </p:nvPr>
        </p:nvSpPr>
        <p:spPr>
          <a:xfrm>
            <a:off x="457200" y="1371600"/>
            <a:ext cx="5029200" cy="4785360"/>
          </a:xfrm>
        </p:spPr>
        <p:txBody>
          <a:bodyPr>
            <a:normAutofit fontScale="92500"/>
          </a:bodyPr>
          <a:lstStyle/>
          <a:p>
            <a:pPr marL="400050" indent="-400050" defTabSz="820738">
              <a:spcBef>
                <a:spcPct val="50000"/>
              </a:spcBef>
              <a:buFont typeface="Wingdings" pitchFamily="2" charset="2"/>
              <a:buChar char="v"/>
            </a:pPr>
            <a:r>
              <a:rPr lang="en-US" b="1" dirty="0">
                <a:solidFill>
                  <a:srgbClr val="000000"/>
                </a:solidFill>
                <a:latin typeface="+mn-lt"/>
              </a:rPr>
              <a:t>Monthly Plan Sponsor Newsletters</a:t>
            </a:r>
            <a:r>
              <a:rPr lang="en-US" dirty="0">
                <a:solidFill>
                  <a:srgbClr val="000000"/>
                </a:solidFill>
                <a:latin typeface="+mn-lt"/>
              </a:rPr>
              <a:t> keep abreast on the latest retirement plan news, legislative updates, and industry trends</a:t>
            </a:r>
          </a:p>
          <a:p>
            <a:pPr marL="400050" indent="-400050" defTabSz="820738">
              <a:spcBef>
                <a:spcPct val="50000"/>
              </a:spcBef>
              <a:buFont typeface="Wingdings" pitchFamily="2" charset="2"/>
              <a:buChar char="v"/>
            </a:pPr>
            <a:r>
              <a:rPr lang="en-US" b="1" dirty="0">
                <a:solidFill>
                  <a:srgbClr val="000000"/>
                </a:solidFill>
                <a:latin typeface="+mn-lt"/>
              </a:rPr>
              <a:t>Employee Memos</a:t>
            </a:r>
            <a:r>
              <a:rPr lang="en-US" dirty="0">
                <a:solidFill>
                  <a:srgbClr val="000000"/>
                </a:solidFill>
                <a:latin typeface="+mn-lt"/>
              </a:rPr>
              <a:t> that you can print and distribute to employees</a:t>
            </a:r>
          </a:p>
          <a:p>
            <a:pPr marL="400050" indent="-400050" defTabSz="820738">
              <a:spcBef>
                <a:spcPct val="50000"/>
              </a:spcBef>
              <a:buFont typeface="Wingdings" pitchFamily="2" charset="2"/>
              <a:buChar char="v"/>
            </a:pPr>
            <a:r>
              <a:rPr lang="en-US" b="1" dirty="0">
                <a:solidFill>
                  <a:srgbClr val="000000"/>
                </a:solidFill>
                <a:latin typeface="+mn-lt"/>
              </a:rPr>
              <a:t>Targeted Education Campaigns </a:t>
            </a:r>
            <a:r>
              <a:rPr lang="en-US" dirty="0">
                <a:solidFill>
                  <a:srgbClr val="000000"/>
                </a:solidFill>
                <a:latin typeface="+mn-lt"/>
              </a:rPr>
              <a:t>based on segmented Participant demographics (i.e., employee match optimization, catch-up candidates, etc.)</a:t>
            </a:r>
            <a:endParaRPr lang="en-US" dirty="0"/>
          </a:p>
        </p:txBody>
      </p:sp>
      <p:sp>
        <p:nvSpPr>
          <p:cNvPr id="37892" name="Rectangle 3"/>
          <p:cNvSpPr>
            <a:spLocks noChangeArrowheads="1"/>
          </p:cNvSpPr>
          <p:nvPr/>
        </p:nvSpPr>
        <p:spPr bwMode="auto">
          <a:xfrm>
            <a:off x="330200" y="1371600"/>
            <a:ext cx="3657600" cy="4800600"/>
          </a:xfrm>
          <a:prstGeom prst="rect">
            <a:avLst/>
          </a:prstGeom>
          <a:noFill/>
          <a:ln w="9525">
            <a:noFill/>
            <a:miter lim="800000"/>
            <a:headEnd/>
            <a:tailEnd/>
          </a:ln>
        </p:spPr>
        <p:txBody>
          <a:bodyPr/>
          <a:lstStyle/>
          <a:p>
            <a:pPr marL="231775" indent="-231775" defTabSz="820738">
              <a:spcBef>
                <a:spcPct val="50000"/>
              </a:spcBef>
              <a:buFont typeface="Wingdings" pitchFamily="2" charset="2"/>
              <a:buChar char="§"/>
            </a:pPr>
            <a:endParaRPr lang="en-US" i="0" dirty="0">
              <a:solidFill>
                <a:srgbClr val="1D3261"/>
              </a:solidFill>
            </a:endParaRPr>
          </a:p>
        </p:txBody>
      </p:sp>
      <p:sp>
        <p:nvSpPr>
          <p:cNvPr id="37893" name="Rectangle 4"/>
          <p:cNvSpPr>
            <a:spLocks noChangeArrowheads="1"/>
          </p:cNvSpPr>
          <p:nvPr/>
        </p:nvSpPr>
        <p:spPr bwMode="auto">
          <a:xfrm>
            <a:off x="6324600" y="5486400"/>
            <a:ext cx="1663700" cy="513747"/>
          </a:xfrm>
          <a:prstGeom prst="rect">
            <a:avLst/>
          </a:prstGeom>
          <a:noFill/>
          <a:ln w="9525">
            <a:noFill/>
            <a:miter lim="800000"/>
            <a:headEnd/>
            <a:tailEnd/>
          </a:ln>
        </p:spPr>
        <p:txBody>
          <a:bodyPr lIns="82058" tIns="41029" rIns="82058" bIns="41029">
            <a:spAutoFit/>
          </a:bodyPr>
          <a:lstStyle/>
          <a:p>
            <a:pPr algn="ctr" defTabSz="820738">
              <a:spcBef>
                <a:spcPct val="50000"/>
              </a:spcBef>
            </a:pPr>
            <a:r>
              <a:rPr lang="en-US" sz="1400" dirty="0"/>
              <a:t>Sample Plan Sponsor Newsletter</a:t>
            </a:r>
          </a:p>
        </p:txBody>
      </p:sp>
      <p:sp>
        <p:nvSpPr>
          <p:cNvPr id="2" name="Rectangle 1">
            <a:extLst>
              <a:ext uri="{FF2B5EF4-FFF2-40B4-BE49-F238E27FC236}">
                <a16:creationId xmlns:a16="http://schemas.microsoft.com/office/drawing/2014/main" id="{22B46329-AE7D-4736-BB52-83DBAD403D6E}"/>
              </a:ext>
            </a:extLst>
          </p:cNvPr>
          <p:cNvSpPr/>
          <p:nvPr/>
        </p:nvSpPr>
        <p:spPr>
          <a:xfrm rot="594935">
            <a:off x="6626865" y="1968848"/>
            <a:ext cx="997933" cy="3522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2">
            <a:extLst>
              <a:ext uri="{FF2B5EF4-FFF2-40B4-BE49-F238E27FC236}">
                <a16:creationId xmlns:a16="http://schemas.microsoft.com/office/drawing/2014/main" id="{77987002-4190-4531-A85E-2CDCE3929D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603071">
            <a:off x="6807524" y="1984284"/>
            <a:ext cx="763256" cy="327571"/>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7BA40041-E758-4650-F9B6-9A71B074080A}"/>
              </a:ext>
            </a:extLst>
          </p:cNvPr>
          <p:cNvSpPr/>
          <p:nvPr/>
        </p:nvSpPr>
        <p:spPr>
          <a:xfrm rot="603107">
            <a:off x="6840320" y="2016458"/>
            <a:ext cx="808712" cy="3658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ack background with red and blue text&#10;&#10;AI-generated content may be incorrect.">
            <a:extLst>
              <a:ext uri="{FF2B5EF4-FFF2-40B4-BE49-F238E27FC236}">
                <a16:creationId xmlns:a16="http://schemas.microsoft.com/office/drawing/2014/main" id="{8C7CE985-EEEF-7BB1-1A0B-ACEAC7BAF1D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608831">
            <a:off x="6467475" y="2039419"/>
            <a:ext cx="1377950" cy="275590"/>
          </a:xfrm>
          <a:prstGeom prst="rect">
            <a:avLst/>
          </a:prstGeom>
        </p:spPr>
      </p:pic>
    </p:spTree>
    <p:extLst>
      <p:ext uri="{BB962C8B-B14F-4D97-AF65-F5344CB8AC3E}">
        <p14:creationId xmlns:p14="http://schemas.microsoft.com/office/powerpoint/2010/main" val="23327628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a:spLocks noGrp="1"/>
          </p:cNvSpPr>
          <p:nvPr>
            <p:ph type="title"/>
          </p:nvPr>
        </p:nvSpPr>
        <p:spPr/>
        <p:txBody>
          <a:bodyPr/>
          <a:lstStyle/>
          <a:p>
            <a:r>
              <a:rPr lang="en-US" dirty="0">
                <a:solidFill>
                  <a:schemeClr val="accent5">
                    <a:lumMod val="75000"/>
                  </a:schemeClr>
                </a:solidFill>
              </a:rPr>
              <a:t>Participant Education Services</a:t>
            </a:r>
          </a:p>
        </p:txBody>
      </p:sp>
      <p:sp>
        <p:nvSpPr>
          <p:cNvPr id="370690" name="AutoShape 2"/>
          <p:cNvSpPr>
            <a:spLocks noChangeArrowheads="1"/>
          </p:cNvSpPr>
          <p:nvPr/>
        </p:nvSpPr>
        <p:spPr bwMode="gray">
          <a:xfrm>
            <a:off x="457200" y="2552700"/>
            <a:ext cx="2514600" cy="2438400"/>
          </a:xfrm>
          <a:prstGeom prst="rightArrow">
            <a:avLst>
              <a:gd name="adj1" fmla="val 62787"/>
              <a:gd name="adj2" fmla="val 42549"/>
            </a:avLst>
          </a:prstGeom>
          <a:gradFill rotWithShape="1">
            <a:gsLst>
              <a:gs pos="0">
                <a:schemeClr val="bg2">
                  <a:gamma/>
                  <a:tint val="0"/>
                  <a:invGamma/>
                  <a:alpha val="0"/>
                </a:schemeClr>
              </a:gs>
              <a:gs pos="100000">
                <a:schemeClr val="bg2">
                  <a:alpha val="50000"/>
                </a:schemeClr>
              </a:gs>
            </a:gsLst>
            <a:lin ang="0" scaled="1"/>
          </a:gradFill>
          <a:ln w="19050" cap="rnd" algn="ctr">
            <a:solidFill>
              <a:schemeClr val="bg2"/>
            </a:solidFill>
            <a:prstDash val="sysDot"/>
            <a:miter lim="800000"/>
            <a:headEnd/>
            <a:tailEnd/>
          </a:ln>
          <a:effectLst/>
        </p:spPr>
        <p:txBody>
          <a:bodyPr wrap="none" anchor="ctr"/>
          <a:lstStyle/>
          <a:p>
            <a:pPr algn="ctr">
              <a:defRPr/>
            </a:pPr>
            <a:endParaRPr lang="en-US" i="0" dirty="0"/>
          </a:p>
        </p:txBody>
      </p:sp>
      <p:sp>
        <p:nvSpPr>
          <p:cNvPr id="36868" name="Text Box 3"/>
          <p:cNvSpPr txBox="1">
            <a:spLocks noChangeArrowheads="1"/>
          </p:cNvSpPr>
          <p:nvPr/>
        </p:nvSpPr>
        <p:spPr bwMode="black">
          <a:xfrm>
            <a:off x="457200" y="3048000"/>
            <a:ext cx="2895600" cy="1392369"/>
          </a:xfrm>
          <a:prstGeom prst="rect">
            <a:avLst/>
          </a:prstGeom>
          <a:noFill/>
          <a:ln w="9525">
            <a:noFill/>
            <a:miter lim="800000"/>
            <a:headEnd/>
            <a:tailEnd/>
          </a:ln>
        </p:spPr>
        <p:txBody>
          <a:bodyPr wrap="square">
            <a:spAutoFit/>
          </a:bodyPr>
          <a:lstStyle/>
          <a:p>
            <a:pPr marL="6350" indent="-6350">
              <a:lnSpc>
                <a:spcPct val="120000"/>
              </a:lnSpc>
              <a:buFont typeface="Wingdings" pitchFamily="2" charset="2"/>
              <a:buNone/>
            </a:pPr>
            <a:r>
              <a:rPr lang="en-US" sz="2400" dirty="0">
                <a:solidFill>
                  <a:srgbClr val="000000"/>
                </a:solidFill>
              </a:rPr>
              <a:t>Maximizes Communications for Plan Participants!</a:t>
            </a:r>
          </a:p>
        </p:txBody>
      </p:sp>
      <p:sp>
        <p:nvSpPr>
          <p:cNvPr id="36869" name="AutoShape 4"/>
          <p:cNvSpPr>
            <a:spLocks noChangeArrowheads="1"/>
          </p:cNvSpPr>
          <p:nvPr/>
        </p:nvSpPr>
        <p:spPr bwMode="auto">
          <a:xfrm>
            <a:off x="3048000" y="1524000"/>
            <a:ext cx="4953000" cy="4495800"/>
          </a:xfrm>
          <a:prstGeom prst="roundRect">
            <a:avLst>
              <a:gd name="adj" fmla="val 3481"/>
            </a:avLst>
          </a:prstGeom>
          <a:noFill/>
          <a:ln w="19050" cap="rnd">
            <a:solidFill>
              <a:schemeClr val="bg2"/>
            </a:solidFill>
            <a:prstDash val="sysDot"/>
            <a:round/>
            <a:headEnd/>
            <a:tailEnd/>
          </a:ln>
        </p:spPr>
        <p:txBody>
          <a:bodyPr wrap="none" anchor="ctr"/>
          <a:lstStyle/>
          <a:p>
            <a:endParaRPr lang="en-US" dirty="0"/>
          </a:p>
        </p:txBody>
      </p:sp>
      <p:sp>
        <p:nvSpPr>
          <p:cNvPr id="370693" name="AutoShape 5"/>
          <p:cNvSpPr>
            <a:spLocks noChangeArrowheads="1"/>
          </p:cNvSpPr>
          <p:nvPr/>
        </p:nvSpPr>
        <p:spPr bwMode="gray">
          <a:xfrm>
            <a:off x="3232150" y="1714500"/>
            <a:ext cx="4586288" cy="609600"/>
          </a:xfrm>
          <a:prstGeom prst="roundRect">
            <a:avLst>
              <a:gd name="adj" fmla="val 10889"/>
            </a:avLst>
          </a:prstGeom>
          <a:solidFill>
            <a:schemeClr val="accent1"/>
          </a:solidFill>
          <a:ln w="38100">
            <a:noFill/>
            <a:round/>
            <a:headEnd/>
            <a:tailEnd/>
          </a:ln>
          <a:effectLst/>
        </p:spPr>
        <p:txBody>
          <a:bodyPr wrap="none" anchor="ctr"/>
          <a:lstStyle/>
          <a:p>
            <a:pPr>
              <a:defRPr/>
            </a:pPr>
            <a:endParaRPr lang="en-US" dirty="0"/>
          </a:p>
        </p:txBody>
      </p:sp>
      <p:sp>
        <p:nvSpPr>
          <p:cNvPr id="36871" name="AutoShape 6"/>
          <p:cNvSpPr>
            <a:spLocks noChangeArrowheads="1"/>
          </p:cNvSpPr>
          <p:nvPr/>
        </p:nvSpPr>
        <p:spPr bwMode="gray">
          <a:xfrm>
            <a:off x="3187700" y="18415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72" name="Text Box 7"/>
          <p:cNvSpPr txBox="1">
            <a:spLocks noChangeArrowheads="1"/>
          </p:cNvSpPr>
          <p:nvPr/>
        </p:nvSpPr>
        <p:spPr bwMode="gray">
          <a:xfrm>
            <a:off x="3721100" y="1866900"/>
            <a:ext cx="3790950" cy="304800"/>
          </a:xfrm>
          <a:prstGeom prst="rect">
            <a:avLst/>
          </a:prstGeom>
          <a:noFill/>
          <a:ln w="9525" algn="ctr">
            <a:noFill/>
            <a:miter lim="800000"/>
            <a:headEnd/>
            <a:tailEnd/>
          </a:ln>
        </p:spPr>
        <p:txBody>
          <a:bodyPr>
            <a:spAutoFit/>
          </a:bodyPr>
          <a:lstStyle/>
          <a:p>
            <a:pPr>
              <a:buFont typeface="Wingdings" pitchFamily="2" charset="2"/>
              <a:buNone/>
            </a:pPr>
            <a:r>
              <a:rPr lang="en-US" sz="1400" b="1" i="0" dirty="0">
                <a:solidFill>
                  <a:schemeClr val="bg2"/>
                </a:solidFill>
              </a:rPr>
              <a:t>Group and Individual Education Meetings</a:t>
            </a:r>
          </a:p>
        </p:txBody>
      </p:sp>
      <p:sp>
        <p:nvSpPr>
          <p:cNvPr id="370696" name="AutoShape 8"/>
          <p:cNvSpPr>
            <a:spLocks noChangeArrowheads="1"/>
          </p:cNvSpPr>
          <p:nvPr/>
        </p:nvSpPr>
        <p:spPr bwMode="gray">
          <a:xfrm>
            <a:off x="3232150" y="2413000"/>
            <a:ext cx="4586288" cy="609600"/>
          </a:xfrm>
          <a:prstGeom prst="roundRect">
            <a:avLst>
              <a:gd name="adj" fmla="val 10889"/>
            </a:avLst>
          </a:prstGeom>
          <a:solidFill>
            <a:schemeClr val="accent2"/>
          </a:solidFill>
          <a:ln w="38100">
            <a:noFill/>
            <a:round/>
            <a:headEnd/>
            <a:tailEnd/>
          </a:ln>
          <a:effectLst/>
        </p:spPr>
        <p:txBody>
          <a:bodyPr wrap="none" anchor="ctr"/>
          <a:lstStyle/>
          <a:p>
            <a:pPr>
              <a:defRPr/>
            </a:pPr>
            <a:endParaRPr lang="en-US" dirty="0"/>
          </a:p>
        </p:txBody>
      </p:sp>
      <p:sp>
        <p:nvSpPr>
          <p:cNvPr id="36874" name="AutoShape 9"/>
          <p:cNvSpPr>
            <a:spLocks noChangeArrowheads="1"/>
          </p:cNvSpPr>
          <p:nvPr/>
        </p:nvSpPr>
        <p:spPr bwMode="gray">
          <a:xfrm>
            <a:off x="3187700" y="25400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75" name="Text Box 10"/>
          <p:cNvSpPr txBox="1">
            <a:spLocks noChangeArrowheads="1"/>
          </p:cNvSpPr>
          <p:nvPr/>
        </p:nvSpPr>
        <p:spPr bwMode="gray">
          <a:xfrm>
            <a:off x="3721100" y="2565400"/>
            <a:ext cx="3790950" cy="304800"/>
          </a:xfrm>
          <a:prstGeom prst="rect">
            <a:avLst/>
          </a:prstGeom>
          <a:noFill/>
          <a:ln w="9525" algn="ctr">
            <a:noFill/>
            <a:miter lim="800000"/>
            <a:headEnd/>
            <a:tailEnd/>
          </a:ln>
        </p:spPr>
        <p:txBody>
          <a:bodyPr>
            <a:spAutoFit/>
          </a:bodyPr>
          <a:lstStyle/>
          <a:p>
            <a:r>
              <a:rPr lang="en-US" sz="1400" b="1" i="0" dirty="0">
                <a:solidFill>
                  <a:schemeClr val="bg2"/>
                </a:solidFill>
              </a:rPr>
              <a:t>Employee Communication Strategies</a:t>
            </a:r>
          </a:p>
        </p:txBody>
      </p:sp>
      <p:sp>
        <p:nvSpPr>
          <p:cNvPr id="370699" name="AutoShape 11"/>
          <p:cNvSpPr>
            <a:spLocks noChangeArrowheads="1"/>
          </p:cNvSpPr>
          <p:nvPr/>
        </p:nvSpPr>
        <p:spPr bwMode="gray">
          <a:xfrm>
            <a:off x="3232150" y="3111500"/>
            <a:ext cx="4586288" cy="609600"/>
          </a:xfrm>
          <a:prstGeom prst="roundRect">
            <a:avLst>
              <a:gd name="adj" fmla="val 10889"/>
            </a:avLst>
          </a:prstGeom>
          <a:solidFill>
            <a:schemeClr val="accent3"/>
          </a:solidFill>
          <a:ln w="38100">
            <a:noFill/>
            <a:round/>
            <a:headEnd/>
            <a:tailEnd/>
          </a:ln>
          <a:effectLst/>
        </p:spPr>
        <p:txBody>
          <a:bodyPr wrap="none" anchor="ctr"/>
          <a:lstStyle/>
          <a:p>
            <a:pPr>
              <a:defRPr/>
            </a:pPr>
            <a:endParaRPr lang="en-US" dirty="0"/>
          </a:p>
        </p:txBody>
      </p:sp>
      <p:sp>
        <p:nvSpPr>
          <p:cNvPr id="36877" name="AutoShape 12"/>
          <p:cNvSpPr>
            <a:spLocks noChangeArrowheads="1"/>
          </p:cNvSpPr>
          <p:nvPr/>
        </p:nvSpPr>
        <p:spPr bwMode="gray">
          <a:xfrm>
            <a:off x="3187700" y="32385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78" name="Text Box 13"/>
          <p:cNvSpPr txBox="1">
            <a:spLocks noChangeArrowheads="1"/>
          </p:cNvSpPr>
          <p:nvPr/>
        </p:nvSpPr>
        <p:spPr bwMode="gray">
          <a:xfrm>
            <a:off x="3721100" y="3263900"/>
            <a:ext cx="3790950" cy="304800"/>
          </a:xfrm>
          <a:prstGeom prst="rect">
            <a:avLst/>
          </a:prstGeom>
          <a:noFill/>
          <a:ln w="9525" algn="ctr">
            <a:noFill/>
            <a:miter lim="800000"/>
            <a:headEnd/>
            <a:tailEnd/>
          </a:ln>
        </p:spPr>
        <p:txBody>
          <a:bodyPr>
            <a:spAutoFit/>
          </a:bodyPr>
          <a:lstStyle/>
          <a:p>
            <a:r>
              <a:rPr lang="en-US" sz="1400" b="1" i="0" dirty="0">
                <a:solidFill>
                  <a:schemeClr val="bg2"/>
                </a:solidFill>
              </a:rPr>
              <a:t>Asset Allocation and Investment Guidance</a:t>
            </a:r>
          </a:p>
        </p:txBody>
      </p:sp>
      <p:sp>
        <p:nvSpPr>
          <p:cNvPr id="36879" name="AutoShape 14"/>
          <p:cNvSpPr>
            <a:spLocks noChangeArrowheads="1"/>
          </p:cNvSpPr>
          <p:nvPr/>
        </p:nvSpPr>
        <p:spPr bwMode="gray">
          <a:xfrm>
            <a:off x="3232150" y="3810000"/>
            <a:ext cx="4586288" cy="609600"/>
          </a:xfrm>
          <a:prstGeom prst="roundRect">
            <a:avLst>
              <a:gd name="adj" fmla="val 10889"/>
            </a:avLst>
          </a:prstGeom>
          <a:solidFill>
            <a:schemeClr val="accent4"/>
          </a:solidFill>
          <a:ln w="38100">
            <a:noFill/>
            <a:round/>
            <a:headEnd/>
            <a:tailEnd/>
          </a:ln>
        </p:spPr>
        <p:txBody>
          <a:bodyPr wrap="none" anchor="ctr"/>
          <a:lstStyle/>
          <a:p>
            <a:endParaRPr lang="en-US" dirty="0"/>
          </a:p>
        </p:txBody>
      </p:sp>
      <p:sp>
        <p:nvSpPr>
          <p:cNvPr id="36880" name="AutoShape 15"/>
          <p:cNvSpPr>
            <a:spLocks noChangeArrowheads="1"/>
          </p:cNvSpPr>
          <p:nvPr/>
        </p:nvSpPr>
        <p:spPr bwMode="gray">
          <a:xfrm>
            <a:off x="3187700" y="39370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81" name="Text Box 16"/>
          <p:cNvSpPr txBox="1">
            <a:spLocks noChangeArrowheads="1"/>
          </p:cNvSpPr>
          <p:nvPr/>
        </p:nvSpPr>
        <p:spPr bwMode="gray">
          <a:xfrm>
            <a:off x="3721099" y="3962400"/>
            <a:ext cx="3961705" cy="307777"/>
          </a:xfrm>
          <a:prstGeom prst="rect">
            <a:avLst/>
          </a:prstGeom>
          <a:noFill/>
          <a:ln w="9525" algn="ctr">
            <a:noFill/>
            <a:miter lim="800000"/>
            <a:headEnd/>
            <a:tailEnd/>
          </a:ln>
        </p:spPr>
        <p:txBody>
          <a:bodyPr wrap="square">
            <a:spAutoFit/>
          </a:bodyPr>
          <a:lstStyle/>
          <a:p>
            <a:pPr>
              <a:buFont typeface="Wingdings" pitchFamily="2" charset="2"/>
              <a:buNone/>
            </a:pPr>
            <a:r>
              <a:rPr lang="en-US" sz="1400" b="1" i="0" dirty="0">
                <a:solidFill>
                  <a:schemeClr val="bg2"/>
                </a:solidFill>
              </a:rPr>
              <a:t>Goals Based Investing – iJoin Engagement</a:t>
            </a:r>
          </a:p>
        </p:txBody>
      </p:sp>
      <p:sp>
        <p:nvSpPr>
          <p:cNvPr id="36882" name="AutoShape 17"/>
          <p:cNvSpPr>
            <a:spLocks noChangeArrowheads="1"/>
          </p:cNvSpPr>
          <p:nvPr/>
        </p:nvSpPr>
        <p:spPr bwMode="gray">
          <a:xfrm>
            <a:off x="3232150" y="4521200"/>
            <a:ext cx="4586288" cy="609600"/>
          </a:xfrm>
          <a:prstGeom prst="roundRect">
            <a:avLst>
              <a:gd name="adj" fmla="val 10889"/>
            </a:avLst>
          </a:prstGeom>
          <a:solidFill>
            <a:schemeClr val="accent5"/>
          </a:solidFill>
          <a:ln w="38100">
            <a:noFill/>
            <a:round/>
            <a:headEnd/>
            <a:tailEnd/>
          </a:ln>
        </p:spPr>
        <p:txBody>
          <a:bodyPr wrap="none" anchor="ctr"/>
          <a:lstStyle/>
          <a:p>
            <a:endParaRPr lang="en-US" dirty="0"/>
          </a:p>
        </p:txBody>
      </p:sp>
      <p:sp>
        <p:nvSpPr>
          <p:cNvPr id="36883" name="AutoShape 18"/>
          <p:cNvSpPr>
            <a:spLocks noChangeArrowheads="1"/>
          </p:cNvSpPr>
          <p:nvPr/>
        </p:nvSpPr>
        <p:spPr bwMode="gray">
          <a:xfrm>
            <a:off x="3187700" y="46482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84" name="Text Box 19"/>
          <p:cNvSpPr txBox="1">
            <a:spLocks noChangeArrowheads="1"/>
          </p:cNvSpPr>
          <p:nvPr/>
        </p:nvSpPr>
        <p:spPr bwMode="gray">
          <a:xfrm>
            <a:off x="3721100" y="4673600"/>
            <a:ext cx="3790950" cy="304800"/>
          </a:xfrm>
          <a:prstGeom prst="rect">
            <a:avLst/>
          </a:prstGeom>
          <a:noFill/>
          <a:ln w="9525" algn="ctr">
            <a:noFill/>
            <a:miter lim="800000"/>
            <a:headEnd/>
            <a:tailEnd/>
          </a:ln>
        </p:spPr>
        <p:txBody>
          <a:bodyPr>
            <a:spAutoFit/>
          </a:bodyPr>
          <a:lstStyle/>
          <a:p>
            <a:pPr>
              <a:buFont typeface="Wingdings" pitchFamily="2" charset="2"/>
              <a:buNone/>
            </a:pPr>
            <a:r>
              <a:rPr lang="en-US" sz="1400" b="1" i="0" dirty="0">
                <a:solidFill>
                  <a:schemeClr val="bg2"/>
                </a:solidFill>
              </a:rPr>
              <a:t>Investing Webinars</a:t>
            </a:r>
          </a:p>
        </p:txBody>
      </p:sp>
      <p:sp>
        <p:nvSpPr>
          <p:cNvPr id="36885" name="AutoShape 20"/>
          <p:cNvSpPr>
            <a:spLocks noChangeArrowheads="1"/>
          </p:cNvSpPr>
          <p:nvPr/>
        </p:nvSpPr>
        <p:spPr bwMode="gray">
          <a:xfrm>
            <a:off x="3232150" y="5219700"/>
            <a:ext cx="4586288" cy="609600"/>
          </a:xfrm>
          <a:prstGeom prst="roundRect">
            <a:avLst>
              <a:gd name="adj" fmla="val 10889"/>
            </a:avLst>
          </a:prstGeom>
          <a:solidFill>
            <a:srgbClr val="CCCCFF"/>
          </a:solidFill>
          <a:ln w="38100">
            <a:noFill/>
            <a:round/>
            <a:headEnd/>
            <a:tailEnd/>
          </a:ln>
        </p:spPr>
        <p:txBody>
          <a:bodyPr wrap="none" anchor="ctr"/>
          <a:lstStyle/>
          <a:p>
            <a:endParaRPr lang="en-US" dirty="0"/>
          </a:p>
        </p:txBody>
      </p:sp>
      <p:sp>
        <p:nvSpPr>
          <p:cNvPr id="36886" name="AutoShape 21"/>
          <p:cNvSpPr>
            <a:spLocks noChangeArrowheads="1"/>
          </p:cNvSpPr>
          <p:nvPr/>
        </p:nvSpPr>
        <p:spPr bwMode="gray">
          <a:xfrm>
            <a:off x="3187700" y="5346700"/>
            <a:ext cx="501650" cy="381000"/>
          </a:xfrm>
          <a:prstGeom prst="rightArrow">
            <a:avLst>
              <a:gd name="adj1" fmla="val 50000"/>
              <a:gd name="adj2" fmla="val 54861"/>
            </a:avLst>
          </a:prstGeom>
          <a:solidFill>
            <a:schemeClr val="bg1"/>
          </a:solidFill>
          <a:ln w="9525">
            <a:noFill/>
            <a:miter lim="800000"/>
            <a:headEnd/>
            <a:tailEnd/>
          </a:ln>
        </p:spPr>
        <p:txBody>
          <a:bodyPr wrap="none" anchor="ctr"/>
          <a:lstStyle/>
          <a:p>
            <a:endParaRPr lang="en-US" dirty="0"/>
          </a:p>
        </p:txBody>
      </p:sp>
      <p:sp>
        <p:nvSpPr>
          <p:cNvPr id="36887" name="Text Box 22"/>
          <p:cNvSpPr txBox="1">
            <a:spLocks noChangeArrowheads="1"/>
          </p:cNvSpPr>
          <p:nvPr/>
        </p:nvSpPr>
        <p:spPr bwMode="gray">
          <a:xfrm>
            <a:off x="3721100" y="5372100"/>
            <a:ext cx="3790950" cy="304800"/>
          </a:xfrm>
          <a:prstGeom prst="rect">
            <a:avLst/>
          </a:prstGeom>
          <a:noFill/>
          <a:ln w="9525" algn="ctr">
            <a:noFill/>
            <a:miter lim="800000"/>
            <a:headEnd/>
            <a:tailEnd/>
          </a:ln>
        </p:spPr>
        <p:txBody>
          <a:bodyPr>
            <a:spAutoFit/>
          </a:bodyPr>
          <a:lstStyle/>
          <a:p>
            <a:pPr>
              <a:buFont typeface="Wingdings" pitchFamily="2" charset="2"/>
              <a:buNone/>
            </a:pPr>
            <a:r>
              <a:rPr lang="en-US" sz="1400" b="1" i="0" dirty="0">
                <a:solidFill>
                  <a:schemeClr val="bg2"/>
                </a:solidFill>
              </a:rPr>
              <a:t>Education Modules &amp; Employee Memos</a:t>
            </a:r>
          </a:p>
        </p:txBody>
      </p:sp>
    </p:spTree>
    <p:extLst>
      <p:ext uri="{BB962C8B-B14F-4D97-AF65-F5344CB8AC3E}">
        <p14:creationId xmlns:p14="http://schemas.microsoft.com/office/powerpoint/2010/main" val="1259041518"/>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ctrTitle" idx="4294967295"/>
          </p:nvPr>
        </p:nvSpPr>
        <p:spPr>
          <a:xfrm>
            <a:off x="1219200" y="3429000"/>
            <a:ext cx="6858000" cy="990600"/>
          </a:xfrm>
        </p:spPr>
        <p:txBody>
          <a:bodyPr anchor="ctr" anchorCtr="0">
            <a:noAutofit/>
          </a:bodyPr>
          <a:lstStyle/>
          <a:p>
            <a:pPr algn="ctr"/>
            <a:r>
              <a:rPr lang="en-US" sz="3600" baseline="30000" dirty="0">
                <a:latin typeface="Verdana" pitchFamily="34" charset="0"/>
              </a:rPr>
              <a:t>Fee Benchmarking and Vendor Searches </a:t>
            </a:r>
          </a:p>
        </p:txBody>
      </p:sp>
      <p:sp>
        <p:nvSpPr>
          <p:cNvPr id="9" name="Subtitle 8"/>
          <p:cNvSpPr>
            <a:spLocks noGrp="1"/>
          </p:cNvSpPr>
          <p:nvPr>
            <p:ph type="subTitle" idx="4294967295"/>
          </p:nvPr>
        </p:nvSpPr>
        <p:spPr>
          <a:xfrm>
            <a:off x="1219200" y="4572000"/>
            <a:ext cx="7010400" cy="1295400"/>
          </a:xfrm>
        </p:spPr>
        <p:txBody>
          <a:bodyPr>
            <a:noAutofit/>
          </a:bodyPr>
          <a:lstStyle/>
          <a:p>
            <a:r>
              <a:rPr lang="en-US" sz="1800" dirty="0"/>
              <a:t>Benchmarking plan provider services, investment opportunities and total plan fees can overwhelm even the most diligent plan sponsor.</a:t>
            </a:r>
          </a:p>
          <a:p>
            <a:r>
              <a:rPr lang="en-US" sz="1800" dirty="0"/>
              <a:t>We shoulder the responsibility of thorough market analysis, offering guidance and support throughout the process.</a:t>
            </a:r>
          </a:p>
        </p:txBody>
      </p:sp>
    </p:spTree>
    <p:extLst>
      <p:ext uri="{BB962C8B-B14F-4D97-AF65-F5344CB8AC3E}">
        <p14:creationId xmlns:p14="http://schemas.microsoft.com/office/powerpoint/2010/main" val="1882790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DEC49-BD9B-AD30-4620-112A77B7B79D}"/>
              </a:ext>
            </a:extLst>
          </p:cNvPr>
          <p:cNvSpPr>
            <a:spLocks noGrp="1"/>
          </p:cNvSpPr>
          <p:nvPr>
            <p:ph type="title"/>
          </p:nvPr>
        </p:nvSpPr>
        <p:spPr/>
        <p:txBody>
          <a:bodyPr/>
          <a:lstStyle/>
          <a:p>
            <a:r>
              <a:rPr lang="en-US" dirty="0" err="1">
                <a:solidFill>
                  <a:schemeClr val="accent5">
                    <a:lumMod val="75000"/>
                  </a:schemeClr>
                </a:solidFill>
              </a:rPr>
              <a:t>LeaderMetrics</a:t>
            </a:r>
            <a:r>
              <a:rPr lang="en-US" dirty="0">
                <a:solidFill>
                  <a:schemeClr val="accent5">
                    <a:lumMod val="75000"/>
                  </a:schemeClr>
                </a:solidFill>
              </a:rPr>
              <a:t>™ Ethos</a:t>
            </a:r>
            <a:endParaRPr lang="en-US" dirty="0"/>
          </a:p>
        </p:txBody>
      </p:sp>
      <p:pic>
        <p:nvPicPr>
          <p:cNvPr id="7" name="Picture 6">
            <a:extLst>
              <a:ext uri="{FF2B5EF4-FFF2-40B4-BE49-F238E27FC236}">
                <a16:creationId xmlns:a16="http://schemas.microsoft.com/office/drawing/2014/main" id="{A2924B79-AB09-79EC-14D3-9472A6EB786C}"/>
              </a:ext>
            </a:extLst>
          </p:cNvPr>
          <p:cNvPicPr>
            <a:picLocks noChangeAspect="1"/>
          </p:cNvPicPr>
          <p:nvPr/>
        </p:nvPicPr>
        <p:blipFill>
          <a:blip r:embed="rId2"/>
          <a:stretch>
            <a:fillRect/>
          </a:stretch>
        </p:blipFill>
        <p:spPr>
          <a:xfrm>
            <a:off x="673862" y="1828800"/>
            <a:ext cx="3074126" cy="3881735"/>
          </a:xfrm>
          <a:prstGeom prst="rect">
            <a:avLst/>
          </a:prstGeom>
        </p:spPr>
      </p:pic>
      <p:pic>
        <p:nvPicPr>
          <p:cNvPr id="11" name="Picture 10">
            <a:extLst>
              <a:ext uri="{FF2B5EF4-FFF2-40B4-BE49-F238E27FC236}">
                <a16:creationId xmlns:a16="http://schemas.microsoft.com/office/drawing/2014/main" id="{25817805-D161-B54B-B7D8-D8025BF2111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135947"/>
            <a:ext cx="2724266" cy="2962640"/>
          </a:xfrm>
          <a:prstGeom prst="rect">
            <a:avLst/>
          </a:prstGeom>
          <a:noFill/>
          <a:ln>
            <a:noFill/>
          </a:ln>
        </p:spPr>
      </p:pic>
      <p:pic>
        <p:nvPicPr>
          <p:cNvPr id="3" name="Picture 2" descr="An orange cover with an eagle&#10;&#10;AI-generated content may be incorrect.">
            <a:extLst>
              <a:ext uri="{FF2B5EF4-FFF2-40B4-BE49-F238E27FC236}">
                <a16:creationId xmlns:a16="http://schemas.microsoft.com/office/drawing/2014/main" id="{C35B7A1F-1751-E9A8-F01D-C4A6F5698D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1295400"/>
            <a:ext cx="1623060" cy="1298448"/>
          </a:xfrm>
          <a:prstGeom prst="rect">
            <a:avLst/>
          </a:prstGeom>
        </p:spPr>
      </p:pic>
    </p:spTree>
    <p:extLst>
      <p:ext uri="{BB962C8B-B14F-4D97-AF65-F5344CB8AC3E}">
        <p14:creationId xmlns:p14="http://schemas.microsoft.com/office/powerpoint/2010/main" val="267676797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p:cNvSpPr>
            <a:spLocks noGrp="1"/>
          </p:cNvSpPr>
          <p:nvPr>
            <p:ph type="title"/>
          </p:nvPr>
        </p:nvSpPr>
        <p:spPr/>
        <p:txBody>
          <a:bodyPr/>
          <a:lstStyle/>
          <a:p>
            <a:r>
              <a:rPr lang="en-US" dirty="0">
                <a:solidFill>
                  <a:schemeClr val="accent5">
                    <a:lumMod val="75000"/>
                  </a:schemeClr>
                </a:solidFill>
              </a:rPr>
              <a:t>Benchmarking Services</a:t>
            </a:r>
          </a:p>
        </p:txBody>
      </p:sp>
      <p:sp>
        <p:nvSpPr>
          <p:cNvPr id="20" name="Content Placeholder 19"/>
          <p:cNvSpPr>
            <a:spLocks noGrp="1"/>
          </p:cNvSpPr>
          <p:nvPr>
            <p:ph sz="quarter" idx="1"/>
          </p:nvPr>
        </p:nvSpPr>
        <p:spPr/>
        <p:txBody>
          <a:bodyPr/>
          <a:lstStyle/>
          <a:p>
            <a:pPr marL="0" indent="0">
              <a:buNone/>
            </a:pPr>
            <a:r>
              <a:rPr lang="en-US" sz="2400" dirty="0">
                <a:cs typeface="Arial" panose="020B0604020202020204" pitchFamily="34" charset="0"/>
              </a:rPr>
              <a:t>Meaningful benchmarking of a provider’s services requires equal emphasis on the cost and quality aspects of provider services</a:t>
            </a:r>
          </a:p>
          <a:p>
            <a:endParaRPr lang="en-US" dirty="0"/>
          </a:p>
        </p:txBody>
      </p:sp>
      <p:sp>
        <p:nvSpPr>
          <p:cNvPr id="19" name="Content Placeholder 1"/>
          <p:cNvSpPr txBox="1">
            <a:spLocks/>
          </p:cNvSpPr>
          <p:nvPr/>
        </p:nvSpPr>
        <p:spPr>
          <a:xfrm>
            <a:off x="347450" y="1139966"/>
            <a:ext cx="7604190" cy="753507"/>
          </a:xfrm>
          <a:prstGeom prst="rect">
            <a:avLst/>
          </a:prstGeom>
        </p:spPr>
        <p:txBody>
          <a:bodyPr vert="horz" lIns="80682" tIns="40341" rIns="80682" bIns="40341" rtlCol="0">
            <a:noAutofit/>
          </a:bodyPr>
          <a:lstStyle/>
          <a:p>
            <a:pPr indent="-302575" fontAlgn="auto">
              <a:spcBef>
                <a:spcPts val="0"/>
              </a:spcBef>
              <a:spcAft>
                <a:spcPts val="0"/>
              </a:spcAft>
              <a:defRPr/>
            </a:pPr>
            <a:endParaRPr lang="en-US" sz="1765" dirty="0">
              <a:solidFill>
                <a:schemeClr val="accent4">
                  <a:lumMod val="50000"/>
                </a:schemeClr>
              </a:solidFill>
              <a:latin typeface="Arial" panose="020B0604020202020204" pitchFamily="34" charset="0"/>
              <a:cs typeface="Arial" panose="020B0604020202020204" pitchFamily="34" charset="0"/>
            </a:endParaRPr>
          </a:p>
        </p:txBody>
      </p:sp>
      <p:grpSp>
        <p:nvGrpSpPr>
          <p:cNvPr id="3" name="Group 13">
            <a:extLst>
              <a:ext uri="{FF2B5EF4-FFF2-40B4-BE49-F238E27FC236}">
                <a16:creationId xmlns:a16="http://schemas.microsoft.com/office/drawing/2014/main" id="{7686FDDB-DE58-43B8-BFD1-A5C524C63EB4}"/>
              </a:ext>
            </a:extLst>
          </p:cNvPr>
          <p:cNvGrpSpPr/>
          <p:nvPr/>
        </p:nvGrpSpPr>
        <p:grpSpPr>
          <a:xfrm>
            <a:off x="2133600" y="2133600"/>
            <a:ext cx="4635424" cy="4023360"/>
            <a:chOff x="2632893" y="2696329"/>
            <a:chExt cx="4635424" cy="4023360"/>
          </a:xfrm>
        </p:grpSpPr>
        <p:sp>
          <p:nvSpPr>
            <p:cNvPr id="15" name="Isosceles Triangle 6">
              <a:extLst>
                <a:ext uri="{FF2B5EF4-FFF2-40B4-BE49-F238E27FC236}">
                  <a16:creationId xmlns:a16="http://schemas.microsoft.com/office/drawing/2014/main" id="{A2A23AB1-9D85-42E6-9216-AB73E3BDEAB0}"/>
                </a:ext>
              </a:extLst>
            </p:cNvPr>
            <p:cNvSpPr/>
            <p:nvPr/>
          </p:nvSpPr>
          <p:spPr>
            <a:xfrm>
              <a:off x="4521332" y="4427155"/>
              <a:ext cx="951623" cy="803118"/>
            </a:xfrm>
            <a:custGeom>
              <a:avLst/>
              <a:gdLst>
                <a:gd name="connsiteX0" fmla="*/ 0 w 918286"/>
                <a:gd name="connsiteY0" fmla="*/ 706384 h 706384"/>
                <a:gd name="connsiteX1" fmla="*/ 459143 w 918286"/>
                <a:gd name="connsiteY1" fmla="*/ 0 h 706384"/>
                <a:gd name="connsiteX2" fmla="*/ 918286 w 918286"/>
                <a:gd name="connsiteY2" fmla="*/ 706384 h 706384"/>
                <a:gd name="connsiteX3" fmla="*/ 0 w 918286"/>
                <a:gd name="connsiteY3" fmla="*/ 706384 h 706384"/>
                <a:gd name="connsiteX0" fmla="*/ 0 w 918286"/>
                <a:gd name="connsiteY0" fmla="*/ 706384 h 706384"/>
                <a:gd name="connsiteX1" fmla="*/ 231643 w 918286"/>
                <a:gd name="connsiteY1" fmla="*/ 352014 h 706384"/>
                <a:gd name="connsiteX2" fmla="*/ 459143 w 918286"/>
                <a:gd name="connsiteY2" fmla="*/ 0 h 706384"/>
                <a:gd name="connsiteX3" fmla="*/ 918286 w 918286"/>
                <a:gd name="connsiteY3" fmla="*/ 706384 h 706384"/>
                <a:gd name="connsiteX4" fmla="*/ 0 w 918286"/>
                <a:gd name="connsiteY4" fmla="*/ 706384 h 706384"/>
                <a:gd name="connsiteX0" fmla="*/ 0 w 918286"/>
                <a:gd name="connsiteY0" fmla="*/ 706384 h 706384"/>
                <a:gd name="connsiteX1" fmla="*/ 155443 w 918286"/>
                <a:gd name="connsiteY1" fmla="*/ 297245 h 706384"/>
                <a:gd name="connsiteX2" fmla="*/ 459143 w 918286"/>
                <a:gd name="connsiteY2" fmla="*/ 0 h 706384"/>
                <a:gd name="connsiteX3" fmla="*/ 918286 w 918286"/>
                <a:gd name="connsiteY3" fmla="*/ 706384 h 706384"/>
                <a:gd name="connsiteX4" fmla="*/ 0 w 918286"/>
                <a:gd name="connsiteY4" fmla="*/ 706384 h 706384"/>
                <a:gd name="connsiteX0" fmla="*/ 0 w 918286"/>
                <a:gd name="connsiteY0" fmla="*/ 706384 h 706384"/>
                <a:gd name="connsiteX1" fmla="*/ 155443 w 918286"/>
                <a:gd name="connsiteY1" fmla="*/ 297245 h 706384"/>
                <a:gd name="connsiteX2" fmla="*/ 459143 w 918286"/>
                <a:gd name="connsiteY2" fmla="*/ 0 h 706384"/>
                <a:gd name="connsiteX3" fmla="*/ 918286 w 918286"/>
                <a:gd name="connsiteY3" fmla="*/ 706384 h 706384"/>
                <a:gd name="connsiteX4" fmla="*/ 0 w 918286"/>
                <a:gd name="connsiteY4" fmla="*/ 706384 h 706384"/>
                <a:gd name="connsiteX0" fmla="*/ 58422 w 976708"/>
                <a:gd name="connsiteY0" fmla="*/ 706384 h 706384"/>
                <a:gd name="connsiteX1" fmla="*/ 106708 w 976708"/>
                <a:gd name="connsiteY1" fmla="*/ 552039 h 706384"/>
                <a:gd name="connsiteX2" fmla="*/ 213865 w 976708"/>
                <a:gd name="connsiteY2" fmla="*/ 297245 h 706384"/>
                <a:gd name="connsiteX3" fmla="*/ 517565 w 976708"/>
                <a:gd name="connsiteY3" fmla="*/ 0 h 706384"/>
                <a:gd name="connsiteX4" fmla="*/ 976708 w 976708"/>
                <a:gd name="connsiteY4" fmla="*/ 706384 h 706384"/>
                <a:gd name="connsiteX5" fmla="*/ 58422 w 976708"/>
                <a:gd name="connsiteY5" fmla="*/ 706384 h 706384"/>
                <a:gd name="connsiteX0" fmla="*/ 63291 w 981577"/>
                <a:gd name="connsiteY0" fmla="*/ 706384 h 706384"/>
                <a:gd name="connsiteX1" fmla="*/ 90146 w 981577"/>
                <a:gd name="connsiteY1" fmla="*/ 542514 h 706384"/>
                <a:gd name="connsiteX2" fmla="*/ 218734 w 981577"/>
                <a:gd name="connsiteY2" fmla="*/ 297245 h 706384"/>
                <a:gd name="connsiteX3" fmla="*/ 522434 w 981577"/>
                <a:gd name="connsiteY3" fmla="*/ 0 h 706384"/>
                <a:gd name="connsiteX4" fmla="*/ 981577 w 981577"/>
                <a:gd name="connsiteY4" fmla="*/ 706384 h 706384"/>
                <a:gd name="connsiteX5" fmla="*/ 63291 w 981577"/>
                <a:gd name="connsiteY5" fmla="*/ 706384 h 706384"/>
                <a:gd name="connsiteX0" fmla="*/ 8471 w 926757"/>
                <a:gd name="connsiteY0" fmla="*/ 706384 h 706384"/>
                <a:gd name="connsiteX1" fmla="*/ 35326 w 926757"/>
                <a:gd name="connsiteY1" fmla="*/ 542514 h 706384"/>
                <a:gd name="connsiteX2" fmla="*/ 163914 w 926757"/>
                <a:gd name="connsiteY2" fmla="*/ 297245 h 706384"/>
                <a:gd name="connsiteX3" fmla="*/ 467614 w 926757"/>
                <a:gd name="connsiteY3" fmla="*/ 0 h 706384"/>
                <a:gd name="connsiteX4" fmla="*/ 926757 w 926757"/>
                <a:gd name="connsiteY4" fmla="*/ 706384 h 706384"/>
                <a:gd name="connsiteX5" fmla="*/ 8471 w 926757"/>
                <a:gd name="connsiteY5" fmla="*/ 706384 h 706384"/>
                <a:gd name="connsiteX0" fmla="*/ 4718 w 956341"/>
                <a:gd name="connsiteY0" fmla="*/ 706384 h 706384"/>
                <a:gd name="connsiteX1" fmla="*/ 64910 w 956341"/>
                <a:gd name="connsiteY1" fmla="*/ 542514 h 706384"/>
                <a:gd name="connsiteX2" fmla="*/ 193498 w 956341"/>
                <a:gd name="connsiteY2" fmla="*/ 297245 h 706384"/>
                <a:gd name="connsiteX3" fmla="*/ 497198 w 956341"/>
                <a:gd name="connsiteY3" fmla="*/ 0 h 706384"/>
                <a:gd name="connsiteX4" fmla="*/ 956341 w 956341"/>
                <a:gd name="connsiteY4" fmla="*/ 706384 h 706384"/>
                <a:gd name="connsiteX5" fmla="*/ 4718 w 956341"/>
                <a:gd name="connsiteY5" fmla="*/ 706384 h 706384"/>
                <a:gd name="connsiteX0" fmla="*/ 0 w 951623"/>
                <a:gd name="connsiteY0" fmla="*/ 706384 h 706384"/>
                <a:gd name="connsiteX1" fmla="*/ 60192 w 951623"/>
                <a:gd name="connsiteY1" fmla="*/ 542514 h 706384"/>
                <a:gd name="connsiteX2" fmla="*/ 188780 w 951623"/>
                <a:gd name="connsiteY2" fmla="*/ 297245 h 706384"/>
                <a:gd name="connsiteX3" fmla="*/ 492480 w 951623"/>
                <a:gd name="connsiteY3" fmla="*/ 0 h 706384"/>
                <a:gd name="connsiteX4" fmla="*/ 951623 w 951623"/>
                <a:gd name="connsiteY4" fmla="*/ 706384 h 706384"/>
                <a:gd name="connsiteX5" fmla="*/ 0 w 951623"/>
                <a:gd name="connsiteY5" fmla="*/ 706384 h 706384"/>
                <a:gd name="connsiteX0" fmla="*/ 0 w 951623"/>
                <a:gd name="connsiteY0" fmla="*/ 706384 h 706820"/>
                <a:gd name="connsiteX1" fmla="*/ 60192 w 951623"/>
                <a:gd name="connsiteY1" fmla="*/ 542514 h 706820"/>
                <a:gd name="connsiteX2" fmla="*/ 188780 w 951623"/>
                <a:gd name="connsiteY2" fmla="*/ 297245 h 706820"/>
                <a:gd name="connsiteX3" fmla="*/ 492480 w 951623"/>
                <a:gd name="connsiteY3" fmla="*/ 0 h 706820"/>
                <a:gd name="connsiteX4" fmla="*/ 951623 w 951623"/>
                <a:gd name="connsiteY4" fmla="*/ 706384 h 706820"/>
                <a:gd name="connsiteX5" fmla="*/ 291174 w 951623"/>
                <a:gd name="connsiteY5" fmla="*/ 706820 h 706820"/>
                <a:gd name="connsiteX6" fmla="*/ 0 w 951623"/>
                <a:gd name="connsiteY6" fmla="*/ 706384 h 706820"/>
                <a:gd name="connsiteX0" fmla="*/ 0 w 951623"/>
                <a:gd name="connsiteY0" fmla="*/ 706384 h 706820"/>
                <a:gd name="connsiteX1" fmla="*/ 60192 w 951623"/>
                <a:gd name="connsiteY1" fmla="*/ 542514 h 706820"/>
                <a:gd name="connsiteX2" fmla="*/ 188780 w 951623"/>
                <a:gd name="connsiteY2" fmla="*/ 297245 h 706820"/>
                <a:gd name="connsiteX3" fmla="*/ 492480 w 951623"/>
                <a:gd name="connsiteY3" fmla="*/ 0 h 706820"/>
                <a:gd name="connsiteX4" fmla="*/ 951623 w 951623"/>
                <a:gd name="connsiteY4" fmla="*/ 706384 h 706820"/>
                <a:gd name="connsiteX5" fmla="*/ 672174 w 951623"/>
                <a:gd name="connsiteY5" fmla="*/ 706820 h 706820"/>
                <a:gd name="connsiteX6" fmla="*/ 291174 w 951623"/>
                <a:gd name="connsiteY6" fmla="*/ 706820 h 706820"/>
                <a:gd name="connsiteX7" fmla="*/ 0 w 951623"/>
                <a:gd name="connsiteY7" fmla="*/ 706384 h 706820"/>
                <a:gd name="connsiteX0" fmla="*/ 0 w 951623"/>
                <a:gd name="connsiteY0" fmla="*/ 706384 h 794926"/>
                <a:gd name="connsiteX1" fmla="*/ 60192 w 951623"/>
                <a:gd name="connsiteY1" fmla="*/ 542514 h 794926"/>
                <a:gd name="connsiteX2" fmla="*/ 188780 w 951623"/>
                <a:gd name="connsiteY2" fmla="*/ 297245 h 794926"/>
                <a:gd name="connsiteX3" fmla="*/ 492480 w 951623"/>
                <a:gd name="connsiteY3" fmla="*/ 0 h 794926"/>
                <a:gd name="connsiteX4" fmla="*/ 951623 w 951623"/>
                <a:gd name="connsiteY4" fmla="*/ 706384 h 794926"/>
                <a:gd name="connsiteX5" fmla="*/ 672174 w 951623"/>
                <a:gd name="connsiteY5" fmla="*/ 706820 h 794926"/>
                <a:gd name="connsiteX6" fmla="*/ 291174 w 951623"/>
                <a:gd name="connsiteY6" fmla="*/ 794926 h 794926"/>
                <a:gd name="connsiteX7" fmla="*/ 0 w 951623"/>
                <a:gd name="connsiteY7" fmla="*/ 706384 h 794926"/>
                <a:gd name="connsiteX0" fmla="*/ 0 w 951623"/>
                <a:gd name="connsiteY0" fmla="*/ 706384 h 794926"/>
                <a:gd name="connsiteX1" fmla="*/ 60192 w 951623"/>
                <a:gd name="connsiteY1" fmla="*/ 542514 h 794926"/>
                <a:gd name="connsiteX2" fmla="*/ 188780 w 951623"/>
                <a:gd name="connsiteY2" fmla="*/ 297245 h 794926"/>
                <a:gd name="connsiteX3" fmla="*/ 492480 w 951623"/>
                <a:gd name="connsiteY3" fmla="*/ 0 h 794926"/>
                <a:gd name="connsiteX4" fmla="*/ 951623 w 951623"/>
                <a:gd name="connsiteY4" fmla="*/ 706384 h 794926"/>
                <a:gd name="connsiteX5" fmla="*/ 672174 w 951623"/>
                <a:gd name="connsiteY5" fmla="*/ 706820 h 794926"/>
                <a:gd name="connsiteX6" fmla="*/ 291174 w 951623"/>
                <a:gd name="connsiteY6" fmla="*/ 794926 h 794926"/>
                <a:gd name="connsiteX7" fmla="*/ 0 w 951623"/>
                <a:gd name="connsiteY7" fmla="*/ 706384 h 794926"/>
                <a:gd name="connsiteX0" fmla="*/ 0 w 951623"/>
                <a:gd name="connsiteY0" fmla="*/ 706384 h 794926"/>
                <a:gd name="connsiteX1" fmla="*/ 60192 w 951623"/>
                <a:gd name="connsiteY1" fmla="*/ 542514 h 794926"/>
                <a:gd name="connsiteX2" fmla="*/ 188780 w 951623"/>
                <a:gd name="connsiteY2" fmla="*/ 297245 h 794926"/>
                <a:gd name="connsiteX3" fmla="*/ 492480 w 951623"/>
                <a:gd name="connsiteY3" fmla="*/ 0 h 794926"/>
                <a:gd name="connsiteX4" fmla="*/ 951623 w 951623"/>
                <a:gd name="connsiteY4" fmla="*/ 706384 h 794926"/>
                <a:gd name="connsiteX5" fmla="*/ 672174 w 951623"/>
                <a:gd name="connsiteY5" fmla="*/ 706820 h 794926"/>
                <a:gd name="connsiteX6" fmla="*/ 291174 w 951623"/>
                <a:gd name="connsiteY6" fmla="*/ 794926 h 794926"/>
                <a:gd name="connsiteX7" fmla="*/ 0 w 951623"/>
                <a:gd name="connsiteY7" fmla="*/ 706384 h 794926"/>
                <a:gd name="connsiteX0" fmla="*/ 0 w 951623"/>
                <a:gd name="connsiteY0" fmla="*/ 706384 h 794926"/>
                <a:gd name="connsiteX1" fmla="*/ 60192 w 951623"/>
                <a:gd name="connsiteY1" fmla="*/ 542514 h 794926"/>
                <a:gd name="connsiteX2" fmla="*/ 188780 w 951623"/>
                <a:gd name="connsiteY2" fmla="*/ 297245 h 794926"/>
                <a:gd name="connsiteX3" fmla="*/ 492480 w 951623"/>
                <a:gd name="connsiteY3" fmla="*/ 0 h 794926"/>
                <a:gd name="connsiteX4" fmla="*/ 951623 w 951623"/>
                <a:gd name="connsiteY4" fmla="*/ 706384 h 794926"/>
                <a:gd name="connsiteX5" fmla="*/ 705512 w 951623"/>
                <a:gd name="connsiteY5" fmla="*/ 787782 h 794926"/>
                <a:gd name="connsiteX6" fmla="*/ 291174 w 951623"/>
                <a:gd name="connsiteY6" fmla="*/ 794926 h 794926"/>
                <a:gd name="connsiteX7" fmla="*/ 0 w 951623"/>
                <a:gd name="connsiteY7" fmla="*/ 706384 h 794926"/>
                <a:gd name="connsiteX0" fmla="*/ 0 w 951623"/>
                <a:gd name="connsiteY0" fmla="*/ 706384 h 797848"/>
                <a:gd name="connsiteX1" fmla="*/ 60192 w 951623"/>
                <a:gd name="connsiteY1" fmla="*/ 542514 h 797848"/>
                <a:gd name="connsiteX2" fmla="*/ 188780 w 951623"/>
                <a:gd name="connsiteY2" fmla="*/ 297245 h 797848"/>
                <a:gd name="connsiteX3" fmla="*/ 492480 w 951623"/>
                <a:gd name="connsiteY3" fmla="*/ 0 h 797848"/>
                <a:gd name="connsiteX4" fmla="*/ 951623 w 951623"/>
                <a:gd name="connsiteY4" fmla="*/ 706384 h 797848"/>
                <a:gd name="connsiteX5" fmla="*/ 705512 w 951623"/>
                <a:gd name="connsiteY5" fmla="*/ 787782 h 797848"/>
                <a:gd name="connsiteX6" fmla="*/ 291174 w 951623"/>
                <a:gd name="connsiteY6" fmla="*/ 794926 h 797848"/>
                <a:gd name="connsiteX7" fmla="*/ 0 w 951623"/>
                <a:gd name="connsiteY7" fmla="*/ 706384 h 79784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951623 w 951623"/>
                <a:gd name="connsiteY4" fmla="*/ 706384 h 803118"/>
                <a:gd name="connsiteX5" fmla="*/ 705512 w 951623"/>
                <a:gd name="connsiteY5" fmla="*/ 787782 h 803118"/>
                <a:gd name="connsiteX6" fmla="*/ 291174 w 951623"/>
                <a:gd name="connsiteY6" fmla="*/ 794926 h 803118"/>
                <a:gd name="connsiteX7" fmla="*/ 0 w 951623"/>
                <a:gd name="connsiteY7"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951623 w 951623"/>
                <a:gd name="connsiteY4" fmla="*/ 706384 h 803118"/>
                <a:gd name="connsiteX5" fmla="*/ 705512 w 951623"/>
                <a:gd name="connsiteY5" fmla="*/ 787782 h 803118"/>
                <a:gd name="connsiteX6" fmla="*/ 291174 w 951623"/>
                <a:gd name="connsiteY6" fmla="*/ 794926 h 803118"/>
                <a:gd name="connsiteX7" fmla="*/ 0 w 951623"/>
                <a:gd name="connsiteY7"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951623 w 951623"/>
                <a:gd name="connsiteY4" fmla="*/ 706384 h 803118"/>
                <a:gd name="connsiteX5" fmla="*/ 705512 w 951623"/>
                <a:gd name="connsiteY5" fmla="*/ 787782 h 803118"/>
                <a:gd name="connsiteX6" fmla="*/ 291174 w 951623"/>
                <a:gd name="connsiteY6" fmla="*/ 794926 h 803118"/>
                <a:gd name="connsiteX7" fmla="*/ 0 w 951623"/>
                <a:gd name="connsiteY7"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817431 w 951623"/>
                <a:gd name="connsiteY4" fmla="*/ 502033 h 803118"/>
                <a:gd name="connsiteX5" fmla="*/ 951623 w 951623"/>
                <a:gd name="connsiteY5" fmla="*/ 706384 h 803118"/>
                <a:gd name="connsiteX6" fmla="*/ 705512 w 951623"/>
                <a:gd name="connsiteY6" fmla="*/ 787782 h 803118"/>
                <a:gd name="connsiteX7" fmla="*/ 291174 w 951623"/>
                <a:gd name="connsiteY7" fmla="*/ 794926 h 803118"/>
                <a:gd name="connsiteX8" fmla="*/ 0 w 951623"/>
                <a:gd name="connsiteY8"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655506 w 951623"/>
                <a:gd name="connsiteY4" fmla="*/ 259145 h 803118"/>
                <a:gd name="connsiteX5" fmla="*/ 817431 w 951623"/>
                <a:gd name="connsiteY5" fmla="*/ 502033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655506 w 951623"/>
                <a:gd name="connsiteY4" fmla="*/ 259145 h 803118"/>
                <a:gd name="connsiteX5" fmla="*/ 817431 w 951623"/>
                <a:gd name="connsiteY5" fmla="*/ 502033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655506 w 951623"/>
                <a:gd name="connsiteY4" fmla="*/ 259145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655506 w 951623"/>
                <a:gd name="connsiteY4" fmla="*/ 259145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655506 w 951623"/>
                <a:gd name="connsiteY4" fmla="*/ 259145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 name="connsiteX0" fmla="*/ 0 w 951623"/>
                <a:gd name="connsiteY0" fmla="*/ 706384 h 803118"/>
                <a:gd name="connsiteX1" fmla="*/ 60192 w 951623"/>
                <a:gd name="connsiteY1" fmla="*/ 542514 h 803118"/>
                <a:gd name="connsiteX2" fmla="*/ 188780 w 951623"/>
                <a:gd name="connsiteY2" fmla="*/ 297245 h 803118"/>
                <a:gd name="connsiteX3" fmla="*/ 492480 w 951623"/>
                <a:gd name="connsiteY3" fmla="*/ 0 h 803118"/>
                <a:gd name="connsiteX4" fmla="*/ 722181 w 951623"/>
                <a:gd name="connsiteY4" fmla="*/ 216282 h 803118"/>
                <a:gd name="connsiteX5" fmla="*/ 879343 w 951623"/>
                <a:gd name="connsiteY5" fmla="*/ 471077 h 803118"/>
                <a:gd name="connsiteX6" fmla="*/ 951623 w 951623"/>
                <a:gd name="connsiteY6" fmla="*/ 706384 h 803118"/>
                <a:gd name="connsiteX7" fmla="*/ 705512 w 951623"/>
                <a:gd name="connsiteY7" fmla="*/ 787782 h 803118"/>
                <a:gd name="connsiteX8" fmla="*/ 291174 w 951623"/>
                <a:gd name="connsiteY8" fmla="*/ 794926 h 803118"/>
                <a:gd name="connsiteX9" fmla="*/ 0 w 951623"/>
                <a:gd name="connsiteY9" fmla="*/ 706384 h 80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51623" h="803118">
                  <a:moveTo>
                    <a:pt x="0" y="706384"/>
                  </a:moveTo>
                  <a:cubicBezTo>
                    <a:pt x="16925" y="661609"/>
                    <a:pt x="34285" y="610704"/>
                    <a:pt x="60192" y="542514"/>
                  </a:cubicBezTo>
                  <a:cubicBezTo>
                    <a:pt x="86099" y="474324"/>
                    <a:pt x="120304" y="389251"/>
                    <a:pt x="188780" y="297245"/>
                  </a:cubicBezTo>
                  <a:cubicBezTo>
                    <a:pt x="280488" y="183876"/>
                    <a:pt x="381722" y="82413"/>
                    <a:pt x="492480" y="0"/>
                  </a:cubicBezTo>
                  <a:cubicBezTo>
                    <a:pt x="583334" y="62569"/>
                    <a:pt x="652758" y="127519"/>
                    <a:pt x="722181" y="216282"/>
                  </a:cubicBezTo>
                  <a:cubicBezTo>
                    <a:pt x="789649" y="301214"/>
                    <a:pt x="833306" y="381383"/>
                    <a:pt x="879343" y="471077"/>
                  </a:cubicBezTo>
                  <a:cubicBezTo>
                    <a:pt x="914549" y="558244"/>
                    <a:pt x="942611" y="628742"/>
                    <a:pt x="951623" y="706384"/>
                  </a:cubicBezTo>
                  <a:cubicBezTo>
                    <a:pt x="874349" y="738279"/>
                    <a:pt x="861367" y="748743"/>
                    <a:pt x="705512" y="787782"/>
                  </a:cubicBezTo>
                  <a:cubicBezTo>
                    <a:pt x="569780" y="806831"/>
                    <a:pt x="431669" y="806832"/>
                    <a:pt x="291174" y="794926"/>
                  </a:cubicBezTo>
                  <a:cubicBezTo>
                    <a:pt x="186972" y="779699"/>
                    <a:pt x="89914" y="750186"/>
                    <a:pt x="0" y="706384"/>
                  </a:cubicBezTo>
                  <a:close/>
                </a:path>
              </a:pathLst>
            </a:custGeom>
            <a:solidFill>
              <a:schemeClr val="accent1">
                <a:alpha val="4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15">
              <a:extLst>
                <a:ext uri="{FF2B5EF4-FFF2-40B4-BE49-F238E27FC236}">
                  <a16:creationId xmlns:a16="http://schemas.microsoft.com/office/drawing/2014/main" id="{7EEF54A9-0DF8-43E4-975B-8DB448E26098}"/>
                </a:ext>
              </a:extLst>
            </p:cNvPr>
            <p:cNvGrpSpPr>
              <a:grpSpLocks noChangeAspect="1"/>
            </p:cNvGrpSpPr>
            <p:nvPr/>
          </p:nvGrpSpPr>
          <p:grpSpPr>
            <a:xfrm>
              <a:off x="2632893" y="2696329"/>
              <a:ext cx="4635424" cy="4023360"/>
              <a:chOff x="2044593" y="1981200"/>
              <a:chExt cx="5846605" cy="5074614"/>
            </a:xfrm>
          </p:grpSpPr>
          <p:sp>
            <p:nvSpPr>
              <p:cNvPr id="17" name="Oval 16">
                <a:extLst>
                  <a:ext uri="{FF2B5EF4-FFF2-40B4-BE49-F238E27FC236}">
                    <a16:creationId xmlns:a16="http://schemas.microsoft.com/office/drawing/2014/main" id="{9B9DE059-4E4D-479C-9088-D4C83B437E55}"/>
                  </a:ext>
                </a:extLst>
              </p:cNvPr>
              <p:cNvSpPr>
                <a:spLocks/>
              </p:cNvSpPr>
              <p:nvPr/>
            </p:nvSpPr>
            <p:spPr>
              <a:xfrm>
                <a:off x="3423484" y="1981200"/>
                <a:ext cx="3200400" cy="3200400"/>
              </a:xfrm>
              <a:prstGeom prst="ellipse">
                <a:avLst/>
              </a:prstGeom>
              <a:solidFill>
                <a:schemeClr val="accent5"/>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dirty="0"/>
              </a:p>
            </p:txBody>
          </p:sp>
          <p:sp>
            <p:nvSpPr>
              <p:cNvPr id="21" name="Rectangle 20">
                <a:extLst>
                  <a:ext uri="{FF2B5EF4-FFF2-40B4-BE49-F238E27FC236}">
                    <a16:creationId xmlns:a16="http://schemas.microsoft.com/office/drawing/2014/main" id="{5C7C9397-34A4-4077-B671-4917CD490AB6}"/>
                  </a:ext>
                </a:extLst>
              </p:cNvPr>
              <p:cNvSpPr/>
              <p:nvPr/>
            </p:nvSpPr>
            <p:spPr>
              <a:xfrm>
                <a:off x="3573588" y="3092280"/>
                <a:ext cx="2942811" cy="440313"/>
              </a:xfrm>
              <a:prstGeom prst="rect">
                <a:avLst/>
              </a:prstGeom>
            </p:spPr>
            <p:txBody>
              <a:bodyPr wrap="square" lIns="101882" tIns="50941" rIns="101882" bIns="50941">
                <a:spAutoFit/>
              </a:bodyPr>
              <a:lstStyle/>
              <a:p>
                <a:pPr algn="ctr"/>
                <a:r>
                  <a:rPr lang="en-US" sz="1600" b="1" dirty="0">
                    <a:solidFill>
                      <a:schemeClr val="bg1"/>
                    </a:solidFill>
                    <a:latin typeface="Arial" panose="020B0604020202020204" pitchFamily="34" charset="0"/>
                    <a:cs typeface="Arial" panose="020B0604020202020204" pitchFamily="34" charset="0"/>
                  </a:rPr>
                  <a:t>Fees</a:t>
                </a:r>
              </a:p>
            </p:txBody>
          </p:sp>
          <p:sp>
            <p:nvSpPr>
              <p:cNvPr id="22" name="Oval 21">
                <a:extLst>
                  <a:ext uri="{FF2B5EF4-FFF2-40B4-BE49-F238E27FC236}">
                    <a16:creationId xmlns:a16="http://schemas.microsoft.com/office/drawing/2014/main" id="{49DE4501-1FF3-4CAF-BC2E-B94E09C279A0}"/>
                  </a:ext>
                </a:extLst>
              </p:cNvPr>
              <p:cNvSpPr>
                <a:spLocks/>
              </p:cNvSpPr>
              <p:nvPr/>
            </p:nvSpPr>
            <p:spPr>
              <a:xfrm>
                <a:off x="4377068" y="3855414"/>
                <a:ext cx="3200400" cy="3200400"/>
              </a:xfrm>
              <a:prstGeom prst="ellipse">
                <a:avLst/>
              </a:prstGeom>
              <a:solidFill>
                <a:schemeClr val="accent4">
                  <a:alpha val="67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dirty="0">
                  <a:solidFill>
                    <a:schemeClr val="accent4">
                      <a:lumMod val="75000"/>
                    </a:schemeClr>
                  </a:solidFill>
                </a:endParaRPr>
              </a:p>
            </p:txBody>
          </p:sp>
          <p:sp>
            <p:nvSpPr>
              <p:cNvPr id="24" name="Rectangle 23">
                <a:extLst>
                  <a:ext uri="{FF2B5EF4-FFF2-40B4-BE49-F238E27FC236}">
                    <a16:creationId xmlns:a16="http://schemas.microsoft.com/office/drawing/2014/main" id="{DDDBC282-95C5-4D3B-80F4-944AF63F07C9}"/>
                  </a:ext>
                </a:extLst>
              </p:cNvPr>
              <p:cNvSpPr/>
              <p:nvPr/>
            </p:nvSpPr>
            <p:spPr>
              <a:xfrm>
                <a:off x="4948386" y="5334484"/>
                <a:ext cx="2942812" cy="440313"/>
              </a:xfrm>
              <a:prstGeom prst="rect">
                <a:avLst/>
              </a:prstGeom>
            </p:spPr>
            <p:txBody>
              <a:bodyPr wrap="square" lIns="101882" tIns="50941" rIns="101882" bIns="50941">
                <a:spAutoFit/>
              </a:bodyPr>
              <a:lstStyle/>
              <a:p>
                <a:pPr algn="ctr"/>
                <a:r>
                  <a:rPr lang="en-US" sz="1600" b="1" dirty="0">
                    <a:solidFill>
                      <a:schemeClr val="bg1"/>
                    </a:solidFill>
                    <a:latin typeface="Arial" panose="020B0604020202020204" pitchFamily="34" charset="0"/>
                    <a:cs typeface="Arial" panose="020B0604020202020204" pitchFamily="34" charset="0"/>
                  </a:rPr>
                  <a:t>Services</a:t>
                </a:r>
                <a:endParaRPr lang="en-US" b="1" dirty="0">
                  <a:solidFill>
                    <a:schemeClr val="bg1"/>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8B6E8FF-8775-4A7A-88E1-0420960224A5}"/>
                  </a:ext>
                </a:extLst>
              </p:cNvPr>
              <p:cNvSpPr>
                <a:spLocks/>
              </p:cNvSpPr>
              <p:nvPr/>
            </p:nvSpPr>
            <p:spPr>
              <a:xfrm>
                <a:off x="2498565" y="3811854"/>
                <a:ext cx="3200400" cy="3200400"/>
              </a:xfrm>
              <a:prstGeom prst="ellipse">
                <a:avLst/>
              </a:prstGeom>
              <a:solidFill>
                <a:srgbClr val="D86126">
                  <a:alpha val="67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101882" tIns="50941" rIns="101882" bIns="50941" rtlCol="0" anchor="ctr"/>
              <a:lstStyle/>
              <a:p>
                <a:pPr algn="ctr"/>
                <a:endParaRPr lang="en-US" dirty="0"/>
              </a:p>
            </p:txBody>
          </p:sp>
          <p:sp>
            <p:nvSpPr>
              <p:cNvPr id="26" name="Rectangle 25">
                <a:extLst>
                  <a:ext uri="{FF2B5EF4-FFF2-40B4-BE49-F238E27FC236}">
                    <a16:creationId xmlns:a16="http://schemas.microsoft.com/office/drawing/2014/main" id="{6D99A61E-7612-488D-A203-E3D530AAA2F7}"/>
                  </a:ext>
                </a:extLst>
              </p:cNvPr>
              <p:cNvSpPr/>
              <p:nvPr/>
            </p:nvSpPr>
            <p:spPr>
              <a:xfrm>
                <a:off x="2044593" y="5334484"/>
                <a:ext cx="2942812" cy="440313"/>
              </a:xfrm>
              <a:prstGeom prst="rect">
                <a:avLst/>
              </a:prstGeom>
            </p:spPr>
            <p:txBody>
              <a:bodyPr wrap="square" lIns="101882" tIns="50941" rIns="101882" bIns="50941">
                <a:spAutoFit/>
              </a:bodyPr>
              <a:lstStyle/>
              <a:p>
                <a:pPr algn="ctr"/>
                <a:r>
                  <a:rPr lang="en-US" sz="1600" b="1" dirty="0">
                    <a:solidFill>
                      <a:schemeClr val="bg1"/>
                    </a:solidFill>
                    <a:latin typeface="Arial" panose="020B0604020202020204" pitchFamily="34" charset="0"/>
                    <a:cs typeface="Arial" panose="020B0604020202020204" pitchFamily="34" charset="0"/>
                  </a:rPr>
                  <a:t>Investments</a:t>
                </a:r>
              </a:p>
            </p:txBody>
          </p:sp>
        </p:grpSp>
      </p:grpSp>
    </p:spTree>
    <p:extLst>
      <p:ext uri="{BB962C8B-B14F-4D97-AF65-F5344CB8AC3E}">
        <p14:creationId xmlns:p14="http://schemas.microsoft.com/office/powerpoint/2010/main" val="331691553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Title 46"/>
          <p:cNvSpPr>
            <a:spLocks noGrp="1"/>
          </p:cNvSpPr>
          <p:nvPr>
            <p:ph type="title"/>
          </p:nvPr>
        </p:nvSpPr>
        <p:spPr/>
        <p:txBody>
          <a:bodyPr/>
          <a:lstStyle/>
          <a:p>
            <a:r>
              <a:rPr lang="en-US" dirty="0">
                <a:solidFill>
                  <a:schemeClr val="accent5">
                    <a:lumMod val="75000"/>
                  </a:schemeClr>
                </a:solidFill>
              </a:rPr>
              <a:t>Report Components</a:t>
            </a:r>
          </a:p>
        </p:txBody>
      </p:sp>
      <p:sp>
        <p:nvSpPr>
          <p:cNvPr id="48" name="Content Placeholder 47"/>
          <p:cNvSpPr>
            <a:spLocks noGrp="1"/>
          </p:cNvSpPr>
          <p:nvPr>
            <p:ph sz="quarter" idx="1"/>
          </p:nvPr>
        </p:nvSpPr>
        <p:spPr>
          <a:xfrm>
            <a:off x="457200" y="1371600"/>
            <a:ext cx="3886200" cy="4785360"/>
          </a:xfrm>
        </p:spPr>
        <p:txBody>
          <a:bodyPr>
            <a:normAutofit/>
          </a:bodyPr>
          <a:lstStyle/>
          <a:p>
            <a:pPr marL="285750" indent="-285750">
              <a:spcBef>
                <a:spcPct val="50000"/>
              </a:spcBef>
              <a:buFont typeface="Wingdings" pitchFamily="2" charset="2"/>
              <a:buChar char="v"/>
            </a:pPr>
            <a:r>
              <a:rPr lang="en-US" sz="2400" dirty="0">
                <a:solidFill>
                  <a:srgbClr val="000000"/>
                </a:solidFill>
              </a:rPr>
              <a:t>Comprehensive Report includes 400+ Data Points balancing </a:t>
            </a:r>
            <a:r>
              <a:rPr lang="en-US" sz="2400" b="1" dirty="0"/>
              <a:t>services, investments and fees</a:t>
            </a:r>
          </a:p>
          <a:p>
            <a:pPr marL="285750" indent="-285750">
              <a:spcBef>
                <a:spcPct val="50000"/>
              </a:spcBef>
              <a:buFont typeface="Wingdings" pitchFamily="2" charset="2"/>
              <a:buChar char="v"/>
            </a:pPr>
            <a:endParaRPr lang="en-US" sz="2400" b="1" dirty="0"/>
          </a:p>
          <a:p>
            <a:pPr marL="285750" indent="-285750">
              <a:spcBef>
                <a:spcPct val="50000"/>
              </a:spcBef>
              <a:buFont typeface="Wingdings" pitchFamily="2" charset="2"/>
              <a:buChar char="v"/>
            </a:pPr>
            <a:r>
              <a:rPr lang="en-US" sz="2400" dirty="0">
                <a:solidFill>
                  <a:srgbClr val="000000"/>
                </a:solidFill>
              </a:rPr>
              <a:t>Side by Side comparison for a thorough perspective</a:t>
            </a:r>
          </a:p>
          <a:p>
            <a:pPr marL="285750" indent="-285750">
              <a:spcBef>
                <a:spcPct val="50000"/>
              </a:spcBef>
              <a:buFont typeface="Wingdings" pitchFamily="2" charset="2"/>
              <a:buChar char="v"/>
            </a:pPr>
            <a:endParaRPr lang="en-US" sz="2400" dirty="0">
              <a:solidFill>
                <a:srgbClr val="000000"/>
              </a:solidFill>
            </a:endParaRPr>
          </a:p>
          <a:p>
            <a:pPr marL="285750" indent="-285750">
              <a:spcBef>
                <a:spcPct val="50000"/>
              </a:spcBef>
              <a:buFont typeface="Wingdings" pitchFamily="2" charset="2"/>
              <a:buChar char="v"/>
            </a:pPr>
            <a:r>
              <a:rPr lang="en-US" sz="2400" dirty="0">
                <a:solidFill>
                  <a:srgbClr val="000000"/>
                </a:solidFill>
              </a:rPr>
              <a:t>Employs Quantitative and Qualitative metrics </a:t>
            </a:r>
          </a:p>
          <a:p>
            <a:endParaRPr lang="en-US" dirty="0"/>
          </a:p>
        </p:txBody>
      </p:sp>
      <p:grpSp>
        <p:nvGrpSpPr>
          <p:cNvPr id="49" name="Group 48"/>
          <p:cNvGrpSpPr/>
          <p:nvPr/>
        </p:nvGrpSpPr>
        <p:grpSpPr>
          <a:xfrm>
            <a:off x="4429125" y="1504950"/>
            <a:ext cx="4105275" cy="4502150"/>
            <a:chOff x="3530600" y="1504950"/>
            <a:chExt cx="4105275" cy="4502150"/>
          </a:xfrm>
        </p:grpSpPr>
        <p:sp>
          <p:nvSpPr>
            <p:cNvPr id="26" name="_s1041"/>
            <p:cNvSpPr>
              <a:spLocks noChangeShapeType="1"/>
            </p:cNvSpPr>
            <p:nvPr/>
          </p:nvSpPr>
          <p:spPr bwMode="auto">
            <a:xfrm flipV="1">
              <a:off x="6064250" y="3179763"/>
              <a:ext cx="560388" cy="323850"/>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27" name="_s1049"/>
            <p:cNvSpPr>
              <a:spLocks noChangeShapeType="1"/>
            </p:cNvSpPr>
            <p:nvPr/>
          </p:nvSpPr>
          <p:spPr bwMode="auto">
            <a:xfrm>
              <a:off x="5605463" y="4362450"/>
              <a:ext cx="0" cy="646113"/>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28" name="_s1047"/>
            <p:cNvSpPr>
              <a:spLocks noChangeShapeType="1"/>
            </p:cNvSpPr>
            <p:nvPr/>
          </p:nvSpPr>
          <p:spPr bwMode="auto">
            <a:xfrm flipH="1" flipV="1">
              <a:off x="4510088" y="3179763"/>
              <a:ext cx="560387" cy="323850"/>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29" name="_s1045"/>
            <p:cNvSpPr>
              <a:spLocks noChangeShapeType="1"/>
            </p:cNvSpPr>
            <p:nvPr/>
          </p:nvSpPr>
          <p:spPr bwMode="auto">
            <a:xfrm flipH="1">
              <a:off x="4589463" y="4149725"/>
              <a:ext cx="560387" cy="323850"/>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0" name="_s1043"/>
            <p:cNvSpPr>
              <a:spLocks noChangeShapeType="1"/>
            </p:cNvSpPr>
            <p:nvPr/>
          </p:nvSpPr>
          <p:spPr bwMode="auto">
            <a:xfrm>
              <a:off x="6064250" y="4133850"/>
              <a:ext cx="560388" cy="323850"/>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1" name="_s1039"/>
            <p:cNvSpPr>
              <a:spLocks noChangeShapeType="1"/>
            </p:cNvSpPr>
            <p:nvPr/>
          </p:nvSpPr>
          <p:spPr bwMode="auto">
            <a:xfrm flipV="1">
              <a:off x="5605463" y="2533650"/>
              <a:ext cx="0" cy="646113"/>
            </a:xfrm>
            <a:prstGeom prst="line">
              <a:avLst/>
            </a:prstGeom>
            <a:noFill/>
            <a:ln w="15875">
              <a:solidFill>
                <a:srgbClr val="A09488"/>
              </a:solidFill>
              <a:prstDash val="sysDot"/>
              <a:round/>
              <a:headEnd/>
              <a:tailEnd/>
            </a:ln>
          </p:spPr>
          <p:txBody>
            <a:bodyPr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2" name="Oval 13"/>
            <p:cNvSpPr>
              <a:spLocks noChangeArrowheads="1"/>
            </p:cNvSpPr>
            <p:nvPr/>
          </p:nvSpPr>
          <p:spPr bwMode="gray">
            <a:xfrm>
              <a:off x="4991100" y="1504950"/>
              <a:ext cx="1211263" cy="1212850"/>
            </a:xfrm>
            <a:prstGeom prst="ellipse">
              <a:avLst/>
            </a:prstGeom>
            <a:solidFill>
              <a:srgbClr val="8CADD4"/>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3" name="Oval 29"/>
            <p:cNvSpPr>
              <a:spLocks noChangeArrowheads="1"/>
            </p:cNvSpPr>
            <p:nvPr/>
          </p:nvSpPr>
          <p:spPr bwMode="gray">
            <a:xfrm>
              <a:off x="6388100" y="2432050"/>
              <a:ext cx="1211263" cy="1212850"/>
            </a:xfrm>
            <a:prstGeom prst="ellipse">
              <a:avLst/>
            </a:prstGeom>
            <a:solidFill>
              <a:srgbClr val="A8A8E2"/>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4" name="Oval 45"/>
            <p:cNvSpPr>
              <a:spLocks noChangeArrowheads="1"/>
            </p:cNvSpPr>
            <p:nvPr/>
          </p:nvSpPr>
          <p:spPr bwMode="gray">
            <a:xfrm>
              <a:off x="6388100" y="4044950"/>
              <a:ext cx="1211263" cy="1212850"/>
            </a:xfrm>
            <a:prstGeom prst="ellipse">
              <a:avLst/>
            </a:prstGeom>
            <a:solidFill>
              <a:srgbClr val="C0504D"/>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5" name="AutoShape 48"/>
            <p:cNvSpPr>
              <a:spLocks noChangeArrowheads="1"/>
            </p:cNvSpPr>
            <p:nvPr/>
          </p:nvSpPr>
          <p:spPr bwMode="gray">
            <a:xfrm rot="3965706" flipH="1" flipV="1">
              <a:off x="7140576" y="4765675"/>
              <a:ext cx="157162" cy="642937"/>
            </a:xfrm>
            <a:prstGeom prst="moon">
              <a:avLst>
                <a:gd name="adj" fmla="val 49773"/>
              </a:avLst>
            </a:prstGeom>
            <a:solidFill>
              <a:srgbClr val="FFFFFF">
                <a:alpha val="3922"/>
              </a:srgbClr>
            </a:solidFill>
            <a:ln w="9525">
              <a:noFill/>
              <a:miter lim="800000"/>
              <a:headEnd/>
              <a:tailEnd/>
            </a:ln>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6" name="Oval 60"/>
            <p:cNvSpPr>
              <a:spLocks noChangeArrowheads="1"/>
            </p:cNvSpPr>
            <p:nvPr/>
          </p:nvSpPr>
          <p:spPr bwMode="gray">
            <a:xfrm>
              <a:off x="3530600" y="2406650"/>
              <a:ext cx="1211263" cy="1212850"/>
            </a:xfrm>
            <a:prstGeom prst="ellipse">
              <a:avLst/>
            </a:prstGeom>
            <a:solidFill>
              <a:srgbClr val="9AA66E"/>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7" name="Oval 76"/>
            <p:cNvSpPr>
              <a:spLocks noChangeArrowheads="1"/>
            </p:cNvSpPr>
            <p:nvPr/>
          </p:nvSpPr>
          <p:spPr bwMode="gray">
            <a:xfrm>
              <a:off x="3568700" y="4044950"/>
              <a:ext cx="1211263" cy="1212850"/>
            </a:xfrm>
            <a:prstGeom prst="ellipse">
              <a:avLst/>
            </a:prstGeom>
            <a:solidFill>
              <a:srgbClr val="5283BE"/>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8" name="Oval 91"/>
            <p:cNvSpPr>
              <a:spLocks noChangeArrowheads="1"/>
            </p:cNvSpPr>
            <p:nvPr/>
          </p:nvSpPr>
          <p:spPr bwMode="gray">
            <a:xfrm>
              <a:off x="5003800" y="4794250"/>
              <a:ext cx="1211263" cy="1212850"/>
            </a:xfrm>
            <a:prstGeom prst="ellipse">
              <a:avLst/>
            </a:prstGeom>
            <a:solidFill>
              <a:srgbClr val="969696"/>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39" name="Oval 106"/>
            <p:cNvSpPr>
              <a:spLocks noChangeArrowheads="1"/>
            </p:cNvSpPr>
            <p:nvPr/>
          </p:nvSpPr>
          <p:spPr bwMode="gray">
            <a:xfrm>
              <a:off x="4902200" y="3105150"/>
              <a:ext cx="1357313" cy="1355725"/>
            </a:xfrm>
            <a:prstGeom prst="ellipse">
              <a:avLst/>
            </a:prstGeom>
            <a:solidFill>
              <a:srgbClr val="8A2003"/>
            </a:solidFill>
            <a:ln w="9525" algn="ctr">
              <a:noFill/>
              <a:round/>
              <a:headEnd/>
              <a:tailEnd/>
            </a:ln>
            <a:effectLst>
              <a:innerShdw blurRad="63500" dist="50800" dir="2700000">
                <a:prstClr val="black">
                  <a:alpha val="50000"/>
                </a:prstClr>
              </a:innerShdw>
            </a:effectLst>
          </p:spPr>
          <p:txBody>
            <a:bodyPr wrap="none" anchor="ctr"/>
            <a:lstStyle/>
            <a:p>
              <a:pPr>
                <a:defRPr/>
              </a:pPr>
              <a:endParaRPr lang="en-US" dirty="0">
                <a:solidFill>
                  <a:schemeClr val="bg1"/>
                </a:solidFill>
                <a:effectLst>
                  <a:outerShdw blurRad="38100" dist="38100" dir="2700000" algn="tl">
                    <a:srgbClr val="000000">
                      <a:alpha val="43137"/>
                    </a:srgbClr>
                  </a:outerShdw>
                </a:effectLst>
              </a:endParaRPr>
            </a:p>
          </p:txBody>
        </p:sp>
        <p:sp>
          <p:nvSpPr>
            <p:cNvPr id="40" name="Text Box 121"/>
            <p:cNvSpPr txBox="1">
              <a:spLocks noChangeArrowheads="1"/>
            </p:cNvSpPr>
            <p:nvPr/>
          </p:nvSpPr>
          <p:spPr bwMode="auto">
            <a:xfrm>
              <a:off x="3867150" y="2827338"/>
              <a:ext cx="558800" cy="290512"/>
            </a:xfrm>
            <a:prstGeom prst="rect">
              <a:avLst/>
            </a:prstGeom>
            <a:noFill/>
            <a:ln w="9525">
              <a:noFill/>
              <a:miter lim="800000"/>
              <a:headEnd/>
              <a:tailEnd/>
            </a:ln>
            <a:effectLst/>
          </p:spPr>
          <p:txBody>
            <a:bodyPr wrap="none">
              <a:spAutoFit/>
            </a:bodyPr>
            <a:lstStyle/>
            <a:p>
              <a:pPr>
                <a:defRPr/>
              </a:pPr>
              <a:r>
                <a:rPr lang="en-US" sz="1300" dirty="0">
                  <a:solidFill>
                    <a:schemeClr val="bg1"/>
                  </a:solidFill>
                  <a:effectLst>
                    <a:outerShdw blurRad="38100" dist="38100" dir="2700000" algn="tl">
                      <a:srgbClr val="000000">
                        <a:alpha val="43137"/>
                      </a:srgbClr>
                    </a:outerShdw>
                  </a:effectLst>
                  <a:latin typeface="Arial Narrow" pitchFamily="34" charset="0"/>
                </a:rPr>
                <a:t>Costs</a:t>
              </a:r>
            </a:p>
          </p:txBody>
        </p:sp>
        <p:sp>
          <p:nvSpPr>
            <p:cNvPr id="41" name="Text Box 122"/>
            <p:cNvSpPr txBox="1">
              <a:spLocks noChangeArrowheads="1"/>
            </p:cNvSpPr>
            <p:nvPr/>
          </p:nvSpPr>
          <p:spPr bwMode="auto">
            <a:xfrm>
              <a:off x="3671888" y="4373563"/>
              <a:ext cx="1008062" cy="488950"/>
            </a:xfrm>
            <a:prstGeom prst="rect">
              <a:avLst/>
            </a:prstGeom>
            <a:noFill/>
            <a:ln w="9525">
              <a:noFill/>
              <a:miter lim="800000"/>
              <a:headEnd/>
              <a:tailEnd/>
            </a:ln>
            <a:effectLst/>
          </p:spPr>
          <p:txBody>
            <a:bodyPr wrap="none">
              <a:spAutoFit/>
            </a:bodyPr>
            <a:lstStyle/>
            <a:p>
              <a:pPr algn="ctr">
                <a:defRPr/>
              </a:pPr>
              <a:r>
                <a:rPr lang="en-US" sz="1300" dirty="0">
                  <a:solidFill>
                    <a:schemeClr val="bg1"/>
                  </a:solidFill>
                  <a:effectLst>
                    <a:outerShdw blurRad="38100" dist="38100" dir="2700000" algn="tl">
                      <a:srgbClr val="000000">
                        <a:alpha val="43137"/>
                      </a:srgbClr>
                    </a:outerShdw>
                  </a:effectLst>
                  <a:latin typeface="Arial Narrow" pitchFamily="34" charset="0"/>
                </a:rPr>
                <a:t>Investment </a:t>
              </a:r>
              <a:br>
                <a:rPr lang="en-US" sz="1300" dirty="0">
                  <a:solidFill>
                    <a:schemeClr val="bg1"/>
                  </a:solidFill>
                  <a:effectLst>
                    <a:outerShdw blurRad="38100" dist="38100" dir="2700000" algn="tl">
                      <a:srgbClr val="000000">
                        <a:alpha val="43137"/>
                      </a:srgbClr>
                    </a:outerShdw>
                  </a:effectLst>
                  <a:latin typeface="Arial Narrow" pitchFamily="34" charset="0"/>
                </a:rPr>
              </a:br>
              <a:r>
                <a:rPr lang="en-US" sz="1300" dirty="0">
                  <a:solidFill>
                    <a:schemeClr val="bg1"/>
                  </a:solidFill>
                  <a:effectLst>
                    <a:outerShdw blurRad="38100" dist="38100" dir="2700000" algn="tl">
                      <a:srgbClr val="000000">
                        <a:alpha val="43137"/>
                      </a:srgbClr>
                    </a:outerShdw>
                  </a:effectLst>
                  <a:latin typeface="Arial Narrow" pitchFamily="34" charset="0"/>
                </a:rPr>
                <a:t>Management</a:t>
              </a:r>
            </a:p>
          </p:txBody>
        </p:sp>
        <p:sp>
          <p:nvSpPr>
            <p:cNvPr id="42" name="Text Box 123"/>
            <p:cNvSpPr txBox="1">
              <a:spLocks noChangeArrowheads="1"/>
            </p:cNvSpPr>
            <p:nvPr/>
          </p:nvSpPr>
          <p:spPr bwMode="auto">
            <a:xfrm>
              <a:off x="5021263" y="1920875"/>
              <a:ext cx="1158875" cy="290513"/>
            </a:xfrm>
            <a:prstGeom prst="rect">
              <a:avLst/>
            </a:prstGeom>
            <a:noFill/>
            <a:ln w="9525">
              <a:noFill/>
              <a:miter lim="800000"/>
              <a:headEnd/>
              <a:tailEnd/>
            </a:ln>
            <a:effectLst/>
          </p:spPr>
          <p:txBody>
            <a:bodyPr wrap="none">
              <a:spAutoFit/>
            </a:bodyPr>
            <a:lstStyle/>
            <a:p>
              <a:pPr algn="ctr">
                <a:defRPr/>
              </a:pPr>
              <a:r>
                <a:rPr lang="en-US" sz="1300" dirty="0">
                  <a:solidFill>
                    <a:schemeClr val="bg1"/>
                  </a:solidFill>
                  <a:effectLst>
                    <a:outerShdw blurRad="38100" dist="38100" dir="2700000" algn="tl">
                      <a:srgbClr val="000000">
                        <a:alpha val="43137"/>
                      </a:srgbClr>
                    </a:outerShdw>
                  </a:effectLst>
                  <a:latin typeface="Arial Narrow" pitchFamily="34" charset="0"/>
                </a:rPr>
                <a:t>Recordkeeping</a:t>
              </a:r>
            </a:p>
          </p:txBody>
        </p:sp>
        <p:sp>
          <p:nvSpPr>
            <p:cNvPr id="43" name="Text Box 124"/>
            <p:cNvSpPr txBox="1">
              <a:spLocks noChangeArrowheads="1"/>
            </p:cNvSpPr>
            <p:nvPr/>
          </p:nvSpPr>
          <p:spPr bwMode="auto">
            <a:xfrm>
              <a:off x="6523038" y="2770188"/>
              <a:ext cx="941387" cy="488950"/>
            </a:xfrm>
            <a:prstGeom prst="rect">
              <a:avLst/>
            </a:prstGeom>
            <a:noFill/>
            <a:ln w="9525">
              <a:noFill/>
              <a:miter lim="800000"/>
              <a:headEnd/>
              <a:tailEnd/>
            </a:ln>
            <a:effectLst/>
          </p:spPr>
          <p:txBody>
            <a:bodyPr wrap="none">
              <a:spAutoFit/>
            </a:bodyPr>
            <a:lstStyle/>
            <a:p>
              <a:pPr algn="ctr">
                <a:defRPr/>
              </a:pPr>
              <a:r>
                <a:rPr lang="en-US" sz="1300" dirty="0">
                  <a:solidFill>
                    <a:schemeClr val="bg1"/>
                  </a:solidFill>
                  <a:effectLst>
                    <a:outerShdw blurRad="38100" dist="38100" dir="2700000" algn="tl">
                      <a:srgbClr val="000000">
                        <a:alpha val="43137"/>
                      </a:srgbClr>
                    </a:outerShdw>
                  </a:effectLst>
                  <a:latin typeface="Arial Narrow" pitchFamily="34" charset="0"/>
                </a:rPr>
                <a:t>Technology</a:t>
              </a:r>
              <a:br>
                <a:rPr lang="en-US" sz="1300" dirty="0">
                  <a:solidFill>
                    <a:schemeClr val="bg1"/>
                  </a:solidFill>
                  <a:effectLst>
                    <a:outerShdw blurRad="38100" dist="38100" dir="2700000" algn="tl">
                      <a:srgbClr val="000000">
                        <a:alpha val="43137"/>
                      </a:srgbClr>
                    </a:outerShdw>
                  </a:effectLst>
                  <a:latin typeface="Arial Narrow" pitchFamily="34" charset="0"/>
                </a:rPr>
              </a:br>
              <a:r>
                <a:rPr lang="en-US" sz="1300" dirty="0">
                  <a:solidFill>
                    <a:schemeClr val="bg1"/>
                  </a:solidFill>
                  <a:effectLst>
                    <a:outerShdw blurRad="38100" dist="38100" dir="2700000" algn="tl">
                      <a:srgbClr val="000000">
                        <a:alpha val="43137"/>
                      </a:srgbClr>
                    </a:outerShdw>
                  </a:effectLst>
                  <a:latin typeface="Arial Narrow" pitchFamily="34" charset="0"/>
                </a:rPr>
                <a:t>Services</a:t>
              </a:r>
            </a:p>
          </p:txBody>
        </p:sp>
        <p:sp>
          <p:nvSpPr>
            <p:cNvPr id="44" name="Text Box 125"/>
            <p:cNvSpPr txBox="1">
              <a:spLocks noChangeArrowheads="1"/>
            </p:cNvSpPr>
            <p:nvPr/>
          </p:nvSpPr>
          <p:spPr bwMode="auto">
            <a:xfrm>
              <a:off x="6354763" y="4398963"/>
              <a:ext cx="1281112" cy="488950"/>
            </a:xfrm>
            <a:prstGeom prst="rect">
              <a:avLst/>
            </a:prstGeom>
            <a:noFill/>
            <a:ln w="9525">
              <a:noFill/>
              <a:miter lim="800000"/>
              <a:headEnd/>
              <a:tailEnd/>
            </a:ln>
            <a:effectLst/>
          </p:spPr>
          <p:txBody>
            <a:bodyPr wrap="none">
              <a:spAutoFit/>
            </a:bodyPr>
            <a:lstStyle/>
            <a:p>
              <a:pPr algn="ctr">
                <a:defRPr/>
              </a:pPr>
              <a:r>
                <a:rPr lang="en-US" sz="1300" dirty="0">
                  <a:solidFill>
                    <a:schemeClr val="bg1"/>
                  </a:solidFill>
                  <a:effectLst>
                    <a:outerShdw blurRad="38100" dist="38100" dir="2700000" algn="tl">
                      <a:srgbClr val="000000">
                        <a:alpha val="43137"/>
                      </a:srgbClr>
                    </a:outerShdw>
                  </a:effectLst>
                  <a:latin typeface="Arial Narrow" pitchFamily="34" charset="0"/>
                </a:rPr>
                <a:t>Employee</a:t>
              </a:r>
              <a:br>
                <a:rPr lang="en-US" sz="1300" dirty="0">
                  <a:solidFill>
                    <a:schemeClr val="bg1"/>
                  </a:solidFill>
                  <a:effectLst>
                    <a:outerShdw blurRad="38100" dist="38100" dir="2700000" algn="tl">
                      <a:srgbClr val="000000">
                        <a:alpha val="43137"/>
                      </a:srgbClr>
                    </a:outerShdw>
                  </a:effectLst>
                  <a:latin typeface="Arial Narrow" pitchFamily="34" charset="0"/>
                </a:rPr>
              </a:br>
              <a:r>
                <a:rPr lang="en-US" sz="1300" dirty="0">
                  <a:solidFill>
                    <a:schemeClr val="bg1"/>
                  </a:solidFill>
                  <a:effectLst>
                    <a:outerShdw blurRad="38100" dist="38100" dir="2700000" algn="tl">
                      <a:srgbClr val="000000">
                        <a:alpha val="43137"/>
                      </a:srgbClr>
                    </a:outerShdw>
                  </a:effectLst>
                  <a:latin typeface="Arial Narrow" pitchFamily="34" charset="0"/>
                </a:rPr>
                <a:t>Communications</a:t>
              </a:r>
            </a:p>
          </p:txBody>
        </p:sp>
        <p:sp>
          <p:nvSpPr>
            <p:cNvPr id="45" name="Text Box 126"/>
            <p:cNvSpPr txBox="1">
              <a:spLocks noChangeArrowheads="1"/>
            </p:cNvSpPr>
            <p:nvPr/>
          </p:nvSpPr>
          <p:spPr bwMode="auto">
            <a:xfrm>
              <a:off x="5127625" y="5264150"/>
              <a:ext cx="950913" cy="290513"/>
            </a:xfrm>
            <a:prstGeom prst="rect">
              <a:avLst/>
            </a:prstGeom>
            <a:noFill/>
            <a:ln w="9525">
              <a:noFill/>
              <a:miter lim="800000"/>
              <a:headEnd/>
              <a:tailEnd/>
            </a:ln>
            <a:effectLst/>
          </p:spPr>
          <p:txBody>
            <a:bodyPr wrap="none">
              <a:spAutoFit/>
            </a:bodyPr>
            <a:lstStyle/>
            <a:p>
              <a:pPr algn="ctr">
                <a:defRPr/>
              </a:pPr>
              <a:r>
                <a:rPr lang="en-US" sz="1300" dirty="0">
                  <a:solidFill>
                    <a:schemeClr val="bg1"/>
                  </a:solidFill>
                  <a:effectLst>
                    <a:outerShdw blurRad="38100" dist="38100" dir="2700000" algn="tl">
                      <a:srgbClr val="000000">
                        <a:alpha val="43137"/>
                      </a:srgbClr>
                    </a:outerShdw>
                  </a:effectLst>
                  <a:latin typeface="Arial Narrow" pitchFamily="34" charset="0"/>
                </a:rPr>
                <a:t>Compliance</a:t>
              </a:r>
            </a:p>
          </p:txBody>
        </p:sp>
        <p:sp>
          <p:nvSpPr>
            <p:cNvPr id="46" name="Text Box 127"/>
            <p:cNvSpPr txBox="1">
              <a:spLocks noChangeArrowheads="1"/>
            </p:cNvSpPr>
            <p:nvPr/>
          </p:nvSpPr>
          <p:spPr bwMode="auto">
            <a:xfrm>
              <a:off x="5002213" y="3481388"/>
              <a:ext cx="1216025" cy="641350"/>
            </a:xfrm>
            <a:prstGeom prst="rect">
              <a:avLst/>
            </a:prstGeom>
            <a:noFill/>
            <a:ln w="9525">
              <a:noFill/>
              <a:miter lim="800000"/>
              <a:headEnd/>
              <a:tailEnd/>
            </a:ln>
            <a:effectLst/>
          </p:spPr>
          <p:txBody>
            <a:bodyPr wrap="none">
              <a:spAutoFit/>
            </a:bodyPr>
            <a:lstStyle/>
            <a:p>
              <a:pPr algn="ctr">
                <a:defRPr/>
              </a:pPr>
              <a:r>
                <a:rPr lang="en-US" dirty="0">
                  <a:solidFill>
                    <a:schemeClr val="bg1"/>
                  </a:solidFill>
                  <a:effectLst>
                    <a:outerShdw blurRad="38100" dist="38100" dir="2700000" algn="tl">
                      <a:srgbClr val="000000">
                        <a:alpha val="43137"/>
                      </a:srgbClr>
                    </a:outerShdw>
                  </a:effectLst>
                  <a:latin typeface="Arial Narrow" pitchFamily="34" charset="0"/>
                </a:rPr>
                <a:t>Retirement </a:t>
              </a:r>
              <a:br>
                <a:rPr lang="en-US" dirty="0">
                  <a:solidFill>
                    <a:schemeClr val="bg1"/>
                  </a:solidFill>
                  <a:effectLst>
                    <a:outerShdw blurRad="38100" dist="38100" dir="2700000" algn="tl">
                      <a:srgbClr val="000000">
                        <a:alpha val="43137"/>
                      </a:srgbClr>
                    </a:outerShdw>
                  </a:effectLst>
                  <a:latin typeface="Arial Narrow" pitchFamily="34" charset="0"/>
                </a:rPr>
              </a:br>
              <a:r>
                <a:rPr lang="en-US" dirty="0">
                  <a:solidFill>
                    <a:schemeClr val="bg1"/>
                  </a:solidFill>
                  <a:effectLst>
                    <a:outerShdw blurRad="38100" dist="38100" dir="2700000" algn="tl">
                      <a:srgbClr val="000000">
                        <a:alpha val="43137"/>
                      </a:srgbClr>
                    </a:outerShdw>
                  </a:effectLst>
                  <a:latin typeface="Arial Narrow" pitchFamily="34" charset="0"/>
                </a:rPr>
                <a:t>Plan</a:t>
              </a:r>
            </a:p>
          </p:txBody>
        </p:sp>
      </p:grpSp>
    </p:spTree>
    <p:extLst>
      <p:ext uri="{BB962C8B-B14F-4D97-AF65-F5344CB8AC3E}">
        <p14:creationId xmlns:p14="http://schemas.microsoft.com/office/powerpoint/2010/main" val="34287846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p:cNvSpPr>
            <a:spLocks noGrp="1"/>
          </p:cNvSpPr>
          <p:nvPr>
            <p:ph type="title"/>
          </p:nvPr>
        </p:nvSpPr>
        <p:spPr/>
        <p:txBody>
          <a:bodyPr/>
          <a:lstStyle/>
          <a:p>
            <a:r>
              <a:rPr lang="en-US" dirty="0">
                <a:solidFill>
                  <a:schemeClr val="accent5">
                    <a:lumMod val="75000"/>
                  </a:schemeClr>
                </a:solidFill>
              </a:rPr>
              <a:t>Plan and Provider Considerations</a:t>
            </a:r>
          </a:p>
        </p:txBody>
      </p:sp>
      <p:sp>
        <p:nvSpPr>
          <p:cNvPr id="21" name="Content Placeholder 20"/>
          <p:cNvSpPr>
            <a:spLocks noGrp="1"/>
          </p:cNvSpPr>
          <p:nvPr>
            <p:ph sz="quarter" idx="1"/>
          </p:nvPr>
        </p:nvSpPr>
        <p:spPr>
          <a:xfrm>
            <a:off x="457200" y="1371600"/>
            <a:ext cx="8229600" cy="990600"/>
          </a:xfrm>
        </p:spPr>
        <p:txBody>
          <a:bodyPr/>
          <a:lstStyle/>
          <a:p>
            <a:pPr marL="0" indent="0">
              <a:buNone/>
              <a:tabLst>
                <a:tab pos="4510088" algn="l"/>
              </a:tabLst>
            </a:pPr>
            <a:r>
              <a:rPr lang="en-US" sz="2400" dirty="0"/>
              <a:t>Our RFP approach helps ensure that apple-to-apple comparisons are used throughout the benchmarking process.</a:t>
            </a:r>
          </a:p>
          <a:p>
            <a:pPr>
              <a:buNone/>
            </a:pPr>
            <a:endParaRPr lang="en-US" dirty="0"/>
          </a:p>
        </p:txBody>
      </p:sp>
      <p:grpSp>
        <p:nvGrpSpPr>
          <p:cNvPr id="4" name="Group 6"/>
          <p:cNvGrpSpPr/>
          <p:nvPr/>
        </p:nvGrpSpPr>
        <p:grpSpPr>
          <a:xfrm>
            <a:off x="990600" y="2286000"/>
            <a:ext cx="7565691" cy="3342085"/>
            <a:chOff x="241483" y="1731680"/>
            <a:chExt cx="9589884" cy="4161697"/>
          </a:xfrm>
        </p:grpSpPr>
        <p:sp>
          <p:nvSpPr>
            <p:cNvPr id="25" name="Arc 24"/>
            <p:cNvSpPr/>
            <p:nvPr/>
          </p:nvSpPr>
          <p:spPr>
            <a:xfrm flipH="1">
              <a:off x="4622280" y="1731680"/>
              <a:ext cx="4140060" cy="4144061"/>
            </a:xfrm>
            <a:prstGeom prst="arc">
              <a:avLst>
                <a:gd name="adj1" fmla="val 8773299"/>
                <a:gd name="adj2" fmla="val 12562059"/>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9" dirty="0"/>
            </a:p>
          </p:txBody>
        </p:sp>
        <p:grpSp>
          <p:nvGrpSpPr>
            <p:cNvPr id="5" name="Group 25"/>
            <p:cNvGrpSpPr/>
            <p:nvPr/>
          </p:nvGrpSpPr>
          <p:grpSpPr>
            <a:xfrm>
              <a:off x="5104834" y="3474041"/>
              <a:ext cx="2670324" cy="711879"/>
              <a:chOff x="4640758" y="3610713"/>
              <a:chExt cx="2427567" cy="647163"/>
            </a:xfrm>
          </p:grpSpPr>
          <p:sp>
            <p:nvSpPr>
              <p:cNvPr id="27" name="Rounded Rectangle 26"/>
              <p:cNvSpPr/>
              <p:nvPr/>
            </p:nvSpPr>
            <p:spPr>
              <a:xfrm>
                <a:off x="4671108" y="3655223"/>
                <a:ext cx="2397217" cy="567076"/>
              </a:xfrm>
              <a:prstGeom prst="roundRect">
                <a:avLst/>
              </a:prstGeom>
              <a:solidFill>
                <a:schemeClr val="tx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9" dirty="0">
                  <a:solidFill>
                    <a:schemeClr val="bg1"/>
                  </a:solidFill>
                </a:endParaRPr>
              </a:p>
            </p:txBody>
          </p:sp>
          <p:sp>
            <p:nvSpPr>
              <p:cNvPr id="33" name="Text Placeholder 9"/>
              <p:cNvSpPr txBox="1">
                <a:spLocks/>
              </p:cNvSpPr>
              <p:nvPr/>
            </p:nvSpPr>
            <p:spPr>
              <a:xfrm>
                <a:off x="4640758" y="3610713"/>
                <a:ext cx="2073868" cy="647163"/>
              </a:xfrm>
              <a:prstGeom prst="rect">
                <a:avLst/>
              </a:prstGeom>
            </p:spPr>
            <p:txBody>
              <a:bodyPr vert="horz" lIns="88751" tIns="44375" rIns="88751" bIns="44375" rtlCol="0" anchor="ctr">
                <a:noAutofit/>
              </a:bodyPr>
              <a:lstStyle>
                <a:lvl1pPr marL="228600" indent="-228600" algn="l" defTabSz="457200" rtl="0" eaLnBrk="1" latinLnBrk="0" hangingPunct="1">
                  <a:spcBef>
                    <a:spcPct val="20000"/>
                  </a:spcBef>
                  <a:buFont typeface="Arial"/>
                  <a:buChar char="•"/>
                  <a:tabLst/>
                  <a:defRPr sz="2000" kern="1200">
                    <a:solidFill>
                      <a:srgbClr val="3C4652"/>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rgbClr val="3C4652"/>
                    </a:solidFill>
                    <a:latin typeface="Arial"/>
                    <a:ea typeface="+mn-ea"/>
                    <a:cs typeface="Arial"/>
                  </a:defRPr>
                </a:lvl2pPr>
                <a:lvl3pPr marL="1143000" indent="-228600" algn="l" defTabSz="457200" rtl="0" eaLnBrk="1" latinLnBrk="0" hangingPunct="1">
                  <a:spcBef>
                    <a:spcPct val="20000"/>
                  </a:spcBef>
                  <a:buFont typeface="Arial"/>
                  <a:buChar char="•"/>
                  <a:defRPr sz="1600" kern="1200">
                    <a:solidFill>
                      <a:srgbClr val="3C4652"/>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3C4652"/>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3C4652"/>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b="1" dirty="0">
                    <a:solidFill>
                      <a:schemeClr val="bg1"/>
                    </a:solidFill>
                    <a:latin typeface="+mn-lt"/>
                  </a:rPr>
                  <a:t>Provider</a:t>
                </a:r>
              </a:p>
            </p:txBody>
          </p:sp>
        </p:grpSp>
        <p:grpSp>
          <p:nvGrpSpPr>
            <p:cNvPr id="7" name="Group 33"/>
            <p:cNvGrpSpPr/>
            <p:nvPr/>
          </p:nvGrpSpPr>
          <p:grpSpPr>
            <a:xfrm>
              <a:off x="6521520" y="2041755"/>
              <a:ext cx="3309847" cy="3555997"/>
              <a:chOff x="5928654" y="2308635"/>
              <a:chExt cx="3008952" cy="3232724"/>
            </a:xfrm>
            <a:effectLst/>
          </p:grpSpPr>
          <p:sp>
            <p:nvSpPr>
              <p:cNvPr id="36" name="Rounded Rectangle 35"/>
              <p:cNvSpPr/>
              <p:nvPr/>
            </p:nvSpPr>
            <p:spPr>
              <a:xfrm>
                <a:off x="5928654" y="2308635"/>
                <a:ext cx="2253331" cy="899588"/>
              </a:xfrm>
              <a:prstGeom prst="roundRect">
                <a:avLst/>
              </a:prstGeom>
              <a:solidFill>
                <a:schemeClr val="accent3"/>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cs typeface="Arial" panose="020B0604020202020204" pitchFamily="34" charset="0"/>
                  </a:rPr>
                  <a:t>Demographic Match</a:t>
                </a:r>
                <a:endParaRPr lang="en-US" sz="1588" b="1" dirty="0">
                  <a:solidFill>
                    <a:schemeClr val="tx1"/>
                  </a:solidFill>
                  <a:cs typeface="Arial" panose="020B0604020202020204" pitchFamily="34" charset="0"/>
                </a:endParaRPr>
              </a:p>
            </p:txBody>
          </p:sp>
          <p:sp>
            <p:nvSpPr>
              <p:cNvPr id="37" name="Rounded Rectangle 36"/>
              <p:cNvSpPr/>
              <p:nvPr/>
            </p:nvSpPr>
            <p:spPr>
              <a:xfrm>
                <a:off x="6684275" y="3479498"/>
                <a:ext cx="2253331" cy="899588"/>
              </a:xfrm>
              <a:prstGeom prst="roundRect">
                <a:avLst/>
              </a:prstGeom>
              <a:solidFill>
                <a:schemeClr val="accent3"/>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2713" lvl="1" algn="ctr"/>
                <a:r>
                  <a:rPr lang="en-US" sz="2000" b="1" dirty="0">
                    <a:solidFill>
                      <a:schemeClr val="tx1"/>
                    </a:solidFill>
                    <a:cs typeface="Arial" panose="020B0604020202020204" pitchFamily="34" charset="0"/>
                  </a:rPr>
                  <a:t>Strengths and Experience</a:t>
                </a:r>
              </a:p>
            </p:txBody>
          </p:sp>
          <p:sp>
            <p:nvSpPr>
              <p:cNvPr id="38" name="Rounded Rectangle 37"/>
              <p:cNvSpPr/>
              <p:nvPr/>
            </p:nvSpPr>
            <p:spPr>
              <a:xfrm>
                <a:off x="5928654" y="4641771"/>
                <a:ext cx="2253331" cy="899588"/>
              </a:xfrm>
              <a:prstGeom prst="roundRect">
                <a:avLst/>
              </a:prstGeom>
              <a:solidFill>
                <a:schemeClr val="accent3"/>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lgn="ctr"/>
                <a:r>
                  <a:rPr lang="en-US" sz="2000" b="1" dirty="0">
                    <a:solidFill>
                      <a:schemeClr val="tx1"/>
                    </a:solidFill>
                    <a:cs typeface="Arial" panose="020B0604020202020204" pitchFamily="34" charset="0"/>
                  </a:rPr>
                  <a:t>Systems</a:t>
                </a:r>
              </a:p>
              <a:p>
                <a:pPr marL="0" lvl="1" algn="ctr"/>
                <a:r>
                  <a:rPr lang="en-US" sz="2000" b="1" dirty="0">
                    <a:solidFill>
                      <a:schemeClr val="tx1"/>
                    </a:solidFill>
                    <a:cs typeface="Arial" panose="020B0604020202020204" pitchFamily="34" charset="0"/>
                  </a:rPr>
                  <a:t>Capabilities</a:t>
                </a:r>
              </a:p>
            </p:txBody>
          </p:sp>
        </p:grpSp>
        <p:sp>
          <p:nvSpPr>
            <p:cNvPr id="40" name="Rectangle 4"/>
            <p:cNvSpPr/>
            <p:nvPr/>
          </p:nvSpPr>
          <p:spPr>
            <a:xfrm>
              <a:off x="2482303" y="3515951"/>
              <a:ext cx="2452328" cy="623783"/>
            </a:xfrm>
            <a:prstGeom prst="roundRect">
              <a:avLst/>
            </a:prstGeom>
            <a:solidFill>
              <a:schemeClr val="accent4"/>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tx1"/>
                </a:solidFill>
              </a:endParaRPr>
            </a:p>
          </p:txBody>
        </p:sp>
        <p:sp>
          <p:nvSpPr>
            <p:cNvPr id="41" name="Text Placeholder 9"/>
            <p:cNvSpPr txBox="1">
              <a:spLocks/>
            </p:cNvSpPr>
            <p:nvPr/>
          </p:nvSpPr>
          <p:spPr>
            <a:xfrm>
              <a:off x="2720147" y="3474041"/>
              <a:ext cx="2309053" cy="711879"/>
            </a:xfrm>
            <a:prstGeom prst="roundRect">
              <a:avLst/>
            </a:prstGeom>
          </p:spPr>
          <p:txBody>
            <a:bodyPr vert="horz" lIns="88751" tIns="44375" rIns="88751" bIns="44375" rtlCol="0" anchor="ctr">
              <a:noAutofit/>
            </a:bodyPr>
            <a:lstStyle>
              <a:lvl1pPr marL="228600" indent="-228600" algn="l" defTabSz="457200" rtl="0" eaLnBrk="1" latinLnBrk="0" hangingPunct="1">
                <a:spcBef>
                  <a:spcPct val="20000"/>
                </a:spcBef>
                <a:buFont typeface="Arial"/>
                <a:buChar char="•"/>
                <a:tabLst/>
                <a:defRPr sz="2000" kern="1200">
                  <a:solidFill>
                    <a:srgbClr val="3C4652"/>
                  </a:solidFill>
                  <a:latin typeface="Arial"/>
                  <a:ea typeface="+mn-ea"/>
                  <a:cs typeface="Arial"/>
                </a:defRPr>
              </a:lvl1pPr>
              <a:lvl2pPr marL="742950" indent="-285750" algn="l" defTabSz="457200" rtl="0" eaLnBrk="1" latinLnBrk="0" hangingPunct="1">
                <a:spcBef>
                  <a:spcPct val="20000"/>
                </a:spcBef>
                <a:buFont typeface="Arial"/>
                <a:buChar char="–"/>
                <a:defRPr sz="1800" kern="1200">
                  <a:solidFill>
                    <a:srgbClr val="3C4652"/>
                  </a:solidFill>
                  <a:latin typeface="Arial"/>
                  <a:ea typeface="+mn-ea"/>
                  <a:cs typeface="Arial"/>
                </a:defRPr>
              </a:lvl2pPr>
              <a:lvl3pPr marL="1143000" indent="-228600" algn="l" defTabSz="457200" rtl="0" eaLnBrk="1" latinLnBrk="0" hangingPunct="1">
                <a:spcBef>
                  <a:spcPct val="20000"/>
                </a:spcBef>
                <a:buFont typeface="Arial"/>
                <a:buChar char="•"/>
                <a:defRPr sz="1600" kern="1200">
                  <a:solidFill>
                    <a:srgbClr val="3C4652"/>
                  </a:solidFill>
                  <a:latin typeface="Arial"/>
                  <a:ea typeface="+mn-ea"/>
                  <a:cs typeface="Arial"/>
                </a:defRPr>
              </a:lvl3pPr>
              <a:lvl4pPr marL="1600200" indent="-228600" algn="l" defTabSz="457200" rtl="0" eaLnBrk="1" latinLnBrk="0" hangingPunct="1">
                <a:spcBef>
                  <a:spcPct val="20000"/>
                </a:spcBef>
                <a:buFont typeface="Arial"/>
                <a:buChar char="–"/>
                <a:defRPr sz="1400" kern="1200">
                  <a:solidFill>
                    <a:srgbClr val="3C4652"/>
                  </a:solidFill>
                  <a:latin typeface="Arial"/>
                  <a:ea typeface="+mn-ea"/>
                  <a:cs typeface="Arial"/>
                </a:defRPr>
              </a:lvl4pPr>
              <a:lvl5pPr marL="2057400" indent="-228600" algn="l" defTabSz="457200" rtl="0" eaLnBrk="1" latinLnBrk="0" hangingPunct="1">
                <a:spcBef>
                  <a:spcPct val="20000"/>
                </a:spcBef>
                <a:buFont typeface="Arial"/>
                <a:buChar char="»"/>
                <a:defRPr sz="1400" kern="1200">
                  <a:solidFill>
                    <a:srgbClr val="3C4652"/>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656980" indent="0">
                <a:buNone/>
              </a:pPr>
              <a:r>
                <a:rPr lang="en-US" b="1" dirty="0">
                  <a:solidFill>
                    <a:schemeClr val="bg1"/>
                  </a:solidFill>
                  <a:latin typeface="+mn-lt"/>
                </a:rPr>
                <a:t>Plan</a:t>
              </a:r>
            </a:p>
          </p:txBody>
        </p:sp>
        <p:sp>
          <p:nvSpPr>
            <p:cNvPr id="42" name="Arc 41"/>
            <p:cNvSpPr/>
            <p:nvPr/>
          </p:nvSpPr>
          <p:spPr>
            <a:xfrm>
              <a:off x="889141" y="1749316"/>
              <a:ext cx="4140059" cy="4144061"/>
            </a:xfrm>
            <a:prstGeom prst="arc">
              <a:avLst>
                <a:gd name="adj1" fmla="val 8773299"/>
                <a:gd name="adj2" fmla="val 12562059"/>
              </a:avLst>
            </a:prstGeom>
            <a:ln w="12700">
              <a:solidFill>
                <a:schemeClr val="accent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9" dirty="0"/>
            </a:p>
          </p:txBody>
        </p:sp>
        <p:sp>
          <p:nvSpPr>
            <p:cNvPr id="43" name="Rounded Rectangle 42"/>
            <p:cNvSpPr/>
            <p:nvPr/>
          </p:nvSpPr>
          <p:spPr>
            <a:xfrm>
              <a:off x="1072666" y="2034299"/>
              <a:ext cx="2478664" cy="989547"/>
            </a:xfrm>
            <a:prstGeom prst="roundRect">
              <a:avLst/>
            </a:prstGeom>
            <a:solidFill>
              <a:schemeClr val="accent1"/>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Size and Complexity</a:t>
              </a:r>
              <a:endParaRPr lang="en-US" sz="2000" b="1" dirty="0">
                <a:solidFill>
                  <a:schemeClr val="bg1"/>
                </a:solidFill>
                <a:latin typeface="Arial Black" panose="020B0A04020102020204" pitchFamily="34" charset="0"/>
                <a:cs typeface="Arial" panose="020B0604020202020204" pitchFamily="34" charset="0"/>
              </a:endParaRPr>
            </a:p>
          </p:txBody>
        </p:sp>
        <p:sp>
          <p:nvSpPr>
            <p:cNvPr id="44" name="Rounded Rectangle 43"/>
            <p:cNvSpPr/>
            <p:nvPr/>
          </p:nvSpPr>
          <p:spPr>
            <a:xfrm>
              <a:off x="241483" y="3329704"/>
              <a:ext cx="2478664" cy="989547"/>
            </a:xfrm>
            <a:prstGeom prst="roundRect">
              <a:avLst/>
            </a:prstGeom>
            <a:solidFill>
              <a:schemeClr val="accent1"/>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Service Requirements </a:t>
              </a:r>
              <a:endParaRPr lang="en-US" sz="2000" b="1" dirty="0">
                <a:solidFill>
                  <a:schemeClr val="bg1"/>
                </a:solidFill>
                <a:latin typeface="Arial Black" panose="020B0A04020102020204" pitchFamily="34" charset="0"/>
                <a:cs typeface="Arial" panose="020B0604020202020204" pitchFamily="34" charset="0"/>
              </a:endParaRPr>
            </a:p>
          </p:txBody>
        </p:sp>
        <p:sp>
          <p:nvSpPr>
            <p:cNvPr id="45" name="Rounded Rectangle 44"/>
            <p:cNvSpPr/>
            <p:nvPr/>
          </p:nvSpPr>
          <p:spPr>
            <a:xfrm>
              <a:off x="1072429" y="4626866"/>
              <a:ext cx="2478664" cy="989547"/>
            </a:xfrm>
            <a:prstGeom prst="roundRect">
              <a:avLst/>
            </a:prstGeom>
            <a:solidFill>
              <a:schemeClr val="accent1"/>
            </a:solidFill>
            <a:ln w="19050">
              <a:no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bg1"/>
                  </a:solidFill>
                </a:rPr>
                <a:t>Investment Needs</a:t>
              </a:r>
            </a:p>
          </p:txBody>
        </p:sp>
      </p:grpSp>
    </p:spTree>
    <p:extLst>
      <p:ext uri="{BB962C8B-B14F-4D97-AF65-F5344CB8AC3E}">
        <p14:creationId xmlns:p14="http://schemas.microsoft.com/office/powerpoint/2010/main" val="119290919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p:cNvSpPr>
            <a:spLocks noGrp="1"/>
          </p:cNvSpPr>
          <p:nvPr>
            <p:ph type="title"/>
          </p:nvPr>
        </p:nvSpPr>
        <p:spPr/>
        <p:txBody>
          <a:bodyPr/>
          <a:lstStyle/>
          <a:p>
            <a:r>
              <a:rPr lang="en-US" dirty="0">
                <a:solidFill>
                  <a:schemeClr val="accent5">
                    <a:lumMod val="75000"/>
                  </a:schemeClr>
                </a:solidFill>
              </a:rPr>
              <a:t>Benchmarking Approaches</a:t>
            </a:r>
          </a:p>
        </p:txBody>
      </p:sp>
      <p:sp>
        <p:nvSpPr>
          <p:cNvPr id="70" name="Text Placeholder 69"/>
          <p:cNvSpPr>
            <a:spLocks noGrp="1"/>
          </p:cNvSpPr>
          <p:nvPr>
            <p:ph sz="quarter" idx="1"/>
          </p:nvPr>
        </p:nvSpPr>
        <p:spPr>
          <a:xfrm>
            <a:off x="457200" y="1371600"/>
            <a:ext cx="8534400" cy="1675061"/>
          </a:xfrm>
        </p:spPr>
        <p:txBody>
          <a:bodyPr>
            <a:noAutofit/>
          </a:bodyPr>
          <a:lstStyle/>
          <a:p>
            <a:pPr marL="0" indent="0">
              <a:spcAft>
                <a:spcPts val="600"/>
              </a:spcAft>
              <a:buNone/>
              <a:defRPr/>
            </a:pPr>
            <a:r>
              <a:rPr lang="en-US" sz="1800" b="1" dirty="0">
                <a:solidFill>
                  <a:srgbClr val="D86126"/>
                </a:solidFill>
                <a:cs typeface="Arial" panose="020B0604020202020204" pitchFamily="34" charset="0"/>
              </a:rPr>
              <a:t>Average-fee benchmarking </a:t>
            </a:r>
            <a:r>
              <a:rPr lang="en-US" sz="1800" dirty="0">
                <a:cs typeface="Arial" panose="020B0604020202020204" pitchFamily="34" charset="0"/>
              </a:rPr>
              <a:t>is based on </a:t>
            </a:r>
            <a:r>
              <a:rPr lang="en-US" sz="1800" b="1" i="1" dirty="0">
                <a:solidFill>
                  <a:srgbClr val="D86126"/>
                </a:solidFill>
                <a:cs typeface="Arial" panose="020B0604020202020204" pitchFamily="34" charset="0"/>
              </a:rPr>
              <a:t>average</a:t>
            </a:r>
            <a:r>
              <a:rPr lang="en-US" sz="1800" dirty="0">
                <a:solidFill>
                  <a:schemeClr val="accent5"/>
                </a:solidFill>
                <a:cs typeface="Arial" panose="020B0604020202020204" pitchFamily="34" charset="0"/>
              </a:rPr>
              <a:t> </a:t>
            </a:r>
            <a:r>
              <a:rPr lang="en-US" sz="1800" dirty="0">
                <a:cs typeface="Arial" panose="020B0604020202020204" pitchFamily="34" charset="0"/>
              </a:rPr>
              <a:t>plan design and </a:t>
            </a:r>
            <a:r>
              <a:rPr lang="en-US" sz="1800" i="1" dirty="0">
                <a:solidFill>
                  <a:srgbClr val="D86126"/>
                </a:solidFill>
                <a:cs typeface="Arial" panose="020B0604020202020204" pitchFamily="34" charset="0"/>
              </a:rPr>
              <a:t>average</a:t>
            </a:r>
            <a:r>
              <a:rPr lang="en-US" sz="1800" dirty="0">
                <a:solidFill>
                  <a:schemeClr val="accent5"/>
                </a:solidFill>
                <a:cs typeface="Arial" panose="020B0604020202020204" pitchFamily="34" charset="0"/>
              </a:rPr>
              <a:t> </a:t>
            </a:r>
            <a:r>
              <a:rPr lang="en-US" sz="1800" dirty="0">
                <a:cs typeface="Arial" panose="020B0604020202020204" pitchFamily="34" charset="0"/>
              </a:rPr>
              <a:t>demographics.</a:t>
            </a:r>
          </a:p>
          <a:p>
            <a:pPr marL="0" indent="0">
              <a:spcAft>
                <a:spcPts val="600"/>
              </a:spcAft>
              <a:buNone/>
              <a:defRPr/>
            </a:pPr>
            <a:r>
              <a:rPr lang="en-US" sz="1800" dirty="0">
                <a:cs typeface="Arial" panose="020B0604020202020204" pitchFamily="34" charset="0"/>
              </a:rPr>
              <a:t>Versus</a:t>
            </a:r>
          </a:p>
          <a:p>
            <a:pPr marL="0" indent="0">
              <a:spcAft>
                <a:spcPts val="600"/>
              </a:spcAft>
              <a:buNone/>
              <a:defRPr/>
            </a:pPr>
            <a:r>
              <a:rPr lang="en-US" sz="1800" b="1" dirty="0">
                <a:solidFill>
                  <a:srgbClr val="008000"/>
                </a:solidFill>
                <a:cs typeface="Arial" panose="020B0604020202020204" pitchFamily="34" charset="0"/>
              </a:rPr>
              <a:t>Live-bid (real-time) benchmarking </a:t>
            </a:r>
            <a:r>
              <a:rPr lang="en-US" sz="1800" dirty="0">
                <a:cs typeface="Arial" panose="020B0604020202020204" pitchFamily="34" charset="0"/>
              </a:rPr>
              <a:t>is based on </a:t>
            </a:r>
            <a:r>
              <a:rPr lang="en-US" sz="1800" b="1" i="1" u="sng" dirty="0">
                <a:solidFill>
                  <a:srgbClr val="008000"/>
                </a:solidFill>
                <a:cs typeface="Arial" panose="020B0604020202020204" pitchFamily="34" charset="0"/>
              </a:rPr>
              <a:t>your</a:t>
            </a:r>
            <a:r>
              <a:rPr lang="en-US" sz="1800" dirty="0">
                <a:solidFill>
                  <a:schemeClr val="accent1"/>
                </a:solidFill>
                <a:cs typeface="Arial" panose="020B0604020202020204" pitchFamily="34" charset="0"/>
              </a:rPr>
              <a:t> </a:t>
            </a:r>
            <a:r>
              <a:rPr lang="en-US" sz="1800" dirty="0">
                <a:cs typeface="Arial" panose="020B0604020202020204" pitchFamily="34" charset="0"/>
              </a:rPr>
              <a:t>plan design and </a:t>
            </a:r>
            <a:r>
              <a:rPr lang="en-US" sz="1800" b="1" i="1" u="sng" dirty="0">
                <a:solidFill>
                  <a:srgbClr val="008000"/>
                </a:solidFill>
                <a:cs typeface="Arial" panose="020B0604020202020204" pitchFamily="34" charset="0"/>
              </a:rPr>
              <a:t>your</a:t>
            </a:r>
            <a:r>
              <a:rPr lang="en-US" sz="1800" dirty="0">
                <a:cs typeface="Arial" panose="020B0604020202020204" pitchFamily="34" charset="0"/>
              </a:rPr>
              <a:t> demographics.</a:t>
            </a:r>
          </a:p>
        </p:txBody>
      </p:sp>
      <p:grpSp>
        <p:nvGrpSpPr>
          <p:cNvPr id="61" name="Group 60"/>
          <p:cNvGrpSpPr/>
          <p:nvPr/>
        </p:nvGrpSpPr>
        <p:grpSpPr>
          <a:xfrm>
            <a:off x="739588" y="3063874"/>
            <a:ext cx="7044578" cy="2574926"/>
            <a:chOff x="739588" y="3063874"/>
            <a:chExt cx="7044578" cy="2574926"/>
          </a:xfrm>
        </p:grpSpPr>
        <p:sp>
          <p:nvSpPr>
            <p:cNvPr id="5" name="Freeform 4"/>
            <p:cNvSpPr/>
            <p:nvPr/>
          </p:nvSpPr>
          <p:spPr>
            <a:xfrm>
              <a:off x="1755023" y="3164788"/>
              <a:ext cx="5596885" cy="2174789"/>
            </a:xfrm>
            <a:custGeom>
              <a:avLst/>
              <a:gdLst>
                <a:gd name="connsiteX0" fmla="*/ 0 w 5766487"/>
                <a:gd name="connsiteY0" fmla="*/ 0 h 2174789"/>
                <a:gd name="connsiteX1" fmla="*/ 0 w 5766487"/>
                <a:gd name="connsiteY1" fmla="*/ 609600 h 2174789"/>
                <a:gd name="connsiteX2" fmla="*/ 5494638 w 5766487"/>
                <a:gd name="connsiteY2" fmla="*/ 2174789 h 2174789"/>
                <a:gd name="connsiteX3" fmla="*/ 5766487 w 5766487"/>
                <a:gd name="connsiteY3" fmla="*/ 2158313 h 2174789"/>
                <a:gd name="connsiteX4" fmla="*/ 0 w 5766487"/>
                <a:gd name="connsiteY4" fmla="*/ 0 h 21747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6487" h="2174789">
                  <a:moveTo>
                    <a:pt x="0" y="0"/>
                  </a:moveTo>
                  <a:lnTo>
                    <a:pt x="0" y="609600"/>
                  </a:lnTo>
                  <a:lnTo>
                    <a:pt x="5494638" y="2174789"/>
                  </a:lnTo>
                  <a:lnTo>
                    <a:pt x="5766487" y="2158313"/>
                  </a:lnTo>
                  <a:lnTo>
                    <a:pt x="0" y="0"/>
                  </a:ln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9896" tIns="44948" rIns="89896" bIns="44948" rtlCol="0" anchor="ctr"/>
            <a:lstStyle/>
            <a:p>
              <a:pPr algn="ctr"/>
              <a:endParaRPr lang="en-US" dirty="0"/>
            </a:p>
          </p:txBody>
        </p:sp>
        <p:sp>
          <p:nvSpPr>
            <p:cNvPr id="19" name="TextBox 18"/>
            <p:cNvSpPr txBox="1"/>
            <p:nvPr/>
          </p:nvSpPr>
          <p:spPr>
            <a:xfrm>
              <a:off x="739588" y="4200126"/>
              <a:ext cx="665629" cy="267297"/>
            </a:xfrm>
            <a:prstGeom prst="rect">
              <a:avLst/>
            </a:prstGeom>
            <a:noFill/>
          </p:spPr>
          <p:txBody>
            <a:bodyPr wrap="square" lIns="89896" tIns="44948" rIns="89896" bIns="44948" rtlCol="0">
              <a:spAutoFit/>
            </a:bodyPr>
            <a:lstStyle/>
            <a:p>
              <a:pPr lvl="0"/>
              <a:r>
                <a:rPr lang="en-US" sz="1147" b="1" cap="all" dirty="0">
                  <a:latin typeface="Arial" panose="020B0604020202020204" pitchFamily="34" charset="0"/>
                  <a:cs typeface="Arial" panose="020B0604020202020204" pitchFamily="34" charset="0"/>
                </a:rPr>
                <a:t>fees</a:t>
              </a:r>
            </a:p>
          </p:txBody>
        </p:sp>
        <p:sp>
          <p:nvSpPr>
            <p:cNvPr id="20" name="TextBox 19"/>
            <p:cNvSpPr txBox="1">
              <a:spLocks/>
            </p:cNvSpPr>
            <p:nvPr/>
          </p:nvSpPr>
          <p:spPr>
            <a:xfrm>
              <a:off x="2070848" y="4050703"/>
              <a:ext cx="1790396" cy="308077"/>
            </a:xfrm>
            <a:prstGeom prst="rect">
              <a:avLst/>
            </a:prstGeom>
            <a:noFill/>
          </p:spPr>
          <p:txBody>
            <a:bodyPr wrap="square" lIns="89896" tIns="44948" rIns="89896" bIns="44948" rtlCol="0">
              <a:spAutoFit/>
            </a:bodyPr>
            <a:lstStyle/>
            <a:p>
              <a:pPr lvl="0"/>
              <a:r>
                <a:rPr lang="en-US" sz="1412" b="1" dirty="0">
                  <a:solidFill>
                    <a:schemeClr val="accent1"/>
                  </a:solidFill>
                  <a:latin typeface="Arial" panose="020B0604020202020204" pitchFamily="34" charset="0"/>
                  <a:cs typeface="Arial" panose="020B0604020202020204" pitchFamily="34" charset="0"/>
                </a:rPr>
                <a:t>Live Bid</a:t>
              </a:r>
            </a:p>
          </p:txBody>
        </p:sp>
        <p:sp>
          <p:nvSpPr>
            <p:cNvPr id="21" name="TextBox 20"/>
            <p:cNvSpPr txBox="1"/>
            <p:nvPr/>
          </p:nvSpPr>
          <p:spPr>
            <a:xfrm>
              <a:off x="4067737" y="5371503"/>
              <a:ext cx="1257301" cy="267297"/>
            </a:xfrm>
            <a:prstGeom prst="rect">
              <a:avLst/>
            </a:prstGeom>
            <a:noFill/>
          </p:spPr>
          <p:txBody>
            <a:bodyPr wrap="square" lIns="89896" tIns="44948" rIns="89896" bIns="44948" rtlCol="0">
              <a:spAutoFit/>
            </a:bodyPr>
            <a:lstStyle/>
            <a:p>
              <a:pPr lvl="0" algn="r"/>
              <a:r>
                <a:rPr lang="en-US" sz="1147" b="1" cap="all" dirty="0">
                  <a:latin typeface="Arial" panose="020B0604020202020204" pitchFamily="34" charset="0"/>
                  <a:cs typeface="Arial" panose="020B0604020202020204" pitchFamily="34" charset="0"/>
                </a:rPr>
                <a:t>plan assets</a:t>
              </a:r>
            </a:p>
          </p:txBody>
        </p:sp>
        <p:cxnSp>
          <p:nvCxnSpPr>
            <p:cNvPr id="22" name="Straight Connector 21"/>
            <p:cNvCxnSpPr/>
            <p:nvPr/>
          </p:nvCxnSpPr>
          <p:spPr bwMode="auto">
            <a:xfrm>
              <a:off x="1763778" y="3734327"/>
              <a:ext cx="5251076" cy="1600200"/>
            </a:xfrm>
            <a:prstGeom prst="line">
              <a:avLst/>
            </a:prstGeom>
            <a:solidFill>
              <a:srgbClr val="000000"/>
            </a:solidFill>
            <a:ln w="57150" cap="flat" cmpd="sng" algn="ctr">
              <a:solidFill>
                <a:srgbClr val="008000"/>
              </a:solidFill>
              <a:prstDash val="solid"/>
              <a:round/>
              <a:headEnd type="oval" w="med" len="med"/>
              <a:tailEnd type="oval" w="med" len="med"/>
            </a:ln>
            <a:effectLst/>
          </p:spPr>
        </p:cxnSp>
        <p:cxnSp>
          <p:nvCxnSpPr>
            <p:cNvPr id="23" name="Straight Connector 22"/>
            <p:cNvCxnSpPr/>
            <p:nvPr/>
          </p:nvCxnSpPr>
          <p:spPr bwMode="auto">
            <a:xfrm>
              <a:off x="1763777" y="3200927"/>
              <a:ext cx="5620871" cy="2133600"/>
            </a:xfrm>
            <a:prstGeom prst="line">
              <a:avLst/>
            </a:prstGeom>
            <a:solidFill>
              <a:srgbClr val="000000"/>
            </a:solidFill>
            <a:ln w="57150" cap="flat" cmpd="sng" algn="ctr">
              <a:solidFill>
                <a:srgbClr val="D86126"/>
              </a:solidFill>
              <a:prstDash val="solid"/>
              <a:round/>
              <a:headEnd type="oval" w="med" len="med"/>
              <a:tailEnd type="oval" w="med" len="med"/>
            </a:ln>
            <a:effectLst/>
          </p:spPr>
        </p:cxnSp>
        <p:sp>
          <p:nvSpPr>
            <p:cNvPr id="24" name="TextBox 23"/>
            <p:cNvSpPr txBox="1">
              <a:spLocks/>
            </p:cNvSpPr>
            <p:nvPr/>
          </p:nvSpPr>
          <p:spPr>
            <a:xfrm>
              <a:off x="3919819" y="3745903"/>
              <a:ext cx="1790396" cy="308077"/>
            </a:xfrm>
            <a:prstGeom prst="rect">
              <a:avLst/>
            </a:prstGeom>
            <a:noFill/>
          </p:spPr>
          <p:txBody>
            <a:bodyPr wrap="square" lIns="89896" tIns="44948" rIns="89896" bIns="44948" rtlCol="0">
              <a:spAutoFit/>
            </a:bodyPr>
            <a:lstStyle/>
            <a:p>
              <a:pPr lvl="0"/>
              <a:r>
                <a:rPr lang="en-US" sz="1412" b="1" dirty="0">
                  <a:solidFill>
                    <a:srgbClr val="D86126"/>
                  </a:solidFill>
                  <a:latin typeface="Arial" panose="020B0604020202020204" pitchFamily="34" charset="0"/>
                  <a:cs typeface="Arial" panose="020B0604020202020204" pitchFamily="34" charset="0"/>
                </a:rPr>
                <a:t>Average</a:t>
              </a:r>
            </a:p>
          </p:txBody>
        </p:sp>
        <p:cxnSp>
          <p:nvCxnSpPr>
            <p:cNvPr id="25" name="Straight Connector 24"/>
            <p:cNvCxnSpPr/>
            <p:nvPr/>
          </p:nvCxnSpPr>
          <p:spPr bwMode="auto">
            <a:xfrm>
              <a:off x="1479177" y="5330546"/>
              <a:ext cx="6138582" cy="1588"/>
            </a:xfrm>
            <a:prstGeom prst="line">
              <a:avLst/>
            </a:prstGeom>
            <a:solidFill>
              <a:srgbClr val="000000"/>
            </a:solidFill>
            <a:ln w="57150" cap="flat" cmpd="sng" algn="ctr">
              <a:solidFill>
                <a:schemeClr val="tx1"/>
              </a:solidFill>
              <a:prstDash val="solid"/>
              <a:round/>
              <a:headEnd type="none" w="med" len="med"/>
              <a:tailEnd type="stealth" w="med" len="med"/>
            </a:ln>
            <a:effectLst/>
          </p:spPr>
        </p:cxnSp>
        <p:cxnSp>
          <p:nvCxnSpPr>
            <p:cNvPr id="26" name="Straight Connector 25"/>
            <p:cNvCxnSpPr/>
            <p:nvPr/>
          </p:nvCxnSpPr>
          <p:spPr bwMode="auto">
            <a:xfrm rot="5400000" flipH="1" flipV="1">
              <a:off x="337986" y="4203523"/>
              <a:ext cx="2280840" cy="1541"/>
            </a:xfrm>
            <a:prstGeom prst="line">
              <a:avLst/>
            </a:prstGeom>
            <a:solidFill>
              <a:srgbClr val="000000"/>
            </a:solidFill>
            <a:ln w="57150" cap="flat" cmpd="sng" algn="ctr">
              <a:solidFill>
                <a:schemeClr val="tx1"/>
              </a:solidFill>
              <a:prstDash val="solid"/>
              <a:round/>
              <a:headEnd type="none" w="med" len="med"/>
              <a:tailEnd type="stealth" w="med" len="med"/>
            </a:ln>
            <a:effectLst/>
          </p:spPr>
        </p:cxnSp>
        <p:grpSp>
          <p:nvGrpSpPr>
            <p:cNvPr id="6" name="Group 26"/>
            <p:cNvGrpSpPr/>
            <p:nvPr/>
          </p:nvGrpSpPr>
          <p:grpSpPr>
            <a:xfrm>
              <a:off x="1773470" y="5247479"/>
              <a:ext cx="2073930" cy="139700"/>
              <a:chOff x="2055812" y="5384800"/>
              <a:chExt cx="2136776" cy="139700"/>
            </a:xfrm>
          </p:grpSpPr>
          <p:grpSp>
            <p:nvGrpSpPr>
              <p:cNvPr id="7" name="Group 35"/>
              <p:cNvGrpSpPr/>
              <p:nvPr/>
            </p:nvGrpSpPr>
            <p:grpSpPr>
              <a:xfrm>
                <a:off x="2055812" y="5386388"/>
                <a:ext cx="915988" cy="138112"/>
                <a:chOff x="2055812" y="5348288"/>
                <a:chExt cx="915988" cy="240506"/>
              </a:xfrm>
            </p:grpSpPr>
            <p:cxnSp>
              <p:nvCxnSpPr>
                <p:cNvPr id="66" name="Straight Connector 65"/>
                <p:cNvCxnSpPr/>
                <p:nvPr/>
              </p:nvCxnSpPr>
              <p:spPr bwMode="auto">
                <a:xfrm rot="5400000" flipH="1" flipV="1">
                  <a:off x="1942703" y="54613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7" name="Straight Connector 66"/>
                <p:cNvCxnSpPr/>
                <p:nvPr/>
              </p:nvCxnSpPr>
              <p:spPr bwMode="auto">
                <a:xfrm rot="5400000" flipH="1" flipV="1">
                  <a:off x="22475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8" name="Straight Connector 67"/>
                <p:cNvCxnSpPr/>
                <p:nvPr/>
              </p:nvCxnSpPr>
              <p:spPr bwMode="auto">
                <a:xfrm rot="5400000" flipH="1" flipV="1">
                  <a:off x="2552303" y="54740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9" name="Straight Connector 68"/>
                <p:cNvCxnSpPr/>
                <p:nvPr/>
              </p:nvCxnSpPr>
              <p:spPr bwMode="auto">
                <a:xfrm rot="5400000" flipH="1" flipV="1">
                  <a:off x="28571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grpSp>
          <p:grpSp>
            <p:nvGrpSpPr>
              <p:cNvPr id="8" name="Group 36"/>
              <p:cNvGrpSpPr/>
              <p:nvPr/>
            </p:nvGrpSpPr>
            <p:grpSpPr>
              <a:xfrm>
                <a:off x="3276600" y="5384800"/>
                <a:ext cx="915988" cy="138112"/>
                <a:chOff x="2055812" y="5348288"/>
                <a:chExt cx="915988" cy="240506"/>
              </a:xfrm>
            </p:grpSpPr>
            <p:cxnSp>
              <p:nvCxnSpPr>
                <p:cNvPr id="62" name="Straight Connector 61"/>
                <p:cNvCxnSpPr/>
                <p:nvPr/>
              </p:nvCxnSpPr>
              <p:spPr bwMode="auto">
                <a:xfrm rot="5400000" flipH="1" flipV="1">
                  <a:off x="1942703" y="54613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3" name="Straight Connector 62"/>
                <p:cNvCxnSpPr/>
                <p:nvPr/>
              </p:nvCxnSpPr>
              <p:spPr bwMode="auto">
                <a:xfrm rot="5400000" flipH="1" flipV="1">
                  <a:off x="22475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4" name="Straight Connector 63"/>
                <p:cNvCxnSpPr/>
                <p:nvPr/>
              </p:nvCxnSpPr>
              <p:spPr bwMode="auto">
                <a:xfrm rot="5400000" flipH="1" flipV="1">
                  <a:off x="2552303" y="54740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65" name="Straight Connector 64"/>
                <p:cNvCxnSpPr/>
                <p:nvPr/>
              </p:nvCxnSpPr>
              <p:spPr bwMode="auto">
                <a:xfrm rot="5400000" flipH="1" flipV="1">
                  <a:off x="28571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grpSp>
        </p:grpSp>
        <p:grpSp>
          <p:nvGrpSpPr>
            <p:cNvPr id="9" name="Group 27"/>
            <p:cNvGrpSpPr/>
            <p:nvPr/>
          </p:nvGrpSpPr>
          <p:grpSpPr>
            <a:xfrm>
              <a:off x="4141694" y="5247479"/>
              <a:ext cx="2073930" cy="139700"/>
              <a:chOff x="2055812" y="5384800"/>
              <a:chExt cx="2136776" cy="139700"/>
            </a:xfrm>
          </p:grpSpPr>
          <p:grpSp>
            <p:nvGrpSpPr>
              <p:cNvPr id="10" name="Group 35"/>
              <p:cNvGrpSpPr/>
              <p:nvPr/>
            </p:nvGrpSpPr>
            <p:grpSpPr>
              <a:xfrm>
                <a:off x="2055812" y="5386388"/>
                <a:ext cx="915988" cy="138112"/>
                <a:chOff x="2055812" y="5348288"/>
                <a:chExt cx="915988" cy="240506"/>
              </a:xfrm>
            </p:grpSpPr>
            <p:cxnSp>
              <p:nvCxnSpPr>
                <p:cNvPr id="56" name="Straight Connector 55"/>
                <p:cNvCxnSpPr/>
                <p:nvPr/>
              </p:nvCxnSpPr>
              <p:spPr bwMode="auto">
                <a:xfrm rot="5400000" flipH="1" flipV="1">
                  <a:off x="1942703" y="54613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7" name="Straight Connector 56"/>
                <p:cNvCxnSpPr/>
                <p:nvPr/>
              </p:nvCxnSpPr>
              <p:spPr bwMode="auto">
                <a:xfrm rot="5400000" flipH="1" flipV="1">
                  <a:off x="22475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8" name="Straight Connector 57"/>
                <p:cNvCxnSpPr/>
                <p:nvPr/>
              </p:nvCxnSpPr>
              <p:spPr bwMode="auto">
                <a:xfrm rot="5400000" flipH="1" flipV="1">
                  <a:off x="2552303" y="54740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9" name="Straight Connector 58"/>
                <p:cNvCxnSpPr/>
                <p:nvPr/>
              </p:nvCxnSpPr>
              <p:spPr bwMode="auto">
                <a:xfrm rot="5400000" flipH="1" flipV="1">
                  <a:off x="28571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grpSp>
          <p:grpSp>
            <p:nvGrpSpPr>
              <p:cNvPr id="11" name="Group 36"/>
              <p:cNvGrpSpPr/>
              <p:nvPr/>
            </p:nvGrpSpPr>
            <p:grpSpPr>
              <a:xfrm>
                <a:off x="3276600" y="5384800"/>
                <a:ext cx="915988" cy="138112"/>
                <a:chOff x="2055812" y="5348288"/>
                <a:chExt cx="915988" cy="240506"/>
              </a:xfrm>
            </p:grpSpPr>
            <p:cxnSp>
              <p:nvCxnSpPr>
                <p:cNvPr id="52" name="Straight Connector 51"/>
                <p:cNvCxnSpPr/>
                <p:nvPr/>
              </p:nvCxnSpPr>
              <p:spPr bwMode="auto">
                <a:xfrm rot="5400000" flipH="1" flipV="1">
                  <a:off x="1942703" y="54613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3" name="Straight Connector 52"/>
                <p:cNvCxnSpPr/>
                <p:nvPr/>
              </p:nvCxnSpPr>
              <p:spPr bwMode="auto">
                <a:xfrm rot="5400000" flipH="1" flipV="1">
                  <a:off x="22475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4" name="Straight Connector 53"/>
                <p:cNvCxnSpPr/>
                <p:nvPr/>
              </p:nvCxnSpPr>
              <p:spPr bwMode="auto">
                <a:xfrm rot="5400000" flipH="1" flipV="1">
                  <a:off x="2552303" y="54740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55" name="Straight Connector 54"/>
                <p:cNvCxnSpPr/>
                <p:nvPr/>
              </p:nvCxnSpPr>
              <p:spPr bwMode="auto">
                <a:xfrm rot="5400000" flipH="1" flipV="1">
                  <a:off x="28571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grpSp>
        </p:grpSp>
        <p:grpSp>
          <p:nvGrpSpPr>
            <p:cNvPr id="12" name="Group 35"/>
            <p:cNvGrpSpPr/>
            <p:nvPr/>
          </p:nvGrpSpPr>
          <p:grpSpPr>
            <a:xfrm rot="16200000">
              <a:off x="1015790" y="4522436"/>
              <a:ext cx="915988" cy="134050"/>
              <a:chOff x="2055812" y="5348288"/>
              <a:chExt cx="915988" cy="240506"/>
            </a:xfrm>
          </p:grpSpPr>
          <p:cxnSp>
            <p:nvCxnSpPr>
              <p:cNvPr id="41" name="Straight Connector 40"/>
              <p:cNvCxnSpPr/>
              <p:nvPr/>
            </p:nvCxnSpPr>
            <p:spPr bwMode="auto">
              <a:xfrm rot="5400000" flipH="1" flipV="1">
                <a:off x="1942703" y="5461397"/>
                <a:ext cx="227806"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cxnSp>
            <p:nvCxnSpPr>
              <p:cNvPr id="42" name="Straight Connector 41"/>
              <p:cNvCxnSpPr/>
              <p:nvPr/>
            </p:nvCxnSpPr>
            <p:spPr bwMode="auto">
              <a:xfrm rot="5400000" flipH="1" flipV="1">
                <a:off x="2247503" y="5472509"/>
                <a:ext cx="227806"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cxnSp>
            <p:nvCxnSpPr>
              <p:cNvPr id="43" name="Straight Connector 42"/>
              <p:cNvCxnSpPr/>
              <p:nvPr/>
            </p:nvCxnSpPr>
            <p:spPr bwMode="auto">
              <a:xfrm rot="5400000" flipH="1" flipV="1">
                <a:off x="2552303" y="5474097"/>
                <a:ext cx="227806"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cxnSp>
            <p:nvCxnSpPr>
              <p:cNvPr id="44" name="Straight Connector 43"/>
              <p:cNvCxnSpPr/>
              <p:nvPr/>
            </p:nvCxnSpPr>
            <p:spPr bwMode="auto">
              <a:xfrm rot="5400000" flipH="1" flipV="1">
                <a:off x="2857103" y="5472509"/>
                <a:ext cx="227806"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grpSp>
        <p:cxnSp>
          <p:nvCxnSpPr>
            <p:cNvPr id="30" name="Straight Connector 29"/>
            <p:cNvCxnSpPr/>
            <p:nvPr/>
          </p:nvCxnSpPr>
          <p:spPr bwMode="auto">
            <a:xfrm flipH="1" flipV="1">
              <a:off x="1405219" y="3825079"/>
              <a:ext cx="126971"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flipH="1" flipV="1">
              <a:off x="1411412" y="3520279"/>
              <a:ext cx="126971" cy="1588"/>
            </a:xfrm>
            <a:prstGeom prst="line">
              <a:avLst/>
            </a:prstGeom>
            <a:solidFill>
              <a:srgbClr val="000000"/>
            </a:solidFill>
            <a:ln w="12700" cap="flat" cmpd="sng" algn="ctr">
              <a:solidFill>
                <a:schemeClr val="tx1"/>
              </a:solidFill>
              <a:prstDash val="solid"/>
              <a:round/>
              <a:headEnd type="none" w="med" len="med"/>
              <a:tailEnd type="none" w="med" len="med"/>
            </a:ln>
            <a:effectLst/>
          </p:spPr>
        </p:cxnSp>
        <p:cxnSp>
          <p:nvCxnSpPr>
            <p:cNvPr id="32" name="Straight Connector 31"/>
            <p:cNvCxnSpPr/>
            <p:nvPr/>
          </p:nvCxnSpPr>
          <p:spPr bwMode="auto">
            <a:xfrm flipH="1" flipV="1">
              <a:off x="1412297" y="3215479"/>
              <a:ext cx="126971" cy="1588"/>
            </a:xfrm>
            <a:prstGeom prst="line">
              <a:avLst/>
            </a:prstGeom>
            <a:solidFill>
              <a:srgbClr val="000000"/>
            </a:solidFill>
            <a:ln w="3175" cap="flat" cmpd="sng" algn="ctr">
              <a:solidFill>
                <a:schemeClr val="tx1">
                  <a:lumMod val="50000"/>
                  <a:lumOff val="50000"/>
                </a:schemeClr>
              </a:solidFill>
              <a:prstDash val="solid"/>
              <a:round/>
              <a:headEnd type="none" w="med" len="med"/>
              <a:tailEnd type="none" w="med" len="med"/>
            </a:ln>
            <a:effectLst/>
          </p:spPr>
        </p:cxnSp>
        <p:grpSp>
          <p:nvGrpSpPr>
            <p:cNvPr id="13" name="Group 35"/>
            <p:cNvGrpSpPr/>
            <p:nvPr/>
          </p:nvGrpSpPr>
          <p:grpSpPr>
            <a:xfrm>
              <a:off x="6505294" y="5261768"/>
              <a:ext cx="889047" cy="138112"/>
              <a:chOff x="2055812" y="5348288"/>
              <a:chExt cx="915988" cy="240506"/>
            </a:xfrm>
          </p:grpSpPr>
          <p:cxnSp>
            <p:nvCxnSpPr>
              <p:cNvPr id="37" name="Straight Connector 36"/>
              <p:cNvCxnSpPr/>
              <p:nvPr/>
            </p:nvCxnSpPr>
            <p:spPr bwMode="auto">
              <a:xfrm rot="5400000" flipH="1" flipV="1">
                <a:off x="1942703" y="54613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38" name="Straight Connector 37"/>
              <p:cNvCxnSpPr/>
              <p:nvPr/>
            </p:nvCxnSpPr>
            <p:spPr bwMode="auto">
              <a:xfrm rot="5400000" flipH="1" flipV="1">
                <a:off x="22475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39" name="Straight Connector 38"/>
              <p:cNvCxnSpPr/>
              <p:nvPr/>
            </p:nvCxnSpPr>
            <p:spPr bwMode="auto">
              <a:xfrm rot="5400000" flipH="1" flipV="1">
                <a:off x="2552303" y="5474097"/>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cxnSp>
            <p:nvCxnSpPr>
              <p:cNvPr id="40" name="Straight Connector 39"/>
              <p:cNvCxnSpPr/>
              <p:nvPr/>
            </p:nvCxnSpPr>
            <p:spPr bwMode="auto">
              <a:xfrm rot="5400000" flipH="1" flipV="1">
                <a:off x="2857103" y="5472509"/>
                <a:ext cx="227806" cy="1588"/>
              </a:xfrm>
              <a:prstGeom prst="line">
                <a:avLst/>
              </a:prstGeom>
              <a:solidFill>
                <a:srgbClr val="000000"/>
              </a:solidFill>
              <a:ln w="19050" cap="flat" cmpd="sng" algn="ctr">
                <a:solidFill>
                  <a:schemeClr val="tx1"/>
                </a:solidFill>
                <a:prstDash val="solid"/>
                <a:round/>
                <a:headEnd type="none" w="med" len="med"/>
                <a:tailEnd type="none" w="med" len="med"/>
              </a:ln>
              <a:effectLst/>
            </p:spPr>
          </p:cxnSp>
        </p:grpSp>
        <p:grpSp>
          <p:nvGrpSpPr>
            <p:cNvPr id="14" name="Group 33"/>
            <p:cNvGrpSpPr/>
            <p:nvPr/>
          </p:nvGrpSpPr>
          <p:grpSpPr>
            <a:xfrm>
              <a:off x="4529978" y="3806029"/>
              <a:ext cx="3254188" cy="609600"/>
              <a:chOff x="4876800" y="3962400"/>
              <a:chExt cx="3352800" cy="609600"/>
            </a:xfrm>
          </p:grpSpPr>
          <p:sp>
            <p:nvSpPr>
              <p:cNvPr id="35" name="TextBox 34"/>
              <p:cNvSpPr txBox="1">
                <a:spLocks/>
              </p:cNvSpPr>
              <p:nvPr/>
            </p:nvSpPr>
            <p:spPr>
              <a:xfrm>
                <a:off x="6019800" y="3962400"/>
                <a:ext cx="2209800" cy="526939"/>
              </a:xfrm>
              <a:prstGeom prst="rect">
                <a:avLst/>
              </a:prstGeom>
              <a:noFill/>
            </p:spPr>
            <p:txBody>
              <a:bodyPr wrap="square" rtlCol="0">
                <a:spAutoFit/>
              </a:bodyPr>
              <a:lstStyle/>
              <a:p>
                <a:pPr lvl="0"/>
                <a:r>
                  <a:rPr lang="en-US" sz="1412" b="1" dirty="0">
                    <a:latin typeface="Arial" panose="020B0604020202020204" pitchFamily="34" charset="0"/>
                    <a:cs typeface="Arial" panose="020B0604020202020204" pitchFamily="34" charset="0"/>
                  </a:rPr>
                  <a:t>Represents 25 to 40% of plan costs</a:t>
                </a:r>
              </a:p>
            </p:txBody>
          </p:sp>
          <p:cxnSp>
            <p:nvCxnSpPr>
              <p:cNvPr id="36" name="Straight Connector 35"/>
              <p:cNvCxnSpPr/>
              <p:nvPr/>
            </p:nvCxnSpPr>
            <p:spPr bwMode="auto">
              <a:xfrm rot="10800000" flipV="1">
                <a:off x="4876800" y="4185840"/>
                <a:ext cx="1143000" cy="386160"/>
              </a:xfrm>
              <a:prstGeom prst="line">
                <a:avLst/>
              </a:prstGeom>
              <a:solidFill>
                <a:srgbClr val="000000"/>
              </a:solidFill>
              <a:ln w="57150" cap="flat" cmpd="sng" algn="ctr">
                <a:solidFill>
                  <a:schemeClr val="tx1"/>
                </a:solidFill>
                <a:prstDash val="solid"/>
                <a:round/>
                <a:headEnd type="none" w="med" len="med"/>
                <a:tailEnd type="oval" w="med" len="med"/>
              </a:ln>
              <a:effectLst/>
            </p:spPr>
          </p:cxnSp>
        </p:grpSp>
      </p:grpSp>
      <p:sp>
        <p:nvSpPr>
          <p:cNvPr id="4" name="Rectangle 3">
            <a:extLst>
              <a:ext uri="{FF2B5EF4-FFF2-40B4-BE49-F238E27FC236}">
                <a16:creationId xmlns:a16="http://schemas.microsoft.com/office/drawing/2014/main" id="{52BF4E2C-9385-4CEA-B758-CF4FD9FB827D}"/>
              </a:ext>
            </a:extLst>
          </p:cNvPr>
          <p:cNvSpPr/>
          <p:nvPr/>
        </p:nvSpPr>
        <p:spPr>
          <a:xfrm>
            <a:off x="1391238" y="5486400"/>
            <a:ext cx="2700547" cy="677108"/>
          </a:xfrm>
          <a:prstGeom prst="rect">
            <a:avLst/>
          </a:prstGeom>
        </p:spPr>
        <p:txBody>
          <a:bodyPr wrap="none">
            <a:spAutoFit/>
          </a:bodyPr>
          <a:lstStyle/>
          <a:p>
            <a:pPr>
              <a:buClr>
                <a:srgbClr val="003A62"/>
              </a:buClr>
            </a:pPr>
            <a:r>
              <a:rPr lang="en-US" sz="1400" i="0" dirty="0">
                <a:solidFill>
                  <a:srgbClr val="000000"/>
                </a:solidFill>
              </a:rPr>
              <a:t>RPAG benchmarking universe</a:t>
            </a:r>
          </a:p>
          <a:p>
            <a:pPr marL="285750" indent="-285750">
              <a:buClr>
                <a:schemeClr val="tx1"/>
              </a:buClr>
              <a:buFont typeface="Wingdings" pitchFamily="2" charset="2"/>
              <a:buChar char="v"/>
            </a:pPr>
            <a:r>
              <a:rPr lang="en-US" sz="1200" i="0" dirty="0">
                <a:solidFill>
                  <a:srgbClr val="000000"/>
                </a:solidFill>
              </a:rPr>
              <a:t>$500 Billion in qualified plan assets.</a:t>
            </a:r>
          </a:p>
          <a:p>
            <a:pPr marL="285750" indent="-285750">
              <a:buClr>
                <a:schemeClr val="tx1"/>
              </a:buClr>
              <a:buFont typeface="Wingdings" pitchFamily="2" charset="2"/>
              <a:buChar char="v"/>
            </a:pPr>
            <a:r>
              <a:rPr lang="en-US" sz="1200" i="0" dirty="0">
                <a:solidFill>
                  <a:srgbClr val="000000"/>
                </a:solidFill>
              </a:rPr>
              <a:t>20,000+ qualified plans</a:t>
            </a:r>
          </a:p>
        </p:txBody>
      </p:sp>
    </p:spTree>
    <p:extLst>
      <p:ext uri="{BB962C8B-B14F-4D97-AF65-F5344CB8AC3E}">
        <p14:creationId xmlns:p14="http://schemas.microsoft.com/office/powerpoint/2010/main" val="25402469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Line 5"/>
          <p:cNvSpPr>
            <a:spLocks noChangeShapeType="1"/>
          </p:cNvSpPr>
          <p:nvPr/>
        </p:nvSpPr>
        <p:spPr bwMode="auto">
          <a:xfrm flipV="1">
            <a:off x="694925" y="1623083"/>
            <a:ext cx="7763275" cy="13888"/>
          </a:xfrm>
          <a:prstGeom prst="line">
            <a:avLst/>
          </a:prstGeom>
          <a:noFill/>
          <a:ln w="9525">
            <a:solidFill>
              <a:srgbClr val="D59F0F"/>
            </a:solidFill>
            <a:round/>
            <a:headEnd/>
            <a:tailEnd/>
          </a:ln>
        </p:spPr>
        <p:txBody>
          <a:bodyPr/>
          <a:lstStyle/>
          <a:p>
            <a:endParaRPr lang="en-US" dirty="0"/>
          </a:p>
        </p:txBody>
      </p:sp>
      <p:grpSp>
        <p:nvGrpSpPr>
          <p:cNvPr id="2" name="Group 7"/>
          <p:cNvGrpSpPr/>
          <p:nvPr/>
        </p:nvGrpSpPr>
        <p:grpSpPr>
          <a:xfrm>
            <a:off x="1094975" y="1612900"/>
            <a:ext cx="2901950" cy="3165475"/>
            <a:chOff x="857250" y="1257300"/>
            <a:chExt cx="2901950" cy="3165475"/>
          </a:xfrm>
        </p:grpSpPr>
        <p:pic>
          <p:nvPicPr>
            <p:cNvPr id="9" name="Picture 17" descr="business_woman"/>
            <p:cNvPicPr>
              <a:picLocks noChangeAspect="1" noChangeArrowheads="1"/>
            </p:cNvPicPr>
            <p:nvPr/>
          </p:nvPicPr>
          <p:blipFill>
            <a:blip r:embed="rId3" cstate="print"/>
            <a:srcRect/>
            <a:stretch>
              <a:fillRect/>
            </a:stretch>
          </p:blipFill>
          <p:spPr bwMode="auto">
            <a:xfrm>
              <a:off x="1352550" y="1565275"/>
              <a:ext cx="1898650" cy="2857500"/>
            </a:xfrm>
            <a:prstGeom prst="rect">
              <a:avLst/>
            </a:prstGeom>
            <a:ln>
              <a:noFill/>
            </a:ln>
            <a:effectLst>
              <a:softEdge rad="112500"/>
            </a:effectLst>
          </p:spPr>
        </p:pic>
        <p:sp>
          <p:nvSpPr>
            <p:cNvPr id="10" name="Text Box 14"/>
            <p:cNvSpPr txBox="1">
              <a:spLocks noChangeArrowheads="1"/>
            </p:cNvSpPr>
            <p:nvPr/>
          </p:nvSpPr>
          <p:spPr bwMode="auto">
            <a:xfrm>
              <a:off x="857250" y="1257300"/>
              <a:ext cx="2901950" cy="366713"/>
            </a:xfrm>
            <a:prstGeom prst="rect">
              <a:avLst/>
            </a:prstGeom>
            <a:noFill/>
            <a:ln w="9525">
              <a:noFill/>
              <a:miter lim="800000"/>
              <a:headEnd/>
              <a:tailEnd/>
            </a:ln>
          </p:spPr>
          <p:txBody>
            <a:bodyPr>
              <a:spAutoFit/>
            </a:bodyPr>
            <a:lstStyle/>
            <a:p>
              <a:pPr algn="ctr">
                <a:spcBef>
                  <a:spcPct val="50000"/>
                </a:spcBef>
              </a:pPr>
              <a:r>
                <a:rPr lang="en-US" b="1" i="0" u="none" dirty="0">
                  <a:solidFill>
                    <a:schemeClr val="tx2"/>
                  </a:solidFill>
                  <a:latin typeface="Calibri" panose="020F0502020204030204" pitchFamily="34" charset="0"/>
                </a:rPr>
                <a:t>PLAN SPONSORS</a:t>
              </a:r>
            </a:p>
          </p:txBody>
        </p:sp>
      </p:grpSp>
      <p:grpSp>
        <p:nvGrpSpPr>
          <p:cNvPr id="3" name="Group 14"/>
          <p:cNvGrpSpPr/>
          <p:nvPr/>
        </p:nvGrpSpPr>
        <p:grpSpPr>
          <a:xfrm>
            <a:off x="5260575" y="1600200"/>
            <a:ext cx="2901950" cy="3071178"/>
            <a:chOff x="5022850" y="1244600"/>
            <a:chExt cx="2901950" cy="3071178"/>
          </a:xfrm>
        </p:grpSpPr>
        <p:sp>
          <p:nvSpPr>
            <p:cNvPr id="16" name="Text Box 14"/>
            <p:cNvSpPr txBox="1">
              <a:spLocks noChangeArrowheads="1"/>
            </p:cNvSpPr>
            <p:nvPr/>
          </p:nvSpPr>
          <p:spPr bwMode="auto">
            <a:xfrm>
              <a:off x="5022850" y="1244600"/>
              <a:ext cx="2901950" cy="366713"/>
            </a:xfrm>
            <a:prstGeom prst="rect">
              <a:avLst/>
            </a:prstGeom>
            <a:noFill/>
            <a:ln w="9525">
              <a:noFill/>
              <a:miter lim="800000"/>
              <a:headEnd/>
              <a:tailEnd/>
            </a:ln>
          </p:spPr>
          <p:txBody>
            <a:bodyPr>
              <a:spAutoFit/>
            </a:bodyPr>
            <a:lstStyle/>
            <a:p>
              <a:pPr algn="ctr">
                <a:spcBef>
                  <a:spcPct val="50000"/>
                </a:spcBef>
              </a:pPr>
              <a:r>
                <a:rPr lang="en-US" b="1" i="0" u="none" dirty="0">
                  <a:solidFill>
                    <a:schemeClr val="tx2"/>
                  </a:solidFill>
                  <a:latin typeface="Calibri" panose="020F0502020204030204" pitchFamily="34" charset="0"/>
                </a:rPr>
                <a:t>PARTICIPANTS</a:t>
              </a:r>
            </a:p>
          </p:txBody>
        </p:sp>
        <p:pic>
          <p:nvPicPr>
            <p:cNvPr id="17" name="Picture 25" descr="People2"/>
            <p:cNvPicPr>
              <a:picLocks noChangeAspect="1" noChangeArrowheads="1"/>
            </p:cNvPicPr>
            <p:nvPr/>
          </p:nvPicPr>
          <p:blipFill>
            <a:blip r:embed="rId4" cstate="print"/>
            <a:srcRect/>
            <a:stretch>
              <a:fillRect/>
            </a:stretch>
          </p:blipFill>
          <p:spPr bwMode="auto">
            <a:xfrm>
              <a:off x="5037138" y="1878013"/>
              <a:ext cx="2800985" cy="2437765"/>
            </a:xfrm>
            <a:prstGeom prst="rect">
              <a:avLst/>
            </a:prstGeom>
            <a:noFill/>
            <a:ln w="9525">
              <a:noFill/>
              <a:miter lim="800000"/>
              <a:headEnd/>
              <a:tailEnd/>
            </a:ln>
          </p:spPr>
        </p:pic>
      </p:grpSp>
      <p:sp>
        <p:nvSpPr>
          <p:cNvPr id="13" name="Title 12"/>
          <p:cNvSpPr>
            <a:spLocks noGrp="1"/>
          </p:cNvSpPr>
          <p:nvPr>
            <p:ph type="title"/>
          </p:nvPr>
        </p:nvSpPr>
        <p:spPr/>
        <p:txBody>
          <a:bodyPr/>
          <a:lstStyle/>
          <a:p>
            <a:r>
              <a:rPr lang="en-US" kern="0" dirty="0">
                <a:solidFill>
                  <a:schemeClr val="accent5">
                    <a:lumMod val="75000"/>
                  </a:schemeClr>
                </a:solidFill>
              </a:rPr>
              <a:t>Value Relative to Services Rendered</a:t>
            </a:r>
            <a:endParaRPr lang="en-US" dirty="0">
              <a:solidFill>
                <a:schemeClr val="accent5">
                  <a:lumMod val="75000"/>
                </a:schemeClr>
              </a:solidFill>
            </a:endParaRPr>
          </a:p>
        </p:txBody>
      </p:sp>
      <p:sp>
        <p:nvSpPr>
          <p:cNvPr id="11" name="Rectangle 3"/>
          <p:cNvSpPr>
            <a:spLocks noChangeArrowheads="1"/>
          </p:cNvSpPr>
          <p:nvPr/>
        </p:nvSpPr>
        <p:spPr bwMode="auto">
          <a:xfrm>
            <a:off x="1206738" y="4937500"/>
            <a:ext cx="2647950" cy="99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ts val="600"/>
              </a:spcBef>
              <a:spcAft>
                <a:spcPts val="600"/>
              </a:spcAft>
              <a:buClr>
                <a:srgbClr val="9FA617"/>
              </a:buClr>
            </a:pPr>
            <a:r>
              <a:rPr lang="en-US" sz="2400" i="0" u="none" dirty="0">
                <a:solidFill>
                  <a:srgbClr val="0070C0"/>
                </a:solidFill>
                <a:latin typeface="Calibri" panose="020F0502020204030204" pitchFamily="34" charset="0"/>
              </a:rPr>
              <a:t>Protecting Yourself as a Responsible Plan Fiduciary</a:t>
            </a:r>
          </a:p>
        </p:txBody>
      </p:sp>
      <p:sp>
        <p:nvSpPr>
          <p:cNvPr id="12" name="Rectangle 3"/>
          <p:cNvSpPr>
            <a:spLocks noChangeArrowheads="1"/>
          </p:cNvSpPr>
          <p:nvPr/>
        </p:nvSpPr>
        <p:spPr bwMode="auto">
          <a:xfrm>
            <a:off x="5293409" y="4937499"/>
            <a:ext cx="2979044" cy="99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a:spcBef>
                <a:spcPts val="600"/>
              </a:spcBef>
              <a:spcAft>
                <a:spcPts val="600"/>
              </a:spcAft>
              <a:buClr>
                <a:srgbClr val="9FA617"/>
              </a:buClr>
            </a:pPr>
            <a:r>
              <a:rPr lang="en-US" sz="2400" i="0" dirty="0">
                <a:solidFill>
                  <a:srgbClr val="0070C0"/>
                </a:solidFill>
                <a:latin typeface="Calibri" panose="020F0502020204030204" pitchFamily="34" charset="0"/>
              </a:rPr>
              <a:t>Helping Your Participants Retire</a:t>
            </a:r>
          </a:p>
        </p:txBody>
      </p:sp>
    </p:spTree>
    <p:extLst>
      <p:ext uri="{BB962C8B-B14F-4D97-AF65-F5344CB8AC3E}">
        <p14:creationId xmlns:p14="http://schemas.microsoft.com/office/powerpoint/2010/main" val="222688201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
        <p:nvSpPr>
          <p:cNvPr id="6" name="Title 5"/>
          <p:cNvSpPr>
            <a:spLocks noGrp="1"/>
          </p:cNvSpPr>
          <p:nvPr>
            <p:ph type="ctrTitle" idx="4294967295"/>
          </p:nvPr>
        </p:nvSpPr>
        <p:spPr>
          <a:xfrm>
            <a:off x="990600" y="3429000"/>
            <a:ext cx="6858000" cy="990600"/>
          </a:xfrm>
        </p:spPr>
        <p:txBody>
          <a:bodyPr anchor="ctr" anchorCtr="0">
            <a:noAutofit/>
          </a:bodyPr>
          <a:lstStyle/>
          <a:p>
            <a:pPr algn="ctr"/>
            <a:r>
              <a:rPr lang="en-US" sz="3600" baseline="30000" dirty="0">
                <a:latin typeface="Verdana" pitchFamily="34" charset="0"/>
              </a:rPr>
              <a:t>Closing</a:t>
            </a:r>
          </a:p>
        </p:txBody>
      </p:sp>
      <p:sp>
        <p:nvSpPr>
          <p:cNvPr id="9" name="Subtitle 8"/>
          <p:cNvSpPr>
            <a:spLocks noGrp="1"/>
          </p:cNvSpPr>
          <p:nvPr>
            <p:ph type="subTitle" idx="4294967295"/>
          </p:nvPr>
        </p:nvSpPr>
        <p:spPr>
          <a:xfrm>
            <a:off x="1219200" y="4343400"/>
            <a:ext cx="7010400" cy="1828800"/>
          </a:xfrm>
        </p:spPr>
        <p:txBody>
          <a:bodyPr>
            <a:noAutofit/>
          </a:bodyPr>
          <a:lstStyle/>
          <a:p>
            <a:r>
              <a:rPr lang="en-US" sz="1600" b="1" dirty="0">
                <a:solidFill>
                  <a:srgbClr val="F79646"/>
                </a:solidFill>
                <a:ea typeface="Calibri" panose="020F0502020204030204" pitchFamily="34" charset="0"/>
                <a:cs typeface="Calibri" panose="020F0502020204030204" pitchFamily="34" charset="0"/>
              </a:rPr>
              <a:t>LDI Advisers </a:t>
            </a:r>
            <a:r>
              <a:rPr lang="en-US" sz="1800" dirty="0"/>
              <a:t>helps to protect plan fiduciaries from liability, while enhancing investment opportunities and helping participants achieve financial security. </a:t>
            </a:r>
          </a:p>
          <a:p>
            <a:r>
              <a:rPr lang="en-US" sz="1800" dirty="0"/>
              <a:t>LDI’s Commitment to excellence.</a:t>
            </a:r>
          </a:p>
        </p:txBody>
      </p:sp>
    </p:spTree>
    <p:extLst>
      <p:ext uri="{BB962C8B-B14F-4D97-AF65-F5344CB8AC3E}">
        <p14:creationId xmlns:p14="http://schemas.microsoft.com/office/powerpoint/2010/main" val="113600311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6"/>
          <p:cNvSpPr/>
          <p:nvPr/>
        </p:nvSpPr>
        <p:spPr>
          <a:xfrm>
            <a:off x="914400" y="4330683"/>
            <a:ext cx="1005354" cy="517616"/>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Plan </a:t>
            </a:r>
            <a:br>
              <a:rPr lang="en-US" sz="1000" dirty="0">
                <a:solidFill>
                  <a:srgbClr val="545046"/>
                </a:solidFill>
              </a:rPr>
            </a:br>
            <a:r>
              <a:rPr lang="en-US" sz="1000" dirty="0">
                <a:solidFill>
                  <a:srgbClr val="545046"/>
                </a:solidFill>
              </a:rPr>
              <a:t>Design</a:t>
            </a:r>
          </a:p>
        </p:txBody>
      </p:sp>
      <p:sp>
        <p:nvSpPr>
          <p:cNvPr id="32" name="Oval 8"/>
          <p:cNvSpPr/>
          <p:nvPr/>
        </p:nvSpPr>
        <p:spPr>
          <a:xfrm>
            <a:off x="2181765" y="3898633"/>
            <a:ext cx="1005354" cy="547638"/>
          </a:xfrm>
          <a:prstGeom prst="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Benchmarking</a:t>
            </a:r>
          </a:p>
        </p:txBody>
      </p:sp>
      <p:sp>
        <p:nvSpPr>
          <p:cNvPr id="34" name="Oval 12"/>
          <p:cNvSpPr/>
          <p:nvPr/>
        </p:nvSpPr>
        <p:spPr>
          <a:xfrm>
            <a:off x="4958828" y="2850450"/>
            <a:ext cx="870552" cy="482282"/>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Target Date Suitability</a:t>
            </a:r>
          </a:p>
        </p:txBody>
      </p:sp>
      <p:sp>
        <p:nvSpPr>
          <p:cNvPr id="36" name="Oval 12"/>
          <p:cNvSpPr/>
          <p:nvPr/>
        </p:nvSpPr>
        <p:spPr>
          <a:xfrm>
            <a:off x="3528615" y="3346642"/>
            <a:ext cx="1005354" cy="526494"/>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Investment Advice</a:t>
            </a:r>
          </a:p>
        </p:txBody>
      </p:sp>
      <p:sp>
        <p:nvSpPr>
          <p:cNvPr id="38" name="Oval 12"/>
          <p:cNvSpPr/>
          <p:nvPr/>
        </p:nvSpPr>
        <p:spPr>
          <a:xfrm>
            <a:off x="6214290" y="2381631"/>
            <a:ext cx="1005354" cy="47816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Fiduciary Compliance</a:t>
            </a:r>
          </a:p>
        </p:txBody>
      </p:sp>
      <p:grpSp>
        <p:nvGrpSpPr>
          <p:cNvPr id="2" name="Group 23"/>
          <p:cNvGrpSpPr/>
          <p:nvPr/>
        </p:nvGrpSpPr>
        <p:grpSpPr>
          <a:xfrm>
            <a:off x="914400" y="4982895"/>
            <a:ext cx="1005354" cy="1064040"/>
            <a:chOff x="698930" y="4241800"/>
            <a:chExt cx="1295400" cy="1298448"/>
          </a:xfrm>
          <a:solidFill>
            <a:schemeClr val="accent2"/>
          </a:solidFill>
        </p:grpSpPr>
        <p:sp>
          <p:nvSpPr>
            <p:cNvPr id="41" name="Round Diagonal Corner Rectangle 40"/>
            <p:cNvSpPr/>
            <p:nvPr/>
          </p:nvSpPr>
          <p:spPr>
            <a:xfrm>
              <a:off x="698930" y="4241800"/>
              <a:ext cx="1295400" cy="1298448"/>
            </a:xfrm>
            <a:prstGeom prst="round2DiagRec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2" name="Oval 6"/>
            <p:cNvSpPr/>
            <p:nvPr/>
          </p:nvSpPr>
          <p:spPr>
            <a:xfrm>
              <a:off x="698930" y="4326466"/>
              <a:ext cx="1295400" cy="1124774"/>
            </a:xfrm>
            <a:prstGeom prst="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Creating plan design consistent </a:t>
              </a:r>
              <a:br>
                <a:rPr lang="en-US" sz="1000" dirty="0">
                  <a:solidFill>
                    <a:prstClr val="white"/>
                  </a:solidFill>
                </a:rPr>
              </a:br>
              <a:r>
                <a:rPr lang="en-US" sz="1000" dirty="0">
                  <a:solidFill>
                    <a:prstClr val="white"/>
                  </a:solidFill>
                </a:rPr>
                <a:t>with company philosophy</a:t>
              </a:r>
            </a:p>
          </p:txBody>
        </p:sp>
      </p:grpSp>
      <p:grpSp>
        <p:nvGrpSpPr>
          <p:cNvPr id="3" name="Group 42"/>
          <p:cNvGrpSpPr/>
          <p:nvPr/>
        </p:nvGrpSpPr>
        <p:grpSpPr>
          <a:xfrm>
            <a:off x="2181772" y="4474594"/>
            <a:ext cx="1005354" cy="1064040"/>
            <a:chOff x="1430282" y="3619500"/>
            <a:chExt cx="1295400" cy="1298448"/>
          </a:xfrm>
          <a:solidFill>
            <a:schemeClr val="accent4"/>
          </a:solidFill>
        </p:grpSpPr>
        <p:sp>
          <p:nvSpPr>
            <p:cNvPr id="44" name="Rectangle 43"/>
            <p:cNvSpPr/>
            <p:nvPr/>
          </p:nvSpPr>
          <p:spPr>
            <a:xfrm>
              <a:off x="1430282" y="3619500"/>
              <a:ext cx="1295400" cy="1298448"/>
            </a:xfrm>
            <a:prstGeom prst="round2DiagRect">
              <a:avLst/>
            </a:prstGeom>
            <a:grp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5" name="Oval 8"/>
            <p:cNvSpPr/>
            <p:nvPr/>
          </p:nvSpPr>
          <p:spPr>
            <a:xfrm>
              <a:off x="1430282" y="3670962"/>
              <a:ext cx="1295400" cy="1121171"/>
            </a:xfrm>
            <a:prstGeom prst="round2SameRect">
              <a:avLst/>
            </a:prstGeom>
            <a:noFill/>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Balancing provider fees, services &amp; investments</a:t>
              </a:r>
            </a:p>
          </p:txBody>
        </p:sp>
      </p:grpSp>
      <p:grpSp>
        <p:nvGrpSpPr>
          <p:cNvPr id="4" name="Group 40"/>
          <p:cNvGrpSpPr/>
          <p:nvPr/>
        </p:nvGrpSpPr>
        <p:grpSpPr>
          <a:xfrm>
            <a:off x="3525940" y="4000179"/>
            <a:ext cx="1015210" cy="1064040"/>
            <a:chOff x="4969612" y="2286000"/>
            <a:chExt cx="1308100" cy="1298448"/>
          </a:xfrm>
        </p:grpSpPr>
        <p:sp>
          <p:nvSpPr>
            <p:cNvPr id="47" name="Round Diagonal Corner Rectangle 46"/>
            <p:cNvSpPr/>
            <p:nvPr/>
          </p:nvSpPr>
          <p:spPr>
            <a:xfrm>
              <a:off x="4969612" y="2286000"/>
              <a:ext cx="1295400" cy="1298448"/>
            </a:xfrm>
            <a:prstGeom prst="round2Diag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8" name="Oval 12"/>
            <p:cNvSpPr/>
            <p:nvPr/>
          </p:nvSpPr>
          <p:spPr>
            <a:xfrm>
              <a:off x="4982312" y="2362200"/>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Selecting skilled investment managers</a:t>
              </a:r>
            </a:p>
          </p:txBody>
        </p:sp>
      </p:grpSp>
      <p:grpSp>
        <p:nvGrpSpPr>
          <p:cNvPr id="5" name="Group 45"/>
          <p:cNvGrpSpPr/>
          <p:nvPr/>
        </p:nvGrpSpPr>
        <p:grpSpPr>
          <a:xfrm>
            <a:off x="4870115" y="3491877"/>
            <a:ext cx="1005354" cy="1064040"/>
            <a:chOff x="3860223" y="3048000"/>
            <a:chExt cx="1295400" cy="1298448"/>
          </a:xfrm>
        </p:grpSpPr>
        <p:sp>
          <p:nvSpPr>
            <p:cNvPr id="50" name="Round Diagonal Corner Rectangle 49"/>
            <p:cNvSpPr/>
            <p:nvPr/>
          </p:nvSpPr>
          <p:spPr>
            <a:xfrm>
              <a:off x="3860223" y="3048000"/>
              <a:ext cx="1295400" cy="1298448"/>
            </a:xfrm>
            <a:prstGeom prst="round2DiagRect">
              <a:avLst/>
            </a:prstGeom>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51" name="Oval 12"/>
            <p:cNvSpPr/>
            <p:nvPr/>
          </p:nvSpPr>
          <p:spPr>
            <a:xfrm>
              <a:off x="3904080" y="3098800"/>
              <a:ext cx="1213107"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Identify the LDIndex Targeted Return Portfolio for your participants</a:t>
              </a:r>
            </a:p>
          </p:txBody>
        </p:sp>
      </p:grpSp>
      <p:grpSp>
        <p:nvGrpSpPr>
          <p:cNvPr id="6" name="Group 51"/>
          <p:cNvGrpSpPr/>
          <p:nvPr/>
        </p:nvGrpSpPr>
        <p:grpSpPr>
          <a:xfrm>
            <a:off x="6220455" y="3017463"/>
            <a:ext cx="1020138" cy="1064040"/>
            <a:chOff x="6642098" y="1676400"/>
            <a:chExt cx="1314450" cy="1298448"/>
          </a:xfrm>
        </p:grpSpPr>
        <p:sp>
          <p:nvSpPr>
            <p:cNvPr id="53" name="Round Diagonal Corner Rectangle 52"/>
            <p:cNvSpPr/>
            <p:nvPr/>
          </p:nvSpPr>
          <p:spPr>
            <a:xfrm>
              <a:off x="6642098" y="1676400"/>
              <a:ext cx="1295400" cy="1298448"/>
            </a:xfrm>
            <a:prstGeom prst="round2DiagRect">
              <a:avLst/>
            </a:prstGeom>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54" name="Oval 12"/>
            <p:cNvSpPr/>
            <p:nvPr/>
          </p:nvSpPr>
          <p:spPr>
            <a:xfrm>
              <a:off x="6661148" y="1735667"/>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Providing assurance for fiduciaries</a:t>
              </a:r>
            </a:p>
          </p:txBody>
        </p:sp>
      </p:grpSp>
      <p:sp>
        <p:nvSpPr>
          <p:cNvPr id="35" name="Title 34"/>
          <p:cNvSpPr>
            <a:spLocks noGrp="1"/>
          </p:cNvSpPr>
          <p:nvPr>
            <p:ph type="title"/>
          </p:nvPr>
        </p:nvSpPr>
        <p:spPr/>
        <p:txBody>
          <a:bodyPr/>
          <a:lstStyle/>
          <a:p>
            <a:r>
              <a:rPr lang="en-US" dirty="0"/>
              <a:t>Service Model Overview</a:t>
            </a:r>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8848" y="1675874"/>
            <a:ext cx="817444" cy="759274"/>
          </a:xfrm>
          <a:prstGeom prst="rect">
            <a:avLst/>
          </a:prstGeom>
        </p:spPr>
      </p:pic>
      <p:pic>
        <p:nvPicPr>
          <p:cNvPr id="27" name="Picture 2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18067" y="2162847"/>
            <a:ext cx="817444" cy="759274"/>
          </a:xfrm>
          <a:prstGeom prst="rect">
            <a:avLst/>
          </a:prstGeom>
        </p:spPr>
      </p:pic>
      <p:pic>
        <p:nvPicPr>
          <p:cNvPr id="28" name="Picture 2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91439" y="3267870"/>
            <a:ext cx="817444" cy="759274"/>
          </a:xfrm>
          <a:prstGeom prst="rect">
            <a:avLst/>
          </a:prstGeom>
        </p:spPr>
      </p:pic>
      <p:pic>
        <p:nvPicPr>
          <p:cNvPr id="33" name="Picture 3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68327" y="3626188"/>
            <a:ext cx="817443" cy="760806"/>
          </a:xfrm>
          <a:prstGeom prst="rect">
            <a:avLst/>
          </a:prstGeom>
        </p:spPr>
      </p:pic>
      <p:sp>
        <p:nvSpPr>
          <p:cNvPr id="37" name="Oval 12"/>
          <p:cNvSpPr/>
          <p:nvPr/>
        </p:nvSpPr>
        <p:spPr>
          <a:xfrm>
            <a:off x="7558465" y="1903533"/>
            <a:ext cx="1005354" cy="47816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srgbClr val="545046"/>
                </a:solidFill>
              </a:rPr>
              <a:t>Participant Outcomes</a:t>
            </a:r>
          </a:p>
        </p:txBody>
      </p:sp>
      <p:grpSp>
        <p:nvGrpSpPr>
          <p:cNvPr id="7" name="Group 51"/>
          <p:cNvGrpSpPr/>
          <p:nvPr/>
        </p:nvGrpSpPr>
        <p:grpSpPr>
          <a:xfrm>
            <a:off x="7564630" y="2539365"/>
            <a:ext cx="1020138" cy="1064040"/>
            <a:chOff x="6642098" y="1676400"/>
            <a:chExt cx="1314450" cy="1298448"/>
          </a:xfrm>
        </p:grpSpPr>
        <p:sp>
          <p:nvSpPr>
            <p:cNvPr id="40" name="Round Diagonal Corner Rectangle 39"/>
            <p:cNvSpPr/>
            <p:nvPr/>
          </p:nvSpPr>
          <p:spPr>
            <a:xfrm>
              <a:off x="6642098" y="1676400"/>
              <a:ext cx="1295400" cy="1298448"/>
            </a:xfrm>
            <a:prstGeom prst="round2DiagRect">
              <a:avLst/>
            </a:prstGeom>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US" sz="1000" dirty="0">
                <a:solidFill>
                  <a:prstClr val="white"/>
                </a:solidFill>
              </a:endParaRPr>
            </a:p>
          </p:txBody>
        </p:sp>
        <p:sp>
          <p:nvSpPr>
            <p:cNvPr id="43" name="Oval 12"/>
            <p:cNvSpPr/>
            <p:nvPr/>
          </p:nvSpPr>
          <p:spPr>
            <a:xfrm>
              <a:off x="6661148" y="1735667"/>
              <a:ext cx="1295400" cy="1121171"/>
            </a:xfrm>
            <a:prstGeom prst="rect">
              <a:avLst/>
            </a:prstGeom>
            <a:ln>
              <a:noFill/>
            </a:ln>
          </p:spPr>
          <p:style>
            <a:lnRef idx="0">
              <a:scrgbClr r="0" g="0" b="0"/>
            </a:lnRef>
            <a:fillRef idx="0">
              <a:scrgbClr r="0" g="0" b="0"/>
            </a:fillRef>
            <a:effectRef idx="0">
              <a:scrgbClr r="0" g="0" b="0"/>
            </a:effectRef>
            <a:fontRef idx="minor">
              <a:schemeClr val="tx1"/>
            </a:fontRef>
          </p:style>
          <p:txBody>
            <a:bodyPr spcFirstLastPara="0" vert="horz" wrap="square" lIns="22188" tIns="22188" rIns="22188" bIns="22188" numCol="1" spcCol="1270" anchor="ctr" anchorCtr="0">
              <a:noAutofit/>
            </a:bodyPr>
            <a:lstStyle/>
            <a:p>
              <a:pPr algn="ctr" defTabSz="776518">
                <a:lnSpc>
                  <a:spcPct val="90000"/>
                </a:lnSpc>
                <a:spcAft>
                  <a:spcPct val="35000"/>
                </a:spcAft>
              </a:pPr>
              <a:r>
                <a:rPr lang="en-US" sz="1000" dirty="0">
                  <a:solidFill>
                    <a:prstClr val="white"/>
                  </a:solidFill>
                </a:rPr>
                <a:t>Helping participants pursue retirement income potential</a:t>
              </a:r>
            </a:p>
          </p:txBody>
        </p:sp>
      </p:grpSp>
      <p:pic>
        <p:nvPicPr>
          <p:cNvPr id="46" name="Picture 4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27676" y="1219200"/>
            <a:ext cx="817443" cy="760806"/>
          </a:xfrm>
          <a:prstGeom prst="rect">
            <a:avLst/>
          </a:prstGeom>
        </p:spPr>
      </p:pic>
      <p:pic>
        <p:nvPicPr>
          <p:cNvPr id="55" name="Picture 5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673173" y="2615413"/>
            <a:ext cx="833739" cy="775117"/>
          </a:xfrm>
          <a:prstGeom prst="rect">
            <a:avLst/>
          </a:prstGeom>
        </p:spPr>
      </p:pic>
      <p:sp>
        <p:nvSpPr>
          <p:cNvPr id="57" name="Title 1">
            <a:extLst>
              <a:ext uri="{FF2B5EF4-FFF2-40B4-BE49-F238E27FC236}">
                <a16:creationId xmlns:a16="http://schemas.microsoft.com/office/drawing/2014/main" id="{A8FDB73A-137D-4B65-AA65-20B0A2C0E378}"/>
              </a:ext>
            </a:extLst>
          </p:cNvPr>
          <p:cNvSpPr txBox="1">
            <a:spLocks/>
          </p:cNvSpPr>
          <p:nvPr/>
        </p:nvSpPr>
        <p:spPr bwMode="auto">
          <a:xfrm>
            <a:off x="457200" y="304800"/>
            <a:ext cx="76200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defTabSz="820738" eaLnBrk="0" hangingPunct="0">
              <a:defRPr sz="2600">
                <a:solidFill>
                  <a:schemeClr val="bg1"/>
                </a:solidFill>
                <a:latin typeface="+mj-lt"/>
                <a:ea typeface="+mj-ea"/>
                <a:cs typeface="+mj-cs"/>
              </a:defRPr>
            </a:lvl1pPr>
            <a:lvl2pPr defTabSz="820738" eaLnBrk="0" hangingPunct="0">
              <a:defRPr sz="2600">
                <a:solidFill>
                  <a:schemeClr val="bg1"/>
                </a:solidFill>
                <a:latin typeface="Verdana" pitchFamily="34" charset="0"/>
              </a:defRPr>
            </a:lvl2pPr>
            <a:lvl3pPr defTabSz="820738" eaLnBrk="0" hangingPunct="0">
              <a:defRPr sz="2600">
                <a:solidFill>
                  <a:schemeClr val="bg1"/>
                </a:solidFill>
                <a:latin typeface="Verdana" pitchFamily="34" charset="0"/>
              </a:defRPr>
            </a:lvl3pPr>
            <a:lvl4pPr defTabSz="820738" eaLnBrk="0" hangingPunct="0">
              <a:defRPr sz="2600">
                <a:solidFill>
                  <a:schemeClr val="bg1"/>
                </a:solidFill>
                <a:latin typeface="Verdana" pitchFamily="34" charset="0"/>
              </a:defRPr>
            </a:lvl4pPr>
            <a:lvl5pPr defTabSz="820738" eaLnBrk="0" hangingPunct="0">
              <a:defRPr sz="2600">
                <a:solidFill>
                  <a:schemeClr val="bg1"/>
                </a:solidFill>
                <a:latin typeface="Verdana" pitchFamily="34" charset="0"/>
              </a:defRPr>
            </a:lvl5pPr>
            <a:lvl6pPr marL="457200" defTabSz="820738" fontAlgn="base">
              <a:spcBef>
                <a:spcPct val="0"/>
              </a:spcBef>
              <a:spcAft>
                <a:spcPct val="0"/>
              </a:spcAft>
              <a:defRPr sz="2600">
                <a:solidFill>
                  <a:schemeClr val="bg1"/>
                </a:solidFill>
                <a:latin typeface="Verdana" pitchFamily="34" charset="0"/>
              </a:defRPr>
            </a:lvl6pPr>
            <a:lvl7pPr marL="914400" defTabSz="820738" fontAlgn="base">
              <a:spcBef>
                <a:spcPct val="0"/>
              </a:spcBef>
              <a:spcAft>
                <a:spcPct val="0"/>
              </a:spcAft>
              <a:defRPr sz="2600">
                <a:solidFill>
                  <a:schemeClr val="bg1"/>
                </a:solidFill>
                <a:latin typeface="Verdana" pitchFamily="34" charset="0"/>
              </a:defRPr>
            </a:lvl7pPr>
            <a:lvl8pPr marL="1371600" defTabSz="820738" fontAlgn="base">
              <a:spcBef>
                <a:spcPct val="0"/>
              </a:spcBef>
              <a:spcAft>
                <a:spcPct val="0"/>
              </a:spcAft>
              <a:defRPr sz="2600">
                <a:solidFill>
                  <a:schemeClr val="bg1"/>
                </a:solidFill>
                <a:latin typeface="Verdana" pitchFamily="34" charset="0"/>
              </a:defRPr>
            </a:lvl8pPr>
            <a:lvl9pPr marL="1828800" defTabSz="820738" fontAlgn="base">
              <a:spcBef>
                <a:spcPct val="0"/>
              </a:spcBef>
              <a:spcAft>
                <a:spcPct val="0"/>
              </a:spcAft>
              <a:defRPr sz="2600">
                <a:solidFill>
                  <a:schemeClr val="bg1"/>
                </a:solidFill>
                <a:latin typeface="Verdana" pitchFamily="34" charset="0"/>
              </a:defRPr>
            </a:lvl9pPr>
          </a:lstStyle>
          <a:p>
            <a:endParaRPr lang="en-US" i="0" dirty="0">
              <a:solidFill>
                <a:schemeClr val="accent5">
                  <a:lumMod val="75000"/>
                </a:schemeClr>
              </a:solidFill>
            </a:endParaRPr>
          </a:p>
        </p:txBody>
      </p:sp>
    </p:spTree>
    <p:extLst>
      <p:ext uri="{BB962C8B-B14F-4D97-AF65-F5344CB8AC3E}">
        <p14:creationId xmlns:p14="http://schemas.microsoft.com/office/powerpoint/2010/main" val="2463018100"/>
      </p:ext>
    </p:extLst>
  </p:cSld>
  <p:clrMapOvr>
    <a:masterClrMapping/>
  </p:clrMapOvr>
  <p:transition spd="med"/>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solidFill>
                  <a:schemeClr val="accent5">
                    <a:lumMod val="75000"/>
                  </a:schemeClr>
                </a:solidFill>
              </a:rPr>
              <a:t>Consider 3(38) Consulting Services</a:t>
            </a:r>
          </a:p>
        </p:txBody>
      </p:sp>
      <p:sp>
        <p:nvSpPr>
          <p:cNvPr id="5" name="Rectangle 1">
            <a:extLst>
              <a:ext uri="{FF2B5EF4-FFF2-40B4-BE49-F238E27FC236}">
                <a16:creationId xmlns:a16="http://schemas.microsoft.com/office/drawing/2014/main" id="{46791BCC-9EED-46F4-A11F-24C271628AD9}"/>
              </a:ext>
            </a:extLst>
          </p:cNvPr>
          <p:cNvSpPr>
            <a:spLocks noChangeArrowheads="1"/>
          </p:cNvSpPr>
          <p:nvPr/>
        </p:nvSpPr>
        <p:spPr bwMode="auto">
          <a:xfrm>
            <a:off x="1609725" y="11572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pic>
        <p:nvPicPr>
          <p:cNvPr id="7" name="Picture 6">
            <a:extLst>
              <a:ext uri="{FF2B5EF4-FFF2-40B4-BE49-F238E27FC236}">
                <a16:creationId xmlns:a16="http://schemas.microsoft.com/office/drawing/2014/main" id="{A5CEEA1F-F27B-4B14-8CDB-B6B9127A0C96}"/>
              </a:ext>
            </a:extLst>
          </p:cNvPr>
          <p:cNvPicPr>
            <a:picLocks noChangeAspect="1"/>
          </p:cNvPicPr>
          <p:nvPr/>
        </p:nvPicPr>
        <p:blipFill>
          <a:blip r:embed="rId2" cstate="print"/>
          <a:stretch>
            <a:fillRect/>
          </a:stretch>
        </p:blipFill>
        <p:spPr>
          <a:xfrm>
            <a:off x="1759168" y="1295400"/>
            <a:ext cx="5742450" cy="4857559"/>
          </a:xfrm>
          <a:prstGeom prst="rect">
            <a:avLst/>
          </a:prstGeom>
        </p:spPr>
      </p:pic>
    </p:spTree>
    <p:extLst>
      <p:ext uri="{BB962C8B-B14F-4D97-AF65-F5344CB8AC3E}">
        <p14:creationId xmlns:p14="http://schemas.microsoft.com/office/powerpoint/2010/main" val="40232293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5">
                    <a:lumMod val="75000"/>
                  </a:schemeClr>
                </a:solidFill>
              </a:rPr>
              <a:t>Disclaimer</a:t>
            </a:r>
          </a:p>
        </p:txBody>
      </p:sp>
      <p:sp>
        <p:nvSpPr>
          <p:cNvPr id="7" name="Content Placeholder 6"/>
          <p:cNvSpPr>
            <a:spLocks noGrp="1"/>
          </p:cNvSpPr>
          <p:nvPr>
            <p:ph sz="quarter" idx="1"/>
          </p:nvPr>
        </p:nvSpPr>
        <p:spPr/>
        <p:txBody>
          <a:bodyPr>
            <a:noAutofit/>
          </a:bodyPr>
          <a:lstStyle/>
          <a:p>
            <a:pPr marL="0" indent="0">
              <a:buFont typeface="Wingdings" pitchFamily="2" charset="2"/>
              <a:buNone/>
            </a:pPr>
            <a:r>
              <a:rPr lang="en-US" sz="1100" i="1" kern="0" dirty="0">
                <a:latin typeface="Calibri" panose="020F0502020204030204" pitchFamily="34" charset="0"/>
              </a:rPr>
              <a:t>Advisory services offered through </a:t>
            </a:r>
            <a:r>
              <a:rPr lang="en-US" sz="1100" i="1" kern="0" dirty="0" err="1">
                <a:latin typeface="Calibri" panose="020F0502020204030204" pitchFamily="34" charset="0"/>
              </a:rPr>
              <a:t>NewEdge</a:t>
            </a:r>
            <a:r>
              <a:rPr lang="en-US" sz="1100" i="1" kern="0" dirty="0">
                <a:latin typeface="Calibri" panose="020F0502020204030204" pitchFamily="34" charset="0"/>
              </a:rPr>
              <a:t> Advisors, LLC, a registered investment adviser.</a:t>
            </a:r>
            <a:br>
              <a:rPr lang="en-US" sz="1100" kern="0" dirty="0">
                <a:latin typeface="Calibri" panose="020F0502020204030204" pitchFamily="34" charset="0"/>
              </a:rPr>
            </a:br>
            <a:br>
              <a:rPr lang="en-US" sz="1100" kern="0" dirty="0">
                <a:latin typeface="Calibri" panose="020F0502020204030204" pitchFamily="34" charset="0"/>
              </a:rPr>
            </a:br>
            <a:br>
              <a:rPr lang="en-US" sz="1100" kern="0" dirty="0">
                <a:latin typeface="Calibri" panose="020F0502020204030204" pitchFamily="34" charset="0"/>
              </a:rPr>
            </a:br>
            <a:r>
              <a:rPr lang="en-US" sz="1100" kern="0" dirty="0">
                <a:latin typeface="Calibri" panose="020F0502020204030204" pitchFamily="34" charset="0"/>
              </a:rPr>
              <a:t>THIS PRESENTATION IS FOR INFORMATION AND DISCUSSION PURPOSES ONLY, AND IS NOT AN OFFER TO SELL OR A SOLICITATION OF OFFERS TO BUY SECURITIES OR TO MAKE ANY INVESTMENT DECISION OF ANY TYPE.  THE INFORMATION IN THIS PRESENTATION IS INTENDED FOR ILLUSTRATIVE AND DISCUSSION PURPOSES ONLY, AND IS NOT TO BE RELIED UPON FOR ANY INVESTMENT DECISION OR FOR ANY OTHER PURPOSE.  THIS PRESENTATION HAS NOT BEEN FILED WITH OR APPROVED BY ANY SECURITIES AUTHORITY NOR HAS ANY SUCH AUTHORITY PASSED UPON THE ACCURACY OR ADEQUACY OF THIS PRESENTATION OR ANY INTEREST IN THE COMPANY.</a:t>
            </a:r>
          </a:p>
          <a:p>
            <a:pPr marL="0" indent="0">
              <a:buFont typeface="Wingdings" pitchFamily="2" charset="2"/>
              <a:buNone/>
            </a:pPr>
            <a:r>
              <a:rPr lang="en-US" sz="1100" kern="0" dirty="0">
                <a:latin typeface="Calibri" panose="020F0502020204030204" pitchFamily="34" charset="0"/>
              </a:rPr>
              <a:t> </a:t>
            </a:r>
          </a:p>
          <a:p>
            <a:pPr marL="0" indent="0">
              <a:buFont typeface="Wingdings" pitchFamily="2" charset="2"/>
              <a:buNone/>
            </a:pPr>
            <a:r>
              <a:rPr lang="en-US" sz="1100" kern="0" dirty="0">
                <a:latin typeface="Calibri" panose="020F0502020204030204" pitchFamily="34" charset="0"/>
              </a:rPr>
              <a:t>THE COMPANY MAKES NO EXPRESS OR IMPLIED REPRESENTATION OR WARRANTY AS TO THE ACCURACY OR COMPLETENESS OF THIS PRESENTATION.  THIS PRESENTATION IS COMPRISED LARGELY OF FORWARD-LOOKING STATEMENTS AND INFORMATION THAT IS BASED ON THE BELIEFS OF THE COMPANY’S MANAGEMENT BASED ON INFORMATION CURRENTLY AVAILABLE. FORWARD LOOKING STATEMENTS INVOLVE RISKS AND UNCERTAINTIES THAT COULD CAUSE ACTUAL RESULTS, PERFORMANCE AND RETURNS TO DIFFER MATERIALLY FROM THE RESULTS PRESENTED IN THIS DOCUMENT, DUE TO A VARIETY OF FACTORS, RISKS AND UNCERTAINTIES, REGARDLESS OF WHETHER KNOWN OR NOT KNOWN TO US.  EVEN IF THE RESULTS AND DEVELOPMENTS IN THIS PRESENTATION ARE REALIZED IN WHOLE OR IN PART, THERE IS NO ASSURANCE THAT THEY WILL HAVE THE EXPECTED CONSEQUENCES OR EFFECTS ON THE COMPANY OR ITS CONSTITUENTS.  THIS PRESENTATION SPEAKS ONLY AS OF ITS ORIGINAL DATE OF PREPARATION AND DOES NOT PURPORT TO BE ALL THE INFORMATION AN INTERESTED PARTY MAY REQUIRE IN ORDER TO EVALUATE AN INVESTMENT IN OR OTHER RELATIONSHIP WITH THE COMPANY.</a:t>
            </a:r>
          </a:p>
          <a:p>
            <a:pPr marL="0" indent="0">
              <a:buFont typeface="Wingdings" pitchFamily="2" charset="2"/>
              <a:buNone/>
            </a:pPr>
            <a:r>
              <a:rPr lang="en-US" sz="1100" i="1" kern="0" dirty="0">
                <a:latin typeface="Calibri" panose="020F0502020204030204" pitchFamily="34" charset="0"/>
              </a:rPr>
              <a:t> </a:t>
            </a:r>
            <a:endParaRPr lang="en-US" sz="1100" kern="0" dirty="0">
              <a:latin typeface="Calibri" panose="020F0502020204030204" pitchFamily="34" charset="0"/>
            </a:endParaRPr>
          </a:p>
          <a:p>
            <a:pPr marL="0" indent="0">
              <a:buFont typeface="Wingdings" pitchFamily="2" charset="2"/>
              <a:buNone/>
            </a:pPr>
            <a:r>
              <a:rPr lang="en-US" sz="1100" kern="0" dirty="0">
                <a:latin typeface="Calibri" panose="020F0502020204030204" pitchFamily="34" charset="0"/>
              </a:rPr>
              <a:t>THIS PRESENTATION HAS BEEN SUBMITTED ON A CONFIDENTIAL BASIS TO YOU BASED ON YOUR QUALIFICATIONS AND YOUR EXPRESSED INTEREST IN LEARNING MORE ABOUT THE COMPANY AND SERVICES PRESENTED.  YOU MAY NOT REPRODUCE, USE OR COPY THIS PRESENTATION IN ANY MANNER WITHOUT THE PRIOR WRITTEN CONSENT OF THE COMPANY.  BY ACCEPTING THIS PRESENTATION, YOU AGREE TO HOLD THE INFORMATION IN STRICT CONFIDENCE AND WILL NOT USE ANY OF INFORMATION TO THE DETRIMENT OF THE COMPANY.</a:t>
            </a:r>
          </a:p>
          <a:p>
            <a:pPr marL="0" indent="0">
              <a:buFont typeface="Wingdings" pitchFamily="2" charset="2"/>
              <a:buNone/>
            </a:pPr>
            <a:r>
              <a:rPr lang="en-US" sz="800" i="1" kern="0" dirty="0">
                <a:solidFill>
                  <a:srgbClr val="000000"/>
                </a:solidFill>
                <a:latin typeface="Calibri" panose="020F0502020204030204" pitchFamily="34" charset="0"/>
              </a:rPr>
              <a:t>S:\Shared With Me\401(k) - Plan Services\Marketing, Presentation, Logos\Marketing-401k Presentations</a:t>
            </a:r>
          </a:p>
        </p:txBody>
      </p:sp>
    </p:spTree>
    <p:extLst>
      <p:ext uri="{BB962C8B-B14F-4D97-AF65-F5344CB8AC3E}">
        <p14:creationId xmlns:p14="http://schemas.microsoft.com/office/powerpoint/2010/main" val="22733961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a:xfrm>
            <a:off x="457200" y="152400"/>
            <a:ext cx="8229600" cy="990600"/>
          </a:xfrm>
        </p:spPr>
        <p:txBody>
          <a:bodyPr/>
          <a:lstStyle/>
          <a:p>
            <a:pPr eaLnBrk="1" hangingPunct="1"/>
            <a:r>
              <a:rPr lang="en-US" dirty="0">
                <a:solidFill>
                  <a:schemeClr val="accent5">
                    <a:lumMod val="75000"/>
                  </a:schemeClr>
                </a:solidFill>
              </a:rPr>
              <a:t>3 Key Fiduciary Considerations: Hiring Plan Providers</a:t>
            </a:r>
          </a:p>
        </p:txBody>
      </p:sp>
      <p:sp>
        <p:nvSpPr>
          <p:cNvPr id="8" name="Content Placeholder 7"/>
          <p:cNvSpPr>
            <a:spLocks noGrp="1"/>
          </p:cNvSpPr>
          <p:nvPr>
            <p:ph sz="quarter" idx="1"/>
          </p:nvPr>
        </p:nvSpPr>
        <p:spPr>
          <a:xfrm>
            <a:off x="457200" y="1219200"/>
            <a:ext cx="8534400" cy="5486400"/>
          </a:xfrm>
        </p:spPr>
        <p:txBody>
          <a:bodyPr>
            <a:normAutofit fontScale="40000" lnSpcReduction="20000"/>
          </a:bodyPr>
          <a:lstStyle/>
          <a:p>
            <a:pPr>
              <a:buNone/>
            </a:pPr>
            <a:endParaRPr lang="en-US" sz="2000" b="1" dirty="0">
              <a:solidFill>
                <a:srgbClr val="003A62"/>
              </a:solidFill>
            </a:endParaRPr>
          </a:p>
          <a:p>
            <a:pPr>
              <a:buClr>
                <a:srgbClr val="003A62"/>
              </a:buClr>
              <a:buNone/>
            </a:pPr>
            <a:r>
              <a:rPr lang="en-US" sz="6000" b="1" dirty="0">
                <a:solidFill>
                  <a:schemeClr val="accent1"/>
                </a:solidFill>
              </a:rPr>
              <a:t>Experience:</a:t>
            </a:r>
          </a:p>
          <a:p>
            <a:pPr marL="285750" indent="-285750">
              <a:buClr>
                <a:srgbClr val="C00000"/>
              </a:buClr>
              <a:buFont typeface="Wingdings" pitchFamily="2" charset="2"/>
              <a:buChar char="v"/>
            </a:pPr>
            <a:r>
              <a:rPr lang="en-US" sz="3500" b="1" dirty="0">
                <a:solidFill>
                  <a:srgbClr val="1B75BC"/>
                </a:solidFill>
                <a:ea typeface="Calibri" panose="020F0502020204030204" pitchFamily="34" charset="0"/>
                <a:cs typeface="Calibri" panose="020F0502020204030204" pitchFamily="34" charset="0"/>
              </a:rPr>
              <a:t>LDI Advisers </a:t>
            </a:r>
            <a:r>
              <a:rPr lang="en-US" sz="3500" dirty="0">
                <a:solidFill>
                  <a:srgbClr val="000000"/>
                </a:solidFill>
                <a:latin typeface="+mn-lt"/>
              </a:rPr>
              <a:t>is a Retirement Plan Advisory Group™ (</a:t>
            </a:r>
            <a:r>
              <a:rPr lang="en-US" sz="3500" b="1" dirty="0">
                <a:solidFill>
                  <a:srgbClr val="000000"/>
                </a:solidFill>
                <a:latin typeface="+mn-lt"/>
              </a:rPr>
              <a:t>RPAG</a:t>
            </a:r>
            <a:r>
              <a:rPr lang="en-US" sz="3500" dirty="0">
                <a:solidFill>
                  <a:srgbClr val="000000"/>
                </a:solidFill>
                <a:latin typeface="+mn-lt"/>
              </a:rPr>
              <a:t>) member firm – representing over $500 Billion in qualified plan assets.</a:t>
            </a:r>
          </a:p>
          <a:p>
            <a:pPr marL="285750" indent="-285750">
              <a:buClr>
                <a:srgbClr val="C00000"/>
              </a:buClr>
              <a:buFont typeface="Wingdings" pitchFamily="2" charset="2"/>
              <a:buChar char="v"/>
            </a:pPr>
            <a:r>
              <a:rPr lang="en-US" sz="3500" b="1" dirty="0">
                <a:solidFill>
                  <a:srgbClr val="000000"/>
                </a:solidFill>
                <a:latin typeface="+mn-lt"/>
              </a:rPr>
              <a:t>RPAG</a:t>
            </a:r>
            <a:r>
              <a:rPr lang="en-US" sz="3500" dirty="0">
                <a:solidFill>
                  <a:srgbClr val="000000"/>
                </a:solidFill>
                <a:latin typeface="+mn-lt"/>
              </a:rPr>
              <a:t> - one of the nation’s largest integrated practice management solutions, providing systems, technology and resources to create successful retirement plan outcomes.</a:t>
            </a:r>
          </a:p>
          <a:p>
            <a:pPr marL="285750" indent="-285750">
              <a:buClr>
                <a:srgbClr val="C00000"/>
              </a:buClr>
              <a:buFont typeface="Wingdings" pitchFamily="2" charset="2"/>
              <a:buChar char="v"/>
            </a:pPr>
            <a:r>
              <a:rPr lang="en-US" sz="3500" dirty="0">
                <a:solidFill>
                  <a:srgbClr val="000000"/>
                </a:solidFill>
                <a:latin typeface="+mn-lt"/>
              </a:rPr>
              <a:t>We serve the needs of Plan Sponsors, their Leadership and Employees (Participants) to facilitate fiduciary duties within their distinct regulatory circumstances.</a:t>
            </a:r>
          </a:p>
          <a:p>
            <a:pPr marL="285750" indent="-285750">
              <a:buClr>
                <a:srgbClr val="C00000"/>
              </a:buClr>
              <a:buFont typeface="Wingdings" pitchFamily="2" charset="2"/>
              <a:buChar char="v"/>
            </a:pPr>
            <a:r>
              <a:rPr lang="en-US" sz="3500" b="1" dirty="0">
                <a:solidFill>
                  <a:srgbClr val="000000"/>
                </a:solidFill>
                <a:latin typeface="+mn-lt"/>
              </a:rPr>
              <a:t>TRAU / TPSU </a:t>
            </a:r>
            <a:r>
              <a:rPr lang="en-US" sz="3500" dirty="0">
                <a:solidFill>
                  <a:srgbClr val="000000"/>
                </a:solidFill>
                <a:latin typeface="+mn-lt"/>
              </a:rPr>
              <a:t>– The Retirement Advisors University/The Plan Sponsor University </a:t>
            </a:r>
          </a:p>
          <a:p>
            <a:pPr marL="560070" lvl="1" indent="-285750">
              <a:buClr>
                <a:srgbClr val="C00000"/>
              </a:buClr>
              <a:buFont typeface="Wingdings" pitchFamily="2" charset="2"/>
              <a:buChar char="v"/>
            </a:pPr>
            <a:r>
              <a:rPr lang="en-US" sz="3000" dirty="0">
                <a:solidFill>
                  <a:srgbClr val="000000"/>
                </a:solidFill>
                <a:latin typeface="+mn-lt"/>
              </a:rPr>
              <a:t>Certified 401k Professional C(k)P) designation.</a:t>
            </a:r>
          </a:p>
          <a:p>
            <a:pPr marL="560070" lvl="1" indent="-285750">
              <a:buClr>
                <a:srgbClr val="C00000"/>
              </a:buClr>
              <a:buFont typeface="Wingdings" pitchFamily="2" charset="2"/>
              <a:buChar char="v"/>
            </a:pPr>
            <a:r>
              <a:rPr lang="en-US" sz="3000" dirty="0">
                <a:solidFill>
                  <a:srgbClr val="000000"/>
                </a:solidFill>
                <a:latin typeface="+mn-lt"/>
              </a:rPr>
              <a:t>TPSU – Arizona Adjunct Lecture (since inception).</a:t>
            </a:r>
          </a:p>
          <a:p>
            <a:pPr marL="0" indent="0">
              <a:buClr>
                <a:srgbClr val="003A62"/>
              </a:buClr>
              <a:buNone/>
            </a:pPr>
            <a:endParaRPr lang="en-US" sz="2000" dirty="0">
              <a:solidFill>
                <a:srgbClr val="003A62"/>
              </a:solidFill>
            </a:endParaRPr>
          </a:p>
          <a:p>
            <a:pPr>
              <a:buClr>
                <a:srgbClr val="003A62"/>
              </a:buClr>
              <a:buNone/>
            </a:pPr>
            <a:r>
              <a:rPr lang="en-US" sz="6000" b="1" dirty="0">
                <a:solidFill>
                  <a:schemeClr val="accent1"/>
                </a:solidFill>
              </a:rPr>
              <a:t>Unbiased:</a:t>
            </a:r>
          </a:p>
          <a:p>
            <a:pPr marL="285750" indent="-285750">
              <a:buFont typeface="Wingdings" pitchFamily="2" charset="2"/>
              <a:buChar char="v"/>
            </a:pPr>
            <a:r>
              <a:rPr lang="en-US" sz="3500" dirty="0">
                <a:solidFill>
                  <a:srgbClr val="000000"/>
                </a:solidFill>
                <a:latin typeface="+mn-lt"/>
              </a:rPr>
              <a:t>Fully open architecture with access to high quality, resources, recordkeepers, custodians, etc.</a:t>
            </a:r>
          </a:p>
          <a:p>
            <a:pPr marL="285750" indent="-285750">
              <a:buFont typeface="Wingdings" pitchFamily="2" charset="2"/>
              <a:buChar char="v"/>
            </a:pPr>
            <a:r>
              <a:rPr lang="en-US" sz="3500" dirty="0">
                <a:solidFill>
                  <a:srgbClr val="000000"/>
                </a:solidFill>
                <a:latin typeface="+mn-lt"/>
              </a:rPr>
              <a:t>Consultative process to assist with effectively and efficiently operating your retirement plan.</a:t>
            </a:r>
          </a:p>
          <a:p>
            <a:pPr marL="228600" indent="-228600">
              <a:buClr>
                <a:srgbClr val="003A62"/>
              </a:buClr>
              <a:buFont typeface="Wingdings" pitchFamily="2" charset="2"/>
              <a:buNone/>
            </a:pPr>
            <a:endParaRPr lang="en-US" sz="2000" dirty="0"/>
          </a:p>
          <a:p>
            <a:pPr>
              <a:buClr>
                <a:srgbClr val="003A62"/>
              </a:buClr>
              <a:buNone/>
            </a:pPr>
            <a:r>
              <a:rPr lang="en-US" sz="6000" b="1" dirty="0">
                <a:solidFill>
                  <a:schemeClr val="accent1"/>
                </a:solidFill>
              </a:rPr>
              <a:t>Intelligible Resources: </a:t>
            </a:r>
          </a:p>
          <a:p>
            <a:pPr marL="285750" indent="-285750">
              <a:buFont typeface="Wingdings" pitchFamily="2" charset="2"/>
              <a:buChar char="v"/>
            </a:pPr>
            <a:r>
              <a:rPr lang="en-US" sz="3500" dirty="0">
                <a:solidFill>
                  <a:srgbClr val="000000"/>
                </a:solidFill>
                <a:latin typeface="+mn-lt"/>
              </a:rPr>
              <a:t>Robust technology, systems and services.</a:t>
            </a:r>
          </a:p>
          <a:p>
            <a:pPr marL="285750" indent="-285750">
              <a:buFont typeface="Wingdings" pitchFamily="2" charset="2"/>
              <a:buChar char="v"/>
            </a:pPr>
            <a:r>
              <a:rPr lang="en-US" sz="3500" dirty="0">
                <a:solidFill>
                  <a:srgbClr val="000000"/>
                </a:solidFill>
                <a:latin typeface="+mn-lt"/>
              </a:rPr>
              <a:t>Provide Plan Sponsors and Participants comprehensive &amp; understandable retirement plan resources.</a:t>
            </a:r>
          </a:p>
          <a:p>
            <a:pPr marL="285750" indent="-285750">
              <a:buFont typeface="Wingdings" pitchFamily="2" charset="2"/>
              <a:buChar char="v"/>
            </a:pPr>
            <a:r>
              <a:rPr lang="en-US" sz="3500" dirty="0">
                <a:solidFill>
                  <a:srgbClr val="000000"/>
                </a:solidFill>
                <a:latin typeface="+mn-lt"/>
              </a:rPr>
              <a:t>iJoin Technology Platform Innovator – ENROLL, ACT, EXPLORE, MAP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5"/>
          <p:cNvSpPr>
            <a:spLocks noGrp="1" noChangeArrowheads="1"/>
          </p:cNvSpPr>
          <p:nvPr/>
        </p:nvSpPr>
        <p:spPr bwMode="auto">
          <a:xfrm>
            <a:off x="1371600" y="3397250"/>
            <a:ext cx="6324600" cy="2317750"/>
          </a:xfrm>
          <a:prstGeom prst="rect">
            <a:avLst/>
          </a:prstGeom>
          <a:noFill/>
          <a:ln w="9525">
            <a:noFill/>
            <a:miter lim="800000"/>
            <a:headEnd/>
            <a:tailEnd/>
          </a:ln>
        </p:spPr>
        <p:txBody>
          <a:bodyPr/>
          <a:lstStyle/>
          <a:p>
            <a:pPr algn="ctr" eaLnBrk="0" hangingPunct="0"/>
            <a:br>
              <a:rPr lang="en-US" dirty="0">
                <a:solidFill>
                  <a:schemeClr val="bg1"/>
                </a:solidFill>
              </a:rPr>
            </a:br>
            <a:endParaRPr lang="en-US" dirty="0">
              <a:solidFill>
                <a:schemeClr val="bg1"/>
              </a:solidFill>
            </a:endParaRPr>
          </a:p>
          <a:p>
            <a:pPr algn="r" eaLnBrk="0" hangingPunct="0"/>
            <a:br>
              <a:rPr lang="en-US" sz="1600" i="0" dirty="0">
                <a:solidFill>
                  <a:schemeClr val="bg1"/>
                </a:solidFill>
                <a:cs typeface="Times New Roman" pitchFamily="18" charset="0"/>
              </a:rPr>
            </a:br>
            <a:endParaRPr lang="en-US" sz="1600" i="0" dirty="0">
              <a:solidFill>
                <a:schemeClr val="bg1"/>
              </a:solidFill>
              <a:cs typeface="Times New Roman" pitchFamily="18" charset="0"/>
            </a:endParaRPr>
          </a:p>
        </p:txBody>
      </p:sp>
      <p:sp>
        <p:nvSpPr>
          <p:cNvPr id="8" name="Title 7"/>
          <p:cNvSpPr>
            <a:spLocks noGrp="1"/>
          </p:cNvSpPr>
          <p:nvPr>
            <p:ph type="ctrTitle" idx="4294967295"/>
          </p:nvPr>
        </p:nvSpPr>
        <p:spPr>
          <a:xfrm>
            <a:off x="990600" y="3048000"/>
            <a:ext cx="7239000" cy="1752600"/>
          </a:xfrm>
        </p:spPr>
        <p:txBody>
          <a:bodyPr anchor="ctr" anchorCtr="0">
            <a:normAutofit fontScale="90000"/>
          </a:bodyPr>
          <a:lstStyle/>
          <a:p>
            <a:pPr algn="ctr"/>
            <a:r>
              <a:rPr lang="en-US" sz="3100" b="1" dirty="0">
                <a:solidFill>
                  <a:schemeClr val="accent5">
                    <a:lumMod val="75000"/>
                  </a:schemeClr>
                </a:solidFill>
              </a:rPr>
              <a:t>Service Level Considerations: </a:t>
            </a:r>
            <a:br>
              <a:rPr lang="en-US" b="1" dirty="0">
                <a:solidFill>
                  <a:schemeClr val="accent5">
                    <a:lumMod val="75000"/>
                  </a:schemeClr>
                </a:solidFill>
              </a:rPr>
            </a:br>
            <a:r>
              <a:rPr lang="en-US" dirty="0">
                <a:solidFill>
                  <a:schemeClr val="accent5">
                    <a:lumMod val="75000"/>
                  </a:schemeClr>
                </a:solidFill>
              </a:rPr>
              <a:t>Non-Fiduciary</a:t>
            </a:r>
            <a:br>
              <a:rPr lang="en-US" dirty="0">
                <a:solidFill>
                  <a:schemeClr val="accent5">
                    <a:lumMod val="75000"/>
                  </a:schemeClr>
                </a:solidFill>
              </a:rPr>
            </a:br>
            <a:r>
              <a:rPr lang="en-US" dirty="0">
                <a:solidFill>
                  <a:schemeClr val="accent5">
                    <a:lumMod val="75000"/>
                  </a:schemeClr>
                </a:solidFill>
              </a:rPr>
              <a:t>or</a:t>
            </a:r>
            <a:br>
              <a:rPr lang="en-US" dirty="0">
                <a:solidFill>
                  <a:schemeClr val="accent5">
                    <a:lumMod val="75000"/>
                  </a:schemeClr>
                </a:solidFill>
              </a:rPr>
            </a:br>
            <a:r>
              <a:rPr lang="en-US" dirty="0">
                <a:solidFill>
                  <a:schemeClr val="accent5">
                    <a:lumMod val="75000"/>
                  </a:schemeClr>
                </a:solidFill>
              </a:rPr>
              <a:t>ERISA 3(21) versus 3(38) Fiduciary</a:t>
            </a:r>
          </a:p>
        </p:txBody>
      </p:sp>
      <p:sp>
        <p:nvSpPr>
          <p:cNvPr id="9" name="Subtitle 8"/>
          <p:cNvSpPr>
            <a:spLocks noGrp="1"/>
          </p:cNvSpPr>
          <p:nvPr>
            <p:ph type="subTitle" idx="4294967295"/>
          </p:nvPr>
        </p:nvSpPr>
        <p:spPr>
          <a:xfrm>
            <a:off x="1251857" y="5128079"/>
            <a:ext cx="7010400" cy="1143000"/>
          </a:xfrm>
        </p:spPr>
        <p:txBody>
          <a:bodyPr>
            <a:noAutofit/>
          </a:bodyPr>
          <a:lstStyle/>
          <a:p>
            <a:pPr marL="0" indent="0">
              <a:buNone/>
            </a:pPr>
            <a:r>
              <a:rPr lang="en-US" sz="1800" b="1" dirty="0">
                <a:solidFill>
                  <a:schemeClr val="accent5">
                    <a:lumMod val="75000"/>
                  </a:schemeClr>
                </a:solidFill>
                <a:cs typeface="+mj-cs"/>
              </a:rPr>
              <a:t>Note:</a:t>
            </a:r>
            <a:r>
              <a:rPr lang="en-US" sz="1800" dirty="0">
                <a:solidFill>
                  <a:schemeClr val="accent5">
                    <a:lumMod val="75000"/>
                  </a:schemeClr>
                </a:solidFill>
                <a:cs typeface="+mj-cs"/>
              </a:rPr>
              <a:t> Delegating Fiduciary responsibility under ERISA Section 3(38) provides Plan Sponsors an extra layer of Fiduciary liability protection</a:t>
            </a:r>
          </a:p>
        </p:txBody>
      </p:sp>
      <p:pic>
        <p:nvPicPr>
          <p:cNvPr id="10" name="Picture 2" descr="Chapter_Image"/>
          <p:cNvPicPr>
            <a:picLocks noChangeAspect="1" noChangeArrowheads="1"/>
          </p:cNvPicPr>
          <p:nvPr/>
        </p:nvPicPr>
        <p:blipFill>
          <a:blip r:embed="rId3" cstate="print">
            <a:duotone>
              <a:schemeClr val="accent5">
                <a:shade val="45000"/>
                <a:satMod val="135000"/>
              </a:schemeClr>
              <a:prstClr val="white"/>
            </a:duotone>
          </a:blip>
          <a:srcRect l="6076" t="25609" r="5128" b="6614"/>
          <a:stretch>
            <a:fillRect/>
          </a:stretch>
        </p:blipFill>
        <p:spPr bwMode="auto">
          <a:xfrm>
            <a:off x="2286000" y="381000"/>
            <a:ext cx="4343400" cy="248602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60031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accent5">
                    <a:lumMod val="75000"/>
                  </a:schemeClr>
                </a:solidFill>
              </a:rPr>
              <a:t>3(21) vs 3(38) Fiduciary</a:t>
            </a:r>
          </a:p>
        </p:txBody>
      </p:sp>
      <p:sp>
        <p:nvSpPr>
          <p:cNvPr id="6" name="Content Placeholder 5"/>
          <p:cNvSpPr>
            <a:spLocks noGrp="1"/>
          </p:cNvSpPr>
          <p:nvPr>
            <p:ph sz="quarter" idx="1"/>
          </p:nvPr>
        </p:nvSpPr>
        <p:spPr/>
        <p:txBody>
          <a:bodyPr>
            <a:normAutofit fontScale="77500" lnSpcReduction="20000"/>
          </a:bodyPr>
          <a:lstStyle/>
          <a:p>
            <a:pPr marL="0" marR="0">
              <a:spcBef>
                <a:spcPts val="0"/>
              </a:spcBef>
              <a:spcAft>
                <a:spcPts val="0"/>
              </a:spcAft>
            </a:pPr>
            <a:r>
              <a:rPr lang="en-US" sz="3400" dirty="0">
                <a:solidFill>
                  <a:schemeClr val="accent5">
                    <a:lumMod val="75000"/>
                  </a:schemeClr>
                </a:solidFill>
                <a:cs typeface="+mj-cs"/>
              </a:rPr>
              <a:t>3(21) Investment Fiduciary </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Advisor provides </a:t>
            </a:r>
            <a:r>
              <a:rPr lang="en-US" u="sng" dirty="0">
                <a:solidFill>
                  <a:srgbClr val="000000"/>
                </a:solidFill>
                <a:latin typeface="Arial" panose="020B0604020202020204" pitchFamily="34" charset="0"/>
                <a:ea typeface="Calibri" panose="020F0502020204030204" pitchFamily="34" charset="0"/>
              </a:rPr>
              <a:t>non-discretionary</a:t>
            </a:r>
            <a:r>
              <a:rPr lang="en-US" dirty="0">
                <a:solidFill>
                  <a:srgbClr val="000000"/>
                </a:solidFill>
                <a:latin typeface="Arial" panose="020B0604020202020204" pitchFamily="34" charset="0"/>
                <a:ea typeface="Calibri" panose="020F0502020204030204" pitchFamily="34" charset="0"/>
              </a:rPr>
              <a:t> investment recommendations</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Plan Sponsor/Trustee retains ultimate decision-making authority (liability) for investment selection.</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Both Plan Sponsor &amp; Advisor share the fiduciary responsibility. </a:t>
            </a:r>
          </a:p>
          <a:p>
            <a:pPr marL="0" marR="0">
              <a:spcBef>
                <a:spcPts val="0"/>
              </a:spcBef>
              <a:spcAft>
                <a:spcPts val="0"/>
              </a:spcAft>
            </a:pPr>
            <a:endParaRPr lang="en-US" dirty="0">
              <a:solidFill>
                <a:srgbClr val="000000"/>
              </a:solidFill>
              <a:latin typeface="Arial" panose="020B0604020202020204" pitchFamily="34" charset="0"/>
              <a:ea typeface="Calibri" panose="020F0502020204030204" pitchFamily="34" charset="0"/>
            </a:endParaRPr>
          </a:p>
          <a:p>
            <a:pPr marL="0">
              <a:spcBef>
                <a:spcPts val="0"/>
              </a:spcBef>
            </a:pPr>
            <a:r>
              <a:rPr lang="en-US" sz="3400" dirty="0">
                <a:solidFill>
                  <a:schemeClr val="accent5">
                    <a:lumMod val="75000"/>
                  </a:schemeClr>
                </a:solidFill>
                <a:cs typeface="+mj-cs"/>
              </a:rPr>
              <a:t>3(38) Investment Fiduciary</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Investment Manager provides </a:t>
            </a:r>
            <a:r>
              <a:rPr lang="en-US" u="sng" dirty="0">
                <a:solidFill>
                  <a:srgbClr val="000000"/>
                </a:solidFill>
                <a:latin typeface="Arial" panose="020B0604020202020204" pitchFamily="34" charset="0"/>
                <a:ea typeface="Calibri" panose="020F0502020204030204" pitchFamily="34" charset="0"/>
              </a:rPr>
              <a:t>discretionary</a:t>
            </a:r>
            <a:r>
              <a:rPr lang="en-US" dirty="0">
                <a:solidFill>
                  <a:srgbClr val="000000"/>
                </a:solidFill>
                <a:latin typeface="Arial" panose="020B0604020202020204" pitchFamily="34" charset="0"/>
                <a:ea typeface="Calibri" panose="020F0502020204030204" pitchFamily="34" charset="0"/>
              </a:rPr>
              <a:t> investment selections</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30-day notices still provided to Sponsor &amp; Participants</a:t>
            </a:r>
          </a:p>
          <a:p>
            <a:pPr marL="560070" lvl="1" indent="-285750">
              <a:spcBef>
                <a:spcPts val="0"/>
              </a:spcBef>
              <a:buClr>
                <a:schemeClr val="accent4"/>
              </a:buClr>
              <a:buFont typeface="Wingdings" pitchFamily="2" charset="2"/>
              <a:buChar char="v"/>
            </a:pPr>
            <a:r>
              <a:rPr lang="en-US" dirty="0">
                <a:solidFill>
                  <a:srgbClr val="000000"/>
                </a:solidFill>
                <a:latin typeface="Arial" panose="020B0604020202020204" pitchFamily="34" charset="0"/>
                <a:ea typeface="Calibri" panose="020F0502020204030204" pitchFamily="34" charset="0"/>
              </a:rPr>
              <a:t>Plan Sponsor/trustee is </a:t>
            </a:r>
            <a:r>
              <a:rPr lang="en-US" i="1" dirty="0">
                <a:solidFill>
                  <a:srgbClr val="000000"/>
                </a:solidFill>
                <a:latin typeface="Arial" panose="020B0604020202020204" pitchFamily="34" charset="0"/>
                <a:ea typeface="Calibri" panose="020F0502020204030204" pitchFamily="34" charset="0"/>
              </a:rPr>
              <a:t>relieved of all fiduciary responsibility for the investment decisions </a:t>
            </a:r>
            <a:r>
              <a:rPr lang="en-US" dirty="0">
                <a:solidFill>
                  <a:srgbClr val="000000"/>
                </a:solidFill>
                <a:latin typeface="Arial" panose="020B0604020202020204" pitchFamily="34" charset="0"/>
                <a:ea typeface="Calibri" panose="020F0502020204030204" pitchFamily="34" charset="0"/>
              </a:rPr>
              <a:t>made by the investment manager professional.</a:t>
            </a:r>
          </a:p>
          <a:p>
            <a:pPr marL="0" marR="0" indent="0">
              <a:spcBef>
                <a:spcPts val="0"/>
              </a:spcBef>
              <a:spcAft>
                <a:spcPts val="0"/>
              </a:spcAft>
              <a:buNone/>
            </a:pPr>
            <a:endParaRPr lang="en-US" sz="1800" dirty="0">
              <a:solidFill>
                <a:srgbClr val="000000"/>
              </a:solidFill>
              <a:latin typeface="Arial" panose="020B0604020202020204" pitchFamily="34" charset="0"/>
              <a:ea typeface="Calibri" panose="020F0502020204030204" pitchFamily="34" charset="0"/>
            </a:endParaRPr>
          </a:p>
          <a:p>
            <a:pPr marL="0" indent="0">
              <a:spcBef>
                <a:spcPts val="0"/>
              </a:spcBef>
              <a:spcAft>
                <a:spcPts val="0"/>
              </a:spcAft>
              <a:buNone/>
            </a:pPr>
            <a:r>
              <a:rPr lang="en-US" dirty="0">
                <a:solidFill>
                  <a:schemeClr val="accent5">
                    <a:lumMod val="75000"/>
                  </a:schemeClr>
                </a:solidFill>
                <a:cs typeface="+mj-cs"/>
              </a:rPr>
              <a:t>	This fiduciary responsibility shift is the key distinction and core 	advantage of using a 3(38) Investment Manager. </a:t>
            </a:r>
          </a:p>
          <a:p>
            <a:pPr marL="0">
              <a:spcBef>
                <a:spcPts val="0"/>
              </a:spcBef>
              <a:spcAft>
                <a:spcPts val="0"/>
              </a:spcAft>
            </a:pPr>
            <a:endParaRPr lang="en-US" dirty="0">
              <a:solidFill>
                <a:schemeClr val="accent5">
                  <a:lumMod val="75000"/>
                </a:schemeClr>
              </a:solidFill>
              <a:cs typeface="+mj-cs"/>
            </a:endParaRPr>
          </a:p>
          <a:p>
            <a:pPr marL="0" indent="0">
              <a:spcBef>
                <a:spcPts val="0"/>
              </a:spcBef>
              <a:spcAft>
                <a:spcPts val="0"/>
              </a:spcAft>
              <a:buNone/>
            </a:pPr>
            <a:r>
              <a:rPr lang="en-US" dirty="0">
                <a:solidFill>
                  <a:schemeClr val="accent5">
                    <a:lumMod val="75000"/>
                  </a:schemeClr>
                </a:solidFill>
                <a:cs typeface="+mj-cs"/>
              </a:rPr>
              <a:t>	In ever-increasing litigation and heightened regulatory scrutiny, 	many plan sponsors want this extra layer of protection. </a:t>
            </a:r>
          </a:p>
        </p:txBody>
      </p:sp>
    </p:spTree>
    <p:extLst>
      <p:ext uri="{BB962C8B-B14F-4D97-AF65-F5344CB8AC3E}">
        <p14:creationId xmlns:p14="http://schemas.microsoft.com/office/powerpoint/2010/main" val="27919885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2BAFE2-413D-4A82-9621-6853CCDAF2E8}"/>
              </a:ext>
            </a:extLst>
          </p:cNvPr>
          <p:cNvSpPr>
            <a:spLocks noGrp="1"/>
          </p:cNvSpPr>
          <p:nvPr>
            <p:ph type="title"/>
          </p:nvPr>
        </p:nvSpPr>
        <p:spPr>
          <a:xfrm>
            <a:off x="457200" y="685800"/>
            <a:ext cx="8229600" cy="990600"/>
          </a:xfrm>
        </p:spPr>
        <p:txBody>
          <a:bodyPr/>
          <a:lstStyle/>
          <a:p>
            <a:r>
              <a:rPr lang="en-US" dirty="0"/>
              <a:t>Fiduciary Roles</a:t>
            </a:r>
            <a:endParaRPr lang="en-US" b="0" dirty="0"/>
          </a:p>
        </p:txBody>
      </p:sp>
      <p:pic>
        <p:nvPicPr>
          <p:cNvPr id="2050" name="Picture 2" descr="https://s18287.pcdn.co/wp-content/uploads/2017/05/3-flavors-of-retirement-plan-advisors-051117-Chart-2_.jpg">
            <a:extLst>
              <a:ext uri="{FF2B5EF4-FFF2-40B4-BE49-F238E27FC236}">
                <a16:creationId xmlns:a16="http://schemas.microsoft.com/office/drawing/2014/main" id="{97BDF239-D2D1-4073-9FC8-9B0BC5BF723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1603835"/>
            <a:ext cx="7712234" cy="433976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07A66CA2-460F-4425-9F21-DA33A4BDA60D}"/>
              </a:ext>
            </a:extLst>
          </p:cNvPr>
          <p:cNvSpPr txBox="1"/>
          <p:nvPr/>
        </p:nvSpPr>
        <p:spPr>
          <a:xfrm>
            <a:off x="5562600" y="5791200"/>
            <a:ext cx="2957185" cy="230832"/>
          </a:xfrm>
          <a:prstGeom prst="rect">
            <a:avLst/>
          </a:prstGeom>
          <a:noFill/>
        </p:spPr>
        <p:txBody>
          <a:bodyPr wrap="square" rtlCol="0">
            <a:spAutoFit/>
          </a:bodyPr>
          <a:lstStyle/>
          <a:p>
            <a:pPr algn="r"/>
            <a:r>
              <a:rPr lang="en-US" sz="900" dirty="0"/>
              <a:t>(Source) New York Life Blog: Insights, May 15, 2017</a:t>
            </a:r>
          </a:p>
        </p:txBody>
      </p:sp>
      <p:sp>
        <p:nvSpPr>
          <p:cNvPr id="5" name="Title 4">
            <a:extLst>
              <a:ext uri="{FF2B5EF4-FFF2-40B4-BE49-F238E27FC236}">
                <a16:creationId xmlns:a16="http://schemas.microsoft.com/office/drawing/2014/main" id="{4EBEEAE8-3EC6-4062-86F0-A61BBABE87F1}"/>
              </a:ext>
            </a:extLst>
          </p:cNvPr>
          <p:cNvSpPr txBox="1">
            <a:spLocks/>
          </p:cNvSpPr>
          <p:nvPr/>
        </p:nvSpPr>
        <p:spPr>
          <a:xfrm>
            <a:off x="457200" y="152400"/>
            <a:ext cx="8229600" cy="990600"/>
          </a:xfrm>
          <a:prstGeom prst="rect">
            <a:avLst/>
          </a:prstGeom>
        </p:spPr>
        <p:txBody>
          <a:bodyPr vert="horz" anchor="b" anchorCtr="0">
            <a:normAutofit/>
          </a:bodyPr>
          <a:lstStyle>
            <a:lvl1pPr algn="l" rtl="0" eaLnBrk="1" latinLnBrk="0" hangingPunct="1">
              <a:spcBef>
                <a:spcPct val="0"/>
              </a:spcBef>
              <a:buNone/>
              <a:defRPr kumimoji="0" sz="2800" kern="1200">
                <a:solidFill>
                  <a:schemeClr val="tx2"/>
                </a:solidFill>
                <a:latin typeface="+mj-lt"/>
                <a:ea typeface="Roboto" pitchFamily="2" charset="0"/>
                <a:cs typeface="+mj-cs"/>
              </a:defRPr>
            </a:lvl1pPr>
          </a:lstStyle>
          <a:p>
            <a:r>
              <a:rPr lang="en-US" dirty="0">
                <a:solidFill>
                  <a:schemeClr val="accent5">
                    <a:lumMod val="75000"/>
                  </a:schemeClr>
                </a:solidFill>
              </a:rPr>
              <a:t>3(21) vs 3(38) Fiduciary Comparison</a:t>
            </a:r>
          </a:p>
        </p:txBody>
      </p:sp>
    </p:spTree>
    <p:extLst>
      <p:ext uri="{BB962C8B-B14F-4D97-AF65-F5344CB8AC3E}">
        <p14:creationId xmlns:p14="http://schemas.microsoft.com/office/powerpoint/2010/main" val="23921710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LDi Colos">
      <a:dk1>
        <a:srgbClr val="1B75BC"/>
      </a:dk1>
      <a:lt1>
        <a:sysClr val="window" lastClr="FFFFFF"/>
      </a:lt1>
      <a:dk2>
        <a:srgbClr val="808285"/>
      </a:dk2>
      <a:lt2>
        <a:srgbClr val="FFFFFF"/>
      </a:lt2>
      <a:accent1>
        <a:srgbClr val="BE1E2D"/>
      </a:accent1>
      <a:accent2>
        <a:srgbClr val="F15A29"/>
      </a:accent2>
      <a:accent3>
        <a:srgbClr val="FBB040"/>
      </a:accent3>
      <a:accent4>
        <a:srgbClr val="009444"/>
      </a:accent4>
      <a:accent5>
        <a:srgbClr val="1B75BC"/>
      </a:accent5>
      <a:accent6>
        <a:srgbClr val="808285"/>
      </a:accent6>
      <a:hlink>
        <a:srgbClr val="1B75BC"/>
      </a:hlink>
      <a:folHlink>
        <a:srgbClr val="009444"/>
      </a:folHlink>
    </a:clrScheme>
    <a:fontScheme name="LDi Fonts">
      <a:majorFont>
        <a:latin typeface="Calibri"/>
        <a:ea typeface=""/>
        <a:cs typeface=""/>
      </a:majorFont>
      <a:minorFont>
        <a:latin typeface="Calibri"/>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1_Origin">
  <a:themeElements>
    <a:clrScheme name="LDi Colos">
      <a:dk1>
        <a:srgbClr val="1B75BC"/>
      </a:dk1>
      <a:lt1>
        <a:sysClr val="window" lastClr="FFFFFF"/>
      </a:lt1>
      <a:dk2>
        <a:srgbClr val="808285"/>
      </a:dk2>
      <a:lt2>
        <a:srgbClr val="FFFFFF"/>
      </a:lt2>
      <a:accent1>
        <a:srgbClr val="BE1E2D"/>
      </a:accent1>
      <a:accent2>
        <a:srgbClr val="F15A29"/>
      </a:accent2>
      <a:accent3>
        <a:srgbClr val="FBB040"/>
      </a:accent3>
      <a:accent4>
        <a:srgbClr val="009444"/>
      </a:accent4>
      <a:accent5>
        <a:srgbClr val="1B75BC"/>
      </a:accent5>
      <a:accent6>
        <a:srgbClr val="808285"/>
      </a:accent6>
      <a:hlink>
        <a:srgbClr val="1B75BC"/>
      </a:hlink>
      <a:folHlink>
        <a:srgbClr val="009444"/>
      </a:folHlink>
    </a:clrScheme>
    <a:fontScheme name="LDi Fonts">
      <a:majorFont>
        <a:latin typeface="Calibri"/>
        <a:ea typeface=""/>
        <a:cs typeface=""/>
      </a:majorFont>
      <a:minorFont>
        <a:latin typeface="Calibri"/>
        <a:ea typeface=""/>
        <a:cs typeface=""/>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NFP">
    <a:dk1>
      <a:sysClr val="windowText" lastClr="000000"/>
    </a:dk1>
    <a:lt1>
      <a:sysClr val="window" lastClr="FFFFFF"/>
    </a:lt1>
    <a:dk2>
      <a:srgbClr val="46712B"/>
    </a:dk2>
    <a:lt2>
      <a:srgbClr val="AAD095"/>
    </a:lt2>
    <a:accent1>
      <a:srgbClr val="EB9D00"/>
    </a:accent1>
    <a:accent2>
      <a:srgbClr val="00AAC3"/>
    </a:accent2>
    <a:accent3>
      <a:srgbClr val="9A498B"/>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NFP">
    <a:dk1>
      <a:sysClr val="windowText" lastClr="000000"/>
    </a:dk1>
    <a:lt1>
      <a:sysClr val="window" lastClr="FFFFFF"/>
    </a:lt1>
    <a:dk2>
      <a:srgbClr val="46712B"/>
    </a:dk2>
    <a:lt2>
      <a:srgbClr val="AAD095"/>
    </a:lt2>
    <a:accent1>
      <a:srgbClr val="EB9D00"/>
    </a:accent1>
    <a:accent2>
      <a:srgbClr val="00AAC3"/>
    </a:accent2>
    <a:accent3>
      <a:srgbClr val="9A498B"/>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NFP">
    <a:dk1>
      <a:sysClr val="windowText" lastClr="000000"/>
    </a:dk1>
    <a:lt1>
      <a:sysClr val="window" lastClr="FFFFFF"/>
    </a:lt1>
    <a:dk2>
      <a:srgbClr val="46712B"/>
    </a:dk2>
    <a:lt2>
      <a:srgbClr val="AAD095"/>
    </a:lt2>
    <a:accent1>
      <a:srgbClr val="EB9D00"/>
    </a:accent1>
    <a:accent2>
      <a:srgbClr val="00AAC3"/>
    </a:accent2>
    <a:accent3>
      <a:srgbClr val="9A498B"/>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9E224F02C5BE468513F44E5C8ACD71" ma:contentTypeVersion="13" ma:contentTypeDescription="Create a new document." ma:contentTypeScope="" ma:versionID="ddfcce3057ffd49f45a1cdf167996136">
  <xsd:schema xmlns:xsd="http://www.w3.org/2001/XMLSchema" xmlns:xs="http://www.w3.org/2001/XMLSchema" xmlns:p="http://schemas.microsoft.com/office/2006/metadata/properties" xmlns:ns2="10dde412-4817-433e-809b-bb81cf3488e3" xmlns:ns3="9d67507c-fba1-42c6-a88d-a650de211a77" targetNamespace="http://schemas.microsoft.com/office/2006/metadata/properties" ma:root="true" ma:fieldsID="2a505ae1aa2e7895fd137215596c628f" ns2:_="" ns3:_="">
    <xsd:import namespace="10dde412-4817-433e-809b-bb81cf3488e3"/>
    <xsd:import namespace="9d67507c-fba1-42c6-a88d-a650de211a7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dde412-4817-433e-809b-bb81cf3488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a4dd7767-793e-4f84-b1c2-35bbd06d827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d67507c-fba1-42c6-a88d-a650de211a7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e4578a6-ec47-4649-91a2-1042b566c08d}" ma:internalName="TaxCatchAll" ma:showField="CatchAllData" ma:web="9d67507c-fba1-42c6-a88d-a650de211a7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dde412-4817-433e-809b-bb81cf3488e3">
      <Terms xmlns="http://schemas.microsoft.com/office/infopath/2007/PartnerControls"/>
    </lcf76f155ced4ddcb4097134ff3c332f>
    <TaxCatchAll xmlns="9d67507c-fba1-42c6-a88d-a650de211a77" xsi:nil="true"/>
  </documentManagement>
</p:properties>
</file>

<file path=customXml/itemProps1.xml><?xml version="1.0" encoding="utf-8"?>
<ds:datastoreItem xmlns:ds="http://schemas.openxmlformats.org/officeDocument/2006/customXml" ds:itemID="{808374CB-8CF8-4096-AA90-19870244881A}">
  <ds:schemaRefs>
    <ds:schemaRef ds:uri="http://schemas.microsoft.com/sharepoint/v3/contenttype/forms"/>
  </ds:schemaRefs>
</ds:datastoreItem>
</file>

<file path=customXml/itemProps2.xml><?xml version="1.0" encoding="utf-8"?>
<ds:datastoreItem xmlns:ds="http://schemas.openxmlformats.org/officeDocument/2006/customXml" ds:itemID="{169D3F8E-8C07-4DD6-8709-C959FE807D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dde412-4817-433e-809b-bb81cf3488e3"/>
    <ds:schemaRef ds:uri="9d67507c-fba1-42c6-a88d-a650de211a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3F11DAC-D831-4295-98DC-90A220C65482}">
  <ds:schemaRefs>
    <ds:schemaRef ds:uri="10dde412-4817-433e-809b-bb81cf3488e3"/>
    <ds:schemaRef ds:uri="http://www.w3.org/XML/1998/namespace"/>
    <ds:schemaRef ds:uri="http://purl.org/dc/elements/1.1/"/>
    <ds:schemaRef ds:uri="http://schemas.openxmlformats.org/package/2006/metadata/core-properties"/>
    <ds:schemaRef ds:uri="http://schemas.microsoft.com/office/2006/metadata/properties"/>
    <ds:schemaRef ds:uri="http://schemas.microsoft.com/office/2006/documentManagement/types"/>
    <ds:schemaRef ds:uri="http://purl.org/dc/terms/"/>
    <ds:schemaRef ds:uri="http://schemas.microsoft.com/office/infopath/2007/PartnerControls"/>
    <ds:schemaRef ds:uri="9d67507c-fba1-42c6-a88d-a650de211a77"/>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Origin</Template>
  <TotalTime>18144</TotalTime>
  <Words>4162</Words>
  <Application>Microsoft Office PowerPoint</Application>
  <PresentationFormat>On-screen Show (4:3)</PresentationFormat>
  <Paragraphs>668</Paragraphs>
  <Slides>58</Slides>
  <Notes>42</Notes>
  <HiddenSlides>0</HiddenSlides>
  <MMClips>1</MMClips>
  <ScaleCrop>false</ScaleCrop>
  <HeadingPairs>
    <vt:vector size="6" baseType="variant">
      <vt:variant>
        <vt:lpstr>Fonts Used</vt:lpstr>
      </vt:variant>
      <vt:variant>
        <vt:i4>13</vt:i4>
      </vt:variant>
      <vt:variant>
        <vt:lpstr>Theme</vt:lpstr>
      </vt:variant>
      <vt:variant>
        <vt:i4>2</vt:i4>
      </vt:variant>
      <vt:variant>
        <vt:lpstr>Slide Titles</vt:lpstr>
      </vt:variant>
      <vt:variant>
        <vt:i4>58</vt:i4>
      </vt:variant>
    </vt:vector>
  </HeadingPairs>
  <TitlesOfParts>
    <vt:vector size="73" baseType="lpstr">
      <vt:lpstr>MS PGothic</vt:lpstr>
      <vt:lpstr>Arial</vt:lpstr>
      <vt:lpstr>Arial Black</vt:lpstr>
      <vt:lpstr>Arial Narrow</vt:lpstr>
      <vt:lpstr>AvenirNextLTPro-Regular</vt:lpstr>
      <vt:lpstr>Calibri</vt:lpstr>
      <vt:lpstr>Helvetica Neue Light</vt:lpstr>
      <vt:lpstr>Microsoft New Tai Lue</vt:lpstr>
      <vt:lpstr>Symbol</vt:lpstr>
      <vt:lpstr>Times New Roman</vt:lpstr>
      <vt:lpstr>Verdana</vt:lpstr>
      <vt:lpstr>Wingdings</vt:lpstr>
      <vt:lpstr>Wingdings 3</vt:lpstr>
      <vt:lpstr>Origin</vt:lpstr>
      <vt:lpstr>1_Origin</vt:lpstr>
      <vt:lpstr>Retirement Plan Fiduciary Considerations</vt:lpstr>
      <vt:lpstr>Table of Contents</vt:lpstr>
      <vt:lpstr>Introduction</vt:lpstr>
      <vt:lpstr>Introduction</vt:lpstr>
      <vt:lpstr>LeaderMetrics™ Ethos</vt:lpstr>
      <vt:lpstr>3 Key Fiduciary Considerations: Hiring Plan Providers</vt:lpstr>
      <vt:lpstr>Service Level Considerations:  Non-Fiduciary or ERISA 3(21) versus 3(38) Fiduciary</vt:lpstr>
      <vt:lpstr>3(21) vs 3(38) Fiduciary</vt:lpstr>
      <vt:lpstr>Fiduciary Roles</vt:lpstr>
      <vt:lpstr>3(21) vs 3(38) Fiduciary</vt:lpstr>
      <vt:lpstr>Plan Sponsor Fiduciary Compliance</vt:lpstr>
      <vt:lpstr>Service Model – Structure</vt:lpstr>
      <vt:lpstr>Documented Service Plan: Your Road Map</vt:lpstr>
      <vt:lpstr>Fiduciary Diagnostic™</vt:lpstr>
      <vt:lpstr>Reference Guide</vt:lpstr>
      <vt:lpstr>ERISA Guidance &amp; Support</vt:lpstr>
      <vt:lpstr>Documentation</vt:lpstr>
      <vt:lpstr>Fiduciary Fitness Program</vt:lpstr>
      <vt:lpstr>Fiduciary Diagnostic™</vt:lpstr>
      <vt:lpstr>Fiduciary Education Modules</vt:lpstr>
      <vt:lpstr>Fiduciary Electronic File Cabinet (Briefcase)</vt:lpstr>
      <vt:lpstr>Investment Analysis</vt:lpstr>
      <vt:lpstr>Investment Policy Statement </vt:lpstr>
      <vt:lpstr>Back Test</vt:lpstr>
      <vt:lpstr>Scorecard – Evaluation Criteria</vt:lpstr>
      <vt:lpstr>Breakdown of Investment Fees</vt:lpstr>
      <vt:lpstr>Independent Investment Due Diligence</vt:lpstr>
      <vt:lpstr>Style Box – Asset Allocation Strategies (Sample)</vt:lpstr>
      <vt:lpstr>Style Box – Domestic Equity (Sample)</vt:lpstr>
      <vt:lpstr>Style Box – Intl Equity, Fixed Income &amp; Specialty (Sample)</vt:lpstr>
      <vt:lpstr>Investment Implementation</vt:lpstr>
      <vt:lpstr>Investment Implementation Options</vt:lpstr>
      <vt:lpstr>Investment Options</vt:lpstr>
      <vt:lpstr>Investment Options</vt:lpstr>
      <vt:lpstr>“Do It For Me” (DIFM) and “Do It Myself” (DIM)” Solutions</vt:lpstr>
      <vt:lpstr>Target Date Funds (Do It For Me” - Retirement DATE-based approach</vt:lpstr>
      <vt:lpstr>Target Return Portfolios “Do It For Me” - GOALS-Based Approach</vt:lpstr>
      <vt:lpstr>PowerPoint Presentation</vt:lpstr>
      <vt:lpstr>PowerPoint Presentation</vt:lpstr>
      <vt:lpstr>Savings / Investment Risk Tradeoff</vt:lpstr>
      <vt:lpstr>PowerPoint Presentation</vt:lpstr>
      <vt:lpstr>Education, Communication &amp;  Financial Wellness</vt:lpstr>
      <vt:lpstr>Investor Challenges</vt:lpstr>
      <vt:lpstr>The Need for Financial Wellness</vt:lpstr>
      <vt:lpstr>iJoin ENROLL &amp; MAP</vt:lpstr>
      <vt:lpstr>iJoin ENROLL &amp; MAP</vt:lpstr>
      <vt:lpstr>Newsletters and Employee Memos</vt:lpstr>
      <vt:lpstr>Participant Education Services</vt:lpstr>
      <vt:lpstr>Fee Benchmarking and Vendor Searches </vt:lpstr>
      <vt:lpstr>Benchmarking Services</vt:lpstr>
      <vt:lpstr>Report Components</vt:lpstr>
      <vt:lpstr>Plan and Provider Considerations</vt:lpstr>
      <vt:lpstr>Benchmarking Approaches</vt:lpstr>
      <vt:lpstr>Value Relative to Services Rendered</vt:lpstr>
      <vt:lpstr>Closing</vt:lpstr>
      <vt:lpstr>Service Model Overview</vt:lpstr>
      <vt:lpstr>Consider 3(38) Consulting Services</vt:lpstr>
      <vt:lpstr>Disclaimer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ICA_Arin</dc:creator>
  <cp:lastModifiedBy>James Pupillo</cp:lastModifiedBy>
  <cp:revision>668</cp:revision>
  <cp:lastPrinted>2023-03-18T03:37:33Z</cp:lastPrinted>
  <dcterms:created xsi:type="dcterms:W3CDTF">2012-12-21T19:39:22Z</dcterms:created>
  <dcterms:modified xsi:type="dcterms:W3CDTF">2025-03-28T17:41:13Z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201400</vt:r8>
  </property>
  <property fmtid="{D5CDD505-2E9C-101B-9397-08002B2CF9AE}" pid="3" name="MediaServiceImageTags">
    <vt:lpwstr/>
  </property>
  <property fmtid="{D5CDD505-2E9C-101B-9397-08002B2CF9AE}" pid="4" name="ContentTypeId">
    <vt:lpwstr>0x01010072FD85F0B5E80941892C3A025D1870CE</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Enabled">
    <vt:lpwstr>true</vt:lpwstr>
  </property>
  <property fmtid="{D5CDD505-2E9C-101B-9397-08002B2CF9AE}" pid="7" name="MSIP_Label_defa4170-0d19-0005-0004-bc88714345d2_Tag">
    <vt:lpwstr>10, 3, 0, 1</vt:lpwstr>
  </property>
  <property fmtid="{D5CDD505-2E9C-101B-9397-08002B2CF9AE}" pid="8" name="MSIP_Label_defa4170-0d19-0005-0004-bc88714345d2_SetDate">
    <vt:lpwstr>2025-02-19T21:23:31Z</vt:lpwstr>
  </property>
  <property fmtid="{D5CDD505-2E9C-101B-9397-08002B2CF9AE}" pid="9" name="MSIP_Label_defa4170-0d19-0005-0004-bc88714345d2_ContentBits">
    <vt:lpwstr>0</vt:lpwstr>
  </property>
  <property fmtid="{D5CDD505-2E9C-101B-9397-08002B2CF9AE}" pid="10" name="MSIP_Label_defa4170-0d19-0005-0004-bc88714345d2_ActionId">
    <vt:lpwstr>5d53d6f9-76df-4de1-a3aa-184bf045b232</vt:lpwstr>
  </property>
  <property fmtid="{D5CDD505-2E9C-101B-9397-08002B2CF9AE}" pid="11" name="MSIP_Label_defa4170-0d19-0005-0004-bc88714345d2_SiteId">
    <vt:lpwstr>9d4f7a8a-5b37-4d8b-b6d2-334060168e9b</vt:lpwstr>
  </property>
  <property fmtid="{D5CDD505-2E9C-101B-9397-08002B2CF9AE}" pid="12" name="MSIP_Label_defa4170-0d19-0005-0004-bc88714345d2_Method">
    <vt:lpwstr>Standard</vt:lpwstr>
  </property>
</Properties>
</file>