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368" r:id="rId2"/>
    <p:sldId id="370" r:id="rId3"/>
    <p:sldId id="371" r:id="rId4"/>
    <p:sldId id="372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403" r:id="rId13"/>
    <p:sldId id="404" r:id="rId14"/>
    <p:sldId id="381" r:id="rId15"/>
    <p:sldId id="382" r:id="rId16"/>
    <p:sldId id="383" r:id="rId17"/>
    <p:sldId id="384" r:id="rId18"/>
    <p:sldId id="385" r:id="rId19"/>
    <p:sldId id="386" r:id="rId20"/>
    <p:sldId id="405" r:id="rId21"/>
  </p:sldIdLst>
  <p:sldSz cx="12192000" cy="6858000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1619"/>
    <a:srgbClr val="283599"/>
    <a:srgbClr val="204977"/>
    <a:srgbClr val="204199"/>
    <a:srgbClr val="12417E"/>
    <a:srgbClr val="0E498C"/>
    <a:srgbClr val="D31D05"/>
    <a:srgbClr val="244F7E"/>
    <a:srgbClr val="2F4C7E"/>
    <a:srgbClr val="3E5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78" autoAdjust="0"/>
    <p:restoredTop sz="82532" autoAdjust="0"/>
  </p:normalViewPr>
  <p:slideViewPr>
    <p:cSldViewPr snapToGrid="0" snapToObjects="1">
      <p:cViewPr varScale="1">
        <p:scale>
          <a:sx n="91" d="100"/>
          <a:sy n="91" d="100"/>
        </p:scale>
        <p:origin x="94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BC305671-4D27-40B6-89D9-0C22EF6CDE29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2A4A3120-77FD-44E7-9AFF-03384FF034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43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3F87C49F-ECCE-0644-BF75-F4DEB79979E3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07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A1DC6ABB-75AF-E146-A2F8-465BA7E94E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19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55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5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73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860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056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68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04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831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C6ABB-75AF-E146-A2F8-465BA7E94E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5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1" y="3429000"/>
            <a:ext cx="9144000" cy="17526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Attorney Name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7BC-5D7C-8A4D-A75B-F149DB6CB46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49"/>
            <a:ext cx="121920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1676402"/>
            <a:ext cx="10363200" cy="1470025"/>
          </a:xfrm>
        </p:spPr>
        <p:txBody>
          <a:bodyPr/>
          <a:lstStyle/>
          <a:p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4E16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Add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037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7BC-5D7C-8A4D-A75B-F149DB6CB46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33243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7BC-5D7C-8A4D-A75B-F149DB6CB46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61132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7BC-5D7C-8A4D-A75B-F149DB6CB46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47130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7BC-5D7C-8A4D-A75B-F149DB6CB46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39581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0000" y="6356351"/>
            <a:ext cx="762000" cy="365125"/>
          </a:xfrm>
        </p:spPr>
        <p:txBody>
          <a:bodyPr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67157BC-5D7C-8A4D-A75B-F149DB6CB4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50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157BC-5D7C-8A4D-A75B-F149DB6CB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2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1453592"/>
            <a:ext cx="9144000" cy="1752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Hiring, Firing &amp; Discrimination Claims in Tribally Controlled </a:t>
            </a:r>
          </a:p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Grant Schools</a:t>
            </a:r>
            <a:endParaRPr lang="en-US" sz="60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203176"/>
            <a:ext cx="10363200" cy="147002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4E16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628D17-66B8-E1AE-310D-442714430925}"/>
              </a:ext>
            </a:extLst>
          </p:cNvPr>
          <p:cNvSpPr txBox="1"/>
          <p:nvPr/>
        </p:nvSpPr>
        <p:spPr>
          <a:xfrm>
            <a:off x="0" y="5880141"/>
            <a:ext cx="75885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NASIP: 2026 Risk Management &amp; Safety Conference</a:t>
            </a:r>
            <a:br>
              <a:rPr lang="en-US" b="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87025D-FFBD-3884-55BF-30D484D22FCF}"/>
              </a:ext>
            </a:extLst>
          </p:cNvPr>
          <p:cNvSpPr txBox="1"/>
          <p:nvPr/>
        </p:nvSpPr>
        <p:spPr>
          <a:xfrm>
            <a:off x="9356179" y="6313572"/>
            <a:ext cx="62467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March 26,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5DEFD0-F04D-8717-5490-405ECF5B328B}"/>
              </a:ext>
            </a:extLst>
          </p:cNvPr>
          <p:cNvSpPr txBox="1"/>
          <p:nvPr/>
        </p:nvSpPr>
        <p:spPr>
          <a:xfrm>
            <a:off x="0" y="6371713"/>
            <a:ext cx="6246796" cy="972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</a:t>
            </a:r>
            <a:r>
              <a:rPr lang="en-US" sz="2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Attorney Claire DeChambre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619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8965" y="1417638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&amp; Termination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16835" y="2834480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Due Process Considerations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Notice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Opportunity to respond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Appeal rights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882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8539" y="1198977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&amp; Termination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9329" y="2939584"/>
            <a:ext cx="11678479" cy="452596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36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Termination for Cause</a:t>
            </a:r>
          </a:p>
          <a:p>
            <a:pPr marL="914400" lvl="2" indent="0">
              <a:spcAft>
                <a:spcPts val="1000"/>
              </a:spcAft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Documenting performance issues</a:t>
            </a:r>
          </a:p>
          <a:p>
            <a:pPr marL="914400" lvl="2" indent="0">
              <a:spcAft>
                <a:spcPts val="1000"/>
              </a:spcAft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Progressive discipline</a:t>
            </a:r>
          </a:p>
          <a:p>
            <a:pPr marL="914400" lvl="2" indent="0">
              <a:spcAft>
                <a:spcPts val="1000"/>
              </a:spcAft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3.Avoiding retaliation claims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9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8478" y="1190487"/>
            <a:ext cx="10515600" cy="13255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&amp; Termination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04308" y="2957483"/>
            <a:ext cx="10515600" cy="45799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Non-Renewal vs. Termination</a:t>
            </a:r>
          </a:p>
          <a:p>
            <a:pPr lvl="0">
              <a:spcAft>
                <a:spcPts val="1000"/>
              </a:spcAft>
              <a:buAutoNum type="arabicPeriod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 distinction</a:t>
            </a:r>
          </a:p>
          <a:p>
            <a:pPr lvl="0">
              <a:spcAft>
                <a:spcPts val="1000"/>
              </a:spcAft>
              <a:buAutoNum type="arabicPeriod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 differences</a:t>
            </a:r>
          </a:p>
          <a:p>
            <a:pPr lvl="0">
              <a:spcAft>
                <a:spcPts val="1000"/>
              </a:spcAft>
              <a:buAutoNum type="arabicPeriod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Timing considerations</a:t>
            </a:r>
          </a:p>
          <a:p>
            <a:pPr lvl="0">
              <a:spcAft>
                <a:spcPts val="1000"/>
              </a:spcAft>
              <a:buAutoNum type="arabicPeriod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following policy to a T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6475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8478" y="1190487"/>
            <a:ext cx="11502088" cy="1325562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Discrimination &amp; Retaliation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2516049"/>
            <a:ext cx="10515600" cy="45799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Frequent Allegations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Protected class</a:t>
            </a:r>
          </a:p>
          <a:p>
            <a:pPr marL="0" indent="0" fontAlgn="ctr">
              <a:buNone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Race/national origin</a:t>
            </a:r>
          </a:p>
          <a:p>
            <a:pPr marL="0" indent="0" fontAlgn="ctr">
              <a:buNone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Disability</a:t>
            </a:r>
          </a:p>
          <a:p>
            <a:pPr marL="0" indent="0" fontAlgn="ctr">
              <a:buNone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Age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Retaliation after complaints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Whistleblower issues related to federal funds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Harassment/hostile working environment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5071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9026" y="1189037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Discrimination &amp; Retaliation Claims</a:t>
            </a:r>
            <a:endParaRPr lang="en-US" b="1" dirty="0">
              <a:solidFill>
                <a:srgbClr val="4E161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7261" y="2332037"/>
            <a:ext cx="10972800" cy="4525963"/>
          </a:xfrm>
        </p:spPr>
        <p:txBody>
          <a:bodyPr>
            <a:normAutofit/>
          </a:bodyPr>
          <a:lstStyle/>
          <a:p>
            <a:pPr marL="0" indent="0" fontAlgn="ctr">
              <a:buNone/>
            </a:pPr>
            <a:r>
              <a:rPr lang="en-US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Claims Get Filed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EEOC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ONLR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Tribal court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court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grievance processes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Court of public opinion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244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07505" y="76420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Discrimination &amp; Retaliation Claims</a:t>
            </a:r>
            <a:endParaRPr lang="en-US" b="1" dirty="0">
              <a:solidFill>
                <a:srgbClr val="4E161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07505" y="1808922"/>
            <a:ext cx="11052312" cy="4830417"/>
          </a:xfrm>
        </p:spPr>
        <p:txBody>
          <a:bodyPr>
            <a:normAutofit/>
          </a:bodyPr>
          <a:lstStyle/>
          <a:p>
            <a:pPr marL="0" indent="0" fontAlgn="ctr">
              <a:buNone/>
            </a:pPr>
            <a:r>
              <a:rPr lang="en-US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Creates Exposure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Inconsistent discipline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Informal decision-making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documentation</a:t>
            </a:r>
          </a:p>
          <a:p>
            <a:pPr font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Board micromanagement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18815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46653" y="1059829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Board Member Risk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46653" y="2196548"/>
            <a:ext cx="109728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Governance vs. Administration</a:t>
            </a:r>
          </a:p>
          <a:p>
            <a:pPr marL="457200" lvl="1" indent="0">
              <a:buNone/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Avoiding involvement in personnel issues</a:t>
            </a:r>
            <a:b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Upholding </a:t>
            </a:r>
            <a:r>
              <a:rPr lang="en-US" sz="22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policies</a:t>
            </a:r>
            <a:b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Confidential personnel discussions</a:t>
            </a:r>
          </a:p>
          <a:p>
            <a:pPr marL="457200" lvl="1" indent="0">
              <a:buNone/>
            </a:pPr>
            <a:r>
              <a:rPr lang="en-US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 &amp; Executive Session</a:t>
            </a:r>
          </a:p>
          <a:p>
            <a:pPr marL="0" lvl="0" indent="0">
              <a:buNone/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Proper minutes</a:t>
            </a:r>
          </a:p>
          <a:p>
            <a:pPr marL="0" lvl="0" indent="0">
              <a:buNone/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Legal review before termination/discipline </a:t>
            </a:r>
          </a:p>
          <a:p>
            <a:pPr marL="457200" lvl="1" indent="0">
              <a:buNone/>
            </a:pPr>
            <a:r>
              <a:rPr lang="en-US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&amp; Public Statements</a:t>
            </a:r>
          </a:p>
          <a:p>
            <a:pPr marL="457200" lvl="1" indent="0">
              <a:buNone/>
            </a:pPr>
            <a:r>
              <a:rPr lang="en-US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Avoiding public commentary on personnel matters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020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06896" y="1404041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 Risk-Reduction Checklist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6287" y="2594113"/>
            <a:ext cx="10972800" cy="4525963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Updated personnel manual reviewed annually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Clear hiring and preference policy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Progressive discipline policy with due process 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Complaint procedure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Annual board training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Annual staff orientation training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Consistent documentation practices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Legal review before high-risk terminations,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nonrenewals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hires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✔ Respect roles and follow policies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12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1325562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 Discussion </a:t>
            </a:r>
            <a:r>
              <a:rPr lang="en-US" b="1" dirty="0">
                <a:solidFill>
                  <a:srgbClr val="4E1619"/>
                </a:solidFill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9087" y="2468562"/>
            <a:ext cx="11797748" cy="4389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Hypotheticals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Non-renewal after employee files grievance</a:t>
            </a:r>
          </a:p>
          <a:p>
            <a:pPr lvl="0"/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Board member pushing for termination without documentation</a:t>
            </a:r>
          </a:p>
          <a:p>
            <a:pPr marL="0" indent="0">
              <a:buNone/>
            </a:pP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14208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6226" y="1838739"/>
            <a:ext cx="109728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Closing: </a:t>
            </a:r>
            <a:r>
              <a:rPr lang="en-US" sz="4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Takeaways</a:t>
            </a:r>
          </a:p>
          <a:p>
            <a:pPr marL="0" indent="0">
              <a:buNone/>
            </a:pPr>
            <a:br>
              <a:rPr lang="en-US" sz="4400" dirty="0"/>
            </a:br>
            <a:r>
              <a:rPr lang="en-US" sz="3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Consistency reduces liability</a:t>
            </a:r>
            <a:br>
              <a:rPr lang="en-US" sz="3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Documentation protects the school</a:t>
            </a:r>
            <a:br>
              <a:rPr lang="en-US" sz="3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Policies matter</a:t>
            </a:r>
            <a:br>
              <a:rPr lang="en-US" sz="4400" dirty="0"/>
            </a:br>
            <a:r>
              <a:rPr lang="en-US" sz="4400" dirty="0"/>
              <a:t> 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47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98174" y="859527"/>
            <a:ext cx="10972800" cy="11430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 Framework</a:t>
            </a:r>
            <a:endParaRPr lang="en-US" sz="6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55982" y="2017644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Law Structure</a:t>
            </a:r>
          </a:p>
          <a:p>
            <a:pPr lvl="0"/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Tribally Controlled Schools Act of 1988 (grant schools)</a:t>
            </a:r>
          </a:p>
          <a:p>
            <a:pPr lvl="0"/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Indian Self-Determination and Education Assistance Act (638 contracting framework)</a:t>
            </a:r>
          </a:p>
          <a:p>
            <a:pPr lvl="0"/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 of BIE vs. local school board authority</a:t>
            </a:r>
          </a:p>
          <a:p>
            <a:pPr marL="0" lvl="0" indent="0"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BIE is oversight/technical assistance only </a:t>
            </a:r>
          </a:p>
          <a:p>
            <a:pPr marL="0" lvl="0" indent="0">
              <a:buNone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B. employees are not federal employees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20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7BC-5D7C-8A4D-A75B-F149DB6CB46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9148" y="226874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4E1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06378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8843" y="846138"/>
            <a:ext cx="10972800" cy="1143000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Tribal Law &amp; Sovereignty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53510"/>
            <a:ext cx="11668539" cy="4933950"/>
          </a:xfrm>
        </p:spPr>
        <p:txBody>
          <a:bodyPr>
            <a:normAutofit/>
          </a:bodyPr>
          <a:lstStyle/>
          <a:p>
            <a:pPr lvl="0"/>
            <a:r>
              <a:rPr lang="en-US" sz="28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Sovereignty</a:t>
            </a:r>
          </a:p>
          <a:p>
            <a:pPr lv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Tribe is its own government and has the authority to govern its internal affairs including how it runs its schools</a:t>
            </a:r>
          </a:p>
          <a:p>
            <a:pPr lv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of that:</a:t>
            </a:r>
          </a:p>
          <a:p>
            <a:pPr lvl="2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Tribes make their own laws and decide how disputes will be handled</a:t>
            </a:r>
          </a:p>
          <a:p>
            <a:pPr lvl="2"/>
            <a:endParaRPr lang="en-US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most part, outside courts (federal/state) do not have jurisdiction over grant schools (there are exceptions on the federal side)</a:t>
            </a:r>
          </a:p>
          <a:p>
            <a:pPr lvl="2"/>
            <a:endParaRPr lang="en-US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Tribes, and sometimes by extension, their schools, cannot be sued unless they clearly agree to be sued (“sovereign immunity”)</a:t>
            </a:r>
          </a:p>
          <a:p>
            <a:pPr lvl="2"/>
            <a:endParaRPr lang="en-US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federal employment laws may apply and some may not</a:t>
            </a:r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38371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47870" y="1149282"/>
            <a:ext cx="10972800" cy="1143000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Tribal employment codes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26773" y="2292283"/>
            <a:ext cx="10666743" cy="423464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Navajo Preference in Employment Act</a:t>
            </a:r>
          </a:p>
          <a:p>
            <a:endParaRPr lang="en-US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44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66531" y="1388734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Sovereign Immunity Considerations 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(often bars federal jurisdiction over TCSA schools</a:t>
            </a:r>
            <a:r>
              <a:rPr lang="en-US" sz="3100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br>
              <a:rPr lang="en-US" dirty="0">
                <a:solidFill>
                  <a:srgbClr val="C00000"/>
                </a:solidFill>
              </a:rPr>
            </a:b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66531" y="2351916"/>
            <a:ext cx="10972800" cy="4525963"/>
          </a:xfrm>
        </p:spPr>
        <p:txBody>
          <a:bodyPr/>
          <a:lstStyle/>
          <a:p>
            <a:pPr lvl="1" algn="just">
              <a:spcAft>
                <a:spcPts val="9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Schools cannot be sued unless tribe, school or Congress clearly says it can be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spcAft>
                <a:spcPts val="9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does not excuse schools from following the law: It is about where and whether you can be sued, not about whether you should follow the law or your policies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9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Tribal forums are not easy on tribal schools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9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Doesn’t prevent claims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2" algn="just">
              <a:spcAft>
                <a:spcPts val="9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Non-judicial forums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 algn="just">
              <a:spcAft>
                <a:spcPts val="900"/>
              </a:spcAft>
              <a:buSzPts val="1000"/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court of public opinion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 algn="just">
              <a:spcAft>
                <a:spcPts val="900"/>
              </a:spcAft>
              <a:buSzPts val="1000"/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Tribal council 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35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7261" y="1228795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Generally Applicable Federal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26165" y="2484783"/>
            <a:ext cx="10972800" cy="4525963"/>
          </a:xfrm>
        </p:spPr>
        <p:txBody>
          <a:bodyPr/>
          <a:lstStyle/>
          <a:p>
            <a:pPr marL="0" marR="0" algn="just">
              <a:spcAft>
                <a:spcPts val="900"/>
              </a:spcAft>
              <a:buNone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Federal Employment Laws </a:t>
            </a:r>
          </a:p>
          <a:p>
            <a:pPr lvl="0" algn="just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Title VII of the Civil Rights Act of 1964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 Discrimination in Employment Act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Americans with Disabilities Act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Family and Medical Leave Act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 Labor Standards Act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4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77687" y="1417638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Hiring: Reducing Risk at the Front 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77687" y="2560638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Descriptions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Essential functions clearly defined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Required vs. preferred qualifications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Non-discriminatory job qualifications</a:t>
            </a:r>
          </a:p>
          <a:p>
            <a:pPr marL="0" indent="0" algn="ctr">
              <a:buNone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1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Tribal Preference:</a:t>
            </a:r>
          </a:p>
          <a:p>
            <a:pPr lvl="0" algn="ctr">
              <a:spcBef>
                <a:spcPts val="0"/>
              </a:spcBef>
            </a:pPr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Indian Preference Act</a:t>
            </a:r>
          </a:p>
          <a:p>
            <a:pPr lvl="0" algn="ctr"/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Tribal employment preference ordinances</a:t>
            </a:r>
          </a:p>
          <a:p>
            <a:pPr marL="228600" lvl="1" indent="0" algn="ctr">
              <a:buNone/>
            </a:pPr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Navajo Preference in Employment Act </a:t>
            </a:r>
          </a:p>
          <a:p>
            <a:pPr lvl="0" algn="ctr"/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document lawful preference decisions</a:t>
            </a:r>
          </a:p>
          <a:p>
            <a:pPr lvl="0" algn="ctr"/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the issue is a choice between the best qualified tribal member candidates</a:t>
            </a:r>
          </a:p>
          <a:p>
            <a:pPr lvl="0" algn="ctr"/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Avoiding inconsistent application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0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8721" y="1000195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Hiring: Reducing Risk at the Front End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87017" y="2057400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Interviewing Best Practices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ctr">
              <a:spcBef>
                <a:spcPts val="0"/>
              </a:spcBef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Structured interview questions</a:t>
            </a:r>
          </a:p>
          <a:p>
            <a:pPr lvl="0"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 conflicts on the panel </a:t>
            </a:r>
          </a:p>
          <a:p>
            <a:pPr lvl="0"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Avoiding discriminatory questions</a:t>
            </a:r>
          </a:p>
          <a:p>
            <a:pPr lvl="0"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 policies/documentation </a:t>
            </a:r>
          </a:p>
          <a:p>
            <a:pPr lvl="0" algn="ctr"/>
            <a:endParaRPr lang="en-US" sz="3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Checks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>
              <a:spcBef>
                <a:spcPts val="0"/>
              </a:spcBef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Indian Child Protection and Family Violence Prevention Act</a:t>
            </a:r>
          </a:p>
          <a:p>
            <a:pPr lvl="0"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 of operations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1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39" y="1238734"/>
            <a:ext cx="10972800" cy="11430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&amp; Termination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9600" y="2844189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At-Will vs. Contract Employment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Written employment agreements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Board-approved policies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Probationary periods</a:t>
            </a:r>
          </a:p>
          <a:p>
            <a:pPr marL="0" lvl="0" indent="0">
              <a:spcAft>
                <a:spcPts val="1000"/>
              </a:spcAft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Short contract terms?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9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GR PPTX 2018 - Top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746</Words>
  <Application>Microsoft Office PowerPoint</Application>
  <PresentationFormat>Widescreen</PresentationFormat>
  <Paragraphs>146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Courier New</vt:lpstr>
      <vt:lpstr>Symbol</vt:lpstr>
      <vt:lpstr>Times New Roman</vt:lpstr>
      <vt:lpstr>Wingdings</vt:lpstr>
      <vt:lpstr>GR PPTX 2018 - Top Logo</vt:lpstr>
      <vt:lpstr> </vt:lpstr>
      <vt:lpstr>Legal Framework</vt:lpstr>
      <vt:lpstr>Tribal Law &amp; Sovereignty</vt:lpstr>
      <vt:lpstr>Tribal employment codes</vt:lpstr>
      <vt:lpstr>Sovereign Immunity Considerations   (often bars federal jurisdiction over TCSA schools) </vt:lpstr>
      <vt:lpstr>Generally Applicable Federal Laws</vt:lpstr>
      <vt:lpstr>Hiring: Reducing Risk at the Front End</vt:lpstr>
      <vt:lpstr>Hiring: Reducing Risk at the Front End</vt:lpstr>
      <vt:lpstr>Discipline &amp; Termination</vt:lpstr>
      <vt:lpstr>Discipline &amp; Termination</vt:lpstr>
      <vt:lpstr>Discipline &amp; Termination</vt:lpstr>
      <vt:lpstr>Discipline &amp; Termination</vt:lpstr>
      <vt:lpstr>Common Discrimination &amp; Retaliation Claims</vt:lpstr>
      <vt:lpstr>Common Discrimination &amp; Retaliation Claims</vt:lpstr>
      <vt:lpstr>Common Discrimination &amp; Retaliation Claims</vt:lpstr>
      <vt:lpstr>Board Member Risk Areas</vt:lpstr>
      <vt:lpstr>Practical Risk-Reduction Checklist</vt:lpstr>
      <vt:lpstr>Case Study Discussion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Title Here</dc:title>
  <dc:creator>Kari Van Winkle</dc:creator>
  <cp:lastModifiedBy>Caty Lederman</cp:lastModifiedBy>
  <cp:revision>24</cp:revision>
  <dcterms:modified xsi:type="dcterms:W3CDTF">2026-03-09T23:34:40Z</dcterms:modified>
</cp:coreProperties>
</file>