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0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1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4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0234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77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91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90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70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75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37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3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9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7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5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4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9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A2725D4-B265-4E98-B2EB-9582D56CED72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578E754-8420-4B29-8B20-4815D7C75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9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  <p:sldLayoutId id="2147483934" r:id="rId15"/>
    <p:sldLayoutId id="2147483935" r:id="rId16"/>
    <p:sldLayoutId id="2147483936" r:id="rId17"/>
    <p:sldLayoutId id="214748393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C25EE6-2AD4-2408-530B-61AFB88E75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C534E4-98C8-1629-8D68-D7C1222A3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4" b="8269"/>
          <a:stretch/>
        </p:blipFill>
        <p:spPr bwMode="auto">
          <a:xfrm>
            <a:off x="-247650" y="0"/>
            <a:ext cx="124396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18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045C9A-C08E-D931-653C-8E31F950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dirty="0"/>
              <a:t>Red flags &amp; fraud prevention</a:t>
            </a:r>
            <a:br>
              <a:rPr lang="en-US" dirty="0"/>
            </a:br>
            <a:r>
              <a:rPr lang="en-US" dirty="0"/>
              <a:t>Do’s and don’ts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795E76-EBFD-0313-4162-AD6A822176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4490565" cy="34241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DO:</a:t>
            </a:r>
          </a:p>
          <a:p>
            <a:r>
              <a:rPr lang="en-US" dirty="0"/>
              <a:t>Flag Monday morning reports</a:t>
            </a:r>
          </a:p>
          <a:p>
            <a:r>
              <a:rPr lang="en-US" dirty="0"/>
              <a:t>Note any behavioral changes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10432F-911A-3A82-4C3C-39E78E61831D}"/>
              </a:ext>
            </a:extLst>
          </p:cNvPr>
          <p:cNvSpPr txBox="1"/>
          <p:nvPr/>
        </p:nvSpPr>
        <p:spPr>
          <a:xfrm>
            <a:off x="6400173" y="2367092"/>
            <a:ext cx="4490565" cy="229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DON’T: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Accuse without proof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all" dirty="0">
                <a:solidFill>
                  <a:prstClr val="black"/>
                </a:solidFill>
                <a:latin typeface="Tw Cen MT" panose="020B0602020104020603"/>
              </a:rPr>
              <a:t>Avoid using the word “fraud” with the employee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7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BCED-2B04-7528-7866-2924CD047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“done”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10D25-A3DF-AD6C-AEFC-228169840F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238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/>
              <a:t>To summarize:</a:t>
            </a:r>
          </a:p>
          <a:p>
            <a:r>
              <a:rPr lang="en-US" dirty="0"/>
              <a:t>Report the injury immediately</a:t>
            </a:r>
          </a:p>
          <a:p>
            <a:r>
              <a:rPr lang="en-US" dirty="0"/>
              <a:t>Verify the injured worker’s contact information (phone number and address) are correct</a:t>
            </a:r>
          </a:p>
          <a:p>
            <a:r>
              <a:rPr lang="en-US" sz="2200" dirty="0"/>
              <a:t>Document all relevant information</a:t>
            </a:r>
          </a:p>
          <a:p>
            <a:r>
              <a:rPr lang="en-US" sz="2200" dirty="0"/>
              <a:t>Continue communicating and additional information you receive or is requested by our office</a:t>
            </a:r>
          </a:p>
          <a:p>
            <a:r>
              <a:rPr lang="en-US" sz="2200" dirty="0"/>
              <a:t>Alert us of any red flags</a:t>
            </a:r>
          </a:p>
        </p:txBody>
      </p:sp>
    </p:spTree>
    <p:extLst>
      <p:ext uri="{BB962C8B-B14F-4D97-AF65-F5344CB8AC3E}">
        <p14:creationId xmlns:p14="http://schemas.microsoft.com/office/powerpoint/2010/main" val="1848424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F4EA96-DF60-AAD1-CB67-9B5B62006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6" y="277435"/>
            <a:ext cx="5031434" cy="6439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3F7337-5C81-DCDE-6AF6-D19717F3E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41" y="323285"/>
            <a:ext cx="5289677" cy="634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7585FF-A05A-726E-D64A-5199D9E22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1" y="0"/>
            <a:ext cx="496786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12C84-DAF4-6ACA-3EDD-FCE9FFD3A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6933"/>
            <a:ext cx="6077798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17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B6D98-93A7-F380-00B5-A349964BD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" y="194810"/>
            <a:ext cx="5744377" cy="64683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AF91A0-CE49-D52F-5483-C7CB8AC30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254" y="1133154"/>
            <a:ext cx="6420746" cy="45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36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65EE88-A7B7-1E86-BA03-F4F836F81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54" y="0"/>
            <a:ext cx="522635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1A92E6-50AC-0888-BA4A-5ABC65476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08" y="584933"/>
            <a:ext cx="5258534" cy="52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4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0B63E6-97DE-CF61-B65B-8542AF86B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62" y="240547"/>
            <a:ext cx="4010585" cy="42868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20AEFA-5735-511D-8AD2-4F286F7D3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528" y="198559"/>
            <a:ext cx="4382112" cy="5172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415745-3938-F13A-8FFE-90AFFC21E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654" y="1381750"/>
            <a:ext cx="4772691" cy="538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90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FD1A-C9D4-F5CB-6875-9BC8D5B9B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832823"/>
            <a:ext cx="10364451" cy="1596177"/>
          </a:xfrm>
        </p:spPr>
        <p:txBody>
          <a:bodyPr>
            <a:normAutofit/>
          </a:bodyPr>
          <a:lstStyle/>
          <a:p>
            <a:r>
              <a:rPr lang="en-US" sz="48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769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8869D-8F35-6BA8-7925-6E09D6D64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golden window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F2E063-AEDA-9F62-BB3B-BB644FE34A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346" y="1834019"/>
            <a:ext cx="8204192" cy="48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5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3EC616C-377A-7538-D147-D77C875CF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1292" y="662354"/>
            <a:ext cx="9941170" cy="5533292"/>
          </a:xfrm>
        </p:spPr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The quality of the information degrades every hour after an injury.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Witnesses become more difficult to reach as time goes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Treatment can be delayed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Recounting of the incident can be exaggerated by some and downplayed by others – even when discussing the same incident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policy requires the employee to report the injury within </a:t>
            </a:r>
            <a:r>
              <a:rPr lang="en-US" b="1" dirty="0">
                <a:solidFill>
                  <a:schemeClr val="tx1"/>
                </a:solidFill>
              </a:rPr>
              <a:t>THREE</a:t>
            </a:r>
            <a:r>
              <a:rPr lang="en-US" dirty="0">
                <a:solidFill>
                  <a:schemeClr val="tx1"/>
                </a:solidFill>
              </a:rPr>
              <a:t> (3) days, and the employer has </a:t>
            </a:r>
            <a:r>
              <a:rPr lang="en-US" b="1" dirty="0">
                <a:solidFill>
                  <a:schemeClr val="tx1"/>
                </a:solidFill>
              </a:rPr>
              <a:t>30 days </a:t>
            </a:r>
            <a:r>
              <a:rPr lang="en-US" dirty="0">
                <a:solidFill>
                  <a:schemeClr val="tx1"/>
                </a:solidFill>
              </a:rPr>
              <a:t>to get the claim to summit</a:t>
            </a:r>
          </a:p>
        </p:txBody>
      </p:sp>
    </p:spTree>
    <p:extLst>
      <p:ext uri="{BB962C8B-B14F-4D97-AF65-F5344CB8AC3E}">
        <p14:creationId xmlns:p14="http://schemas.microsoft.com/office/powerpoint/2010/main" val="197616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F4FE4-DF08-85DF-CC87-74FF27D4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“Golden Window”</a:t>
            </a:r>
            <a:br>
              <a:rPr lang="en-US" dirty="0"/>
            </a:br>
            <a:r>
              <a:rPr lang="en-US" dirty="0"/>
              <a:t>Do’s and don’ts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E58ED-065C-9C50-7B8C-AFAE726F80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4490565" cy="34241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DO:</a:t>
            </a:r>
          </a:p>
          <a:p>
            <a:r>
              <a:rPr lang="en-US" dirty="0"/>
              <a:t>Submit the employer’s report of injury – even if you don’t have all of the information.</a:t>
            </a:r>
          </a:p>
          <a:p>
            <a:r>
              <a:rPr lang="en-US" dirty="0"/>
              <a:t>Ensure correct contact info has been provided. We try to make contact by phone within 24 hours of receiving the claim.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35DAC-4521-EF4A-0F2D-A9E2E3DF39E2}"/>
              </a:ext>
            </a:extLst>
          </p:cNvPr>
          <p:cNvSpPr txBox="1"/>
          <p:nvPr/>
        </p:nvSpPr>
        <p:spPr>
          <a:xfrm>
            <a:off x="6400173" y="2367092"/>
            <a:ext cx="4490565" cy="3035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DON’T: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DELAY REPORTING – THIS COULD DELAY BENEFITS, OR EVEN PREVENT THE CLAIM FROM BEING ACCEPTED.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all" dirty="0">
                <a:solidFill>
                  <a:prstClr val="black"/>
                </a:solidFill>
                <a:latin typeface="Tw Cen MT" panose="020B0602020104020603"/>
              </a:rPr>
              <a:t>Hold onto the claim for a “full investigation.” 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489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B121C3-482E-B9BA-EA1B-B274215E809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075" y="1882937"/>
            <a:ext cx="7019149" cy="3424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CCEA55-D8F2-9B4F-65EB-4B321FFC8924}"/>
              </a:ext>
            </a:extLst>
          </p:cNvPr>
          <p:cNvSpPr txBox="1"/>
          <p:nvPr/>
        </p:nvSpPr>
        <p:spPr>
          <a:xfrm>
            <a:off x="858416" y="1009650"/>
            <a:ext cx="992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DOCUMENTATION &amp; EVIDENCE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EB8960-1A4B-7F12-2BF6-6CEE9BDA266F}"/>
              </a:ext>
            </a:extLst>
          </p:cNvPr>
          <p:cNvSpPr txBox="1"/>
          <p:nvPr/>
        </p:nvSpPr>
        <p:spPr>
          <a:xfrm>
            <a:off x="2295331" y="5505061"/>
            <a:ext cx="74644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We can’t be certain of what happened…but there will be signs.</a:t>
            </a:r>
          </a:p>
        </p:txBody>
      </p:sp>
    </p:spTree>
    <p:extLst>
      <p:ext uri="{BB962C8B-B14F-4D97-AF65-F5344CB8AC3E}">
        <p14:creationId xmlns:p14="http://schemas.microsoft.com/office/powerpoint/2010/main" val="2084361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3A588CB-C593-0E39-B390-3F9D013A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209285" cy="1596177"/>
          </a:xfrm>
        </p:spPr>
        <p:txBody>
          <a:bodyPr/>
          <a:lstStyle/>
          <a:p>
            <a:r>
              <a:rPr lang="en-US" dirty="0"/>
              <a:t>Documentation &amp; Evidence</a:t>
            </a:r>
            <a:br>
              <a:rPr lang="en-US" dirty="0"/>
            </a:br>
            <a:r>
              <a:rPr lang="en-US" dirty="0"/>
              <a:t>Do’s and don’ts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E5F3B2F-05CE-C667-CD9A-3F14C28DEC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4423337" cy="34241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DO:</a:t>
            </a:r>
          </a:p>
          <a:p>
            <a:r>
              <a:rPr lang="en-US" dirty="0"/>
              <a:t>Document as many details as possible.</a:t>
            </a:r>
          </a:p>
          <a:p>
            <a:r>
              <a:rPr lang="en-US" dirty="0"/>
              <a:t>Send medical notes asap</a:t>
            </a:r>
          </a:p>
          <a:p>
            <a:r>
              <a:rPr lang="en-US" dirty="0"/>
              <a:t>Identify specific witnesses (names and numbers)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D9272F-4784-3F40-24AF-01D7482D8C1D}"/>
              </a:ext>
            </a:extLst>
          </p:cNvPr>
          <p:cNvSpPr txBox="1"/>
          <p:nvPr/>
        </p:nvSpPr>
        <p:spPr>
          <a:xfrm>
            <a:off x="6400173" y="2367092"/>
            <a:ext cx="4722887" cy="1927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DON’T: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Speculate on legality/coverage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all" dirty="0">
                <a:solidFill>
                  <a:prstClr val="black"/>
                </a:solidFill>
                <a:latin typeface="Tw Cen MT" panose="020B0602020104020603"/>
              </a:rPr>
              <a:t>Refuse to allow a claim to be filed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88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D3B65-20B0-8A88-432A-3D0F7A997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&amp; transparency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4A3CC3-76B7-A0CE-7803-5785448515C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9" y="1805493"/>
            <a:ext cx="4527930" cy="429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84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5EBF71-210A-37F4-73C5-06AF9EAB9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dirty="0"/>
              <a:t>Communication &amp; transparency</a:t>
            </a:r>
            <a:br>
              <a:rPr lang="en-US" dirty="0"/>
            </a:br>
            <a:r>
              <a:rPr lang="en-US" dirty="0"/>
              <a:t>Do’s and don’ts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A0DB110-9936-3DBA-222C-D59426D08A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4490565" cy="34241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DO:</a:t>
            </a:r>
          </a:p>
          <a:p>
            <a:r>
              <a:rPr lang="en-US" dirty="0"/>
              <a:t>Report prior injuries/issues</a:t>
            </a:r>
          </a:p>
          <a:p>
            <a:r>
              <a:rPr lang="en-US" dirty="0"/>
              <a:t>Keep a “return-to-work” dialogue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453D1A-84BA-9D1D-DFE6-04ED5B1504BE}"/>
              </a:ext>
            </a:extLst>
          </p:cNvPr>
          <p:cNvSpPr txBox="1"/>
          <p:nvPr/>
        </p:nvSpPr>
        <p:spPr>
          <a:xfrm>
            <a:off x="6400173" y="2367092"/>
            <a:ext cx="4490565" cy="179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DON’T: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all" dirty="0">
                <a:solidFill>
                  <a:prstClr val="black"/>
                </a:solidFill>
                <a:latin typeface="Tw Cen MT" panose="020B0602020104020603"/>
              </a:rPr>
              <a:t>“Ghost” 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expect someone else to provide information</a:t>
            </a:r>
          </a:p>
        </p:txBody>
      </p:sp>
    </p:spTree>
    <p:extLst>
      <p:ext uri="{BB962C8B-B14F-4D97-AF65-F5344CB8AC3E}">
        <p14:creationId xmlns:p14="http://schemas.microsoft.com/office/powerpoint/2010/main" val="4140392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AA29C-F992-F3FF-FF64-6D83978D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68712"/>
            <a:ext cx="10364451" cy="1596177"/>
          </a:xfrm>
        </p:spPr>
        <p:txBody>
          <a:bodyPr/>
          <a:lstStyle/>
          <a:p>
            <a:r>
              <a:rPr lang="en-US" dirty="0"/>
              <a:t>Red flags &amp; fraud prevention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0D9E25B-E631-F511-0E47-333986B47F7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37" y="1416058"/>
            <a:ext cx="5187820" cy="502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2516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2604</TotalTime>
  <Words>342</Words>
  <Application>Microsoft Office PowerPoint</Application>
  <PresentationFormat>Widescreen</PresentationFormat>
  <Paragraphs>49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Tw Cen MT</vt:lpstr>
      <vt:lpstr>Droplet</vt:lpstr>
      <vt:lpstr>PowerPoint Presentation</vt:lpstr>
      <vt:lpstr>The golden window</vt:lpstr>
      <vt:lpstr>PowerPoint Presentation</vt:lpstr>
      <vt:lpstr>The “Golden Window” Do’s and don’ts</vt:lpstr>
      <vt:lpstr>PowerPoint Presentation</vt:lpstr>
      <vt:lpstr>Documentation &amp; Evidence Do’s and don’ts</vt:lpstr>
      <vt:lpstr>Communication &amp; transparency</vt:lpstr>
      <vt:lpstr>Communication &amp; transparency Do’s and don’ts</vt:lpstr>
      <vt:lpstr>Red flags &amp; fraud prevention</vt:lpstr>
      <vt:lpstr>Red flags &amp; fraud prevention Do’s and don’ts</vt:lpstr>
      <vt:lpstr>The “done”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tami</dc:creator>
  <cp:lastModifiedBy>tami</cp:lastModifiedBy>
  <cp:revision>2</cp:revision>
  <dcterms:created xsi:type="dcterms:W3CDTF">2026-03-23T21:55:22Z</dcterms:created>
  <dcterms:modified xsi:type="dcterms:W3CDTF">2026-03-25T17:20:07Z</dcterms:modified>
</cp:coreProperties>
</file>